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459" r:id="rId4"/>
    <p:sldId id="515" r:id="rId5"/>
    <p:sldId id="514" r:id="rId6"/>
    <p:sldId id="516" r:id="rId7"/>
    <p:sldId id="524" r:id="rId8"/>
    <p:sldId id="513" r:id="rId9"/>
    <p:sldId id="52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" initials="j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7" autoAdjust="0"/>
    <p:restoredTop sz="79575" autoAdjust="0"/>
  </p:normalViewPr>
  <p:slideViewPr>
    <p:cSldViewPr>
      <p:cViewPr varScale="1">
        <p:scale>
          <a:sx n="104" d="100"/>
          <a:sy n="104" d="100"/>
        </p:scale>
        <p:origin x="18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ED1ED6FA-CF41-49C6-97C5-67917EC09FE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8493CAFE-F7D6-42F7-92AF-1578D055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2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2C5066D-7F05-D640-B299-2668AF89B68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DE198121-C335-6646-AC65-B8DBDB1F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8121-C335-6646-AC65-B8DBDB1F7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8121-C335-6646-AC65-B8DBDB1F7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8121-C335-6646-AC65-B8DBDB1F7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74254">
              <a:defRPr/>
            </a:pPr>
            <a:r>
              <a:rPr lang="en-US" dirty="0"/>
              <a:t>We are</a:t>
            </a:r>
            <a:r>
              <a:rPr lang="en-US" baseline="0" dirty="0"/>
              <a:t> really talking about new ways to analyze differences and heterogeneity within a</a:t>
            </a:r>
            <a:r>
              <a:rPr lang="en-US" dirty="0"/>
              <a:t> bacterial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8121-C335-6646-AC65-B8DBDB1F7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74254">
              <a:defRPr/>
            </a:pPr>
            <a:r>
              <a:rPr lang="en-US" dirty="0"/>
              <a:t>We are</a:t>
            </a:r>
            <a:r>
              <a:rPr lang="en-US" baseline="0" dirty="0"/>
              <a:t> really talking about new ways to analyze differences and heterogeneity within a</a:t>
            </a:r>
            <a:r>
              <a:rPr lang="en-US" dirty="0"/>
              <a:t> bacterial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8121-C335-6646-AC65-B8DBDB1F7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935-DE1C-4E64-96BE-FF582401CAB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9D8E-FAC6-44D4-8CAC-4A5B3B03FFE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0FC-4E3F-4B73-8A90-8BF53FA69719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563D-C4A2-40D4-9F74-3BC676C3C951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09AE-2D6A-47C4-AC21-EAD209E08144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83C-47E7-40A7-9796-995B703992DF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6CF8-D02A-4B79-AAE8-CCBC9FA2D867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77D0-A0EC-4F71-83FD-831661ABCE7F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487B-75D1-4E83-9BC3-06650408A994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00D1-6B27-41BF-B2A8-8DDCB29D8F17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34C2-DA50-471F-9F46-74AB52C0CF1E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3949-6557-48FA-AE8B-85EDC7279E30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bra.github.io/" TargetMode="External"/><Relationship Id="rId2" Type="http://schemas.openxmlformats.org/officeDocument/2006/relationships/hyperlink" Target="http://bigg.ucsd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78" y="2590800"/>
            <a:ext cx="7772400" cy="1470025"/>
          </a:xfrm>
        </p:spPr>
        <p:txBody>
          <a:bodyPr/>
          <a:lstStyle/>
          <a:p>
            <a:r>
              <a:rPr lang="en-US" dirty="0"/>
              <a:t>Update on </a:t>
            </a:r>
            <a:r>
              <a:rPr lang="en-US" i="1" dirty="0"/>
              <a:t>C. diff</a:t>
            </a:r>
            <a:r>
              <a:rPr lang="en-US" dirty="0"/>
              <a:t> Genome-scale modelling and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978" y="4191000"/>
            <a:ext cx="64008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Jonathan Monk</a:t>
            </a:r>
          </a:p>
          <a:p>
            <a:r>
              <a:rPr lang="en-US" dirty="0"/>
              <a:t>CJ </a:t>
            </a:r>
            <a:r>
              <a:rPr lang="en-US" dirty="0" err="1"/>
              <a:t>Norsigian</a:t>
            </a:r>
            <a:endParaRPr lang="en-US" dirty="0"/>
          </a:p>
          <a:p>
            <a:endParaRPr lang="en-US" dirty="0"/>
          </a:p>
          <a:p>
            <a:r>
              <a:rPr lang="en-US" dirty="0"/>
              <a:t>U01 AMR Modelling Working Group</a:t>
            </a:r>
          </a:p>
          <a:p>
            <a:r>
              <a:rPr lang="en-US" dirty="0"/>
              <a:t>April 24,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15CC61-376D-4707-B39F-D17D9B9B70DD}"/>
              </a:ext>
            </a:extLst>
          </p:cNvPr>
          <p:cNvGrpSpPr/>
          <p:nvPr/>
        </p:nvGrpSpPr>
        <p:grpSpPr>
          <a:xfrm>
            <a:off x="2782689" y="382627"/>
            <a:ext cx="3795911" cy="1817132"/>
            <a:chOff x="2782689" y="382627"/>
            <a:chExt cx="3795911" cy="1817132"/>
          </a:xfrm>
        </p:grpSpPr>
        <p:pic>
          <p:nvPicPr>
            <p:cNvPr id="1026" name="Picture 2" descr="Image result for systems biology research group">
              <a:extLst>
                <a:ext uri="{FF2B5EF4-FFF2-40B4-BE49-F238E27FC236}">
                  <a16:creationId xmlns:a16="http://schemas.microsoft.com/office/drawing/2014/main" id="{62B4CB43-B193-46F7-AAFB-7AA3D42B1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744" y="382627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5CC22E-DC00-4A04-93C3-957C6E52CEAA}"/>
                </a:ext>
              </a:extLst>
            </p:cNvPr>
            <p:cNvSpPr/>
            <p:nvPr/>
          </p:nvSpPr>
          <p:spPr>
            <a:xfrm>
              <a:off x="2782689" y="1830427"/>
              <a:ext cx="37959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UCSD Systems Biology Research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52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 of </a:t>
            </a:r>
            <a:r>
              <a:rPr lang="en-US" i="1" dirty="0"/>
              <a:t>C. diff</a:t>
            </a:r>
            <a:r>
              <a:rPr lang="en-US" dirty="0"/>
              <a:t> reconstruction progress and data collection efforts</a:t>
            </a:r>
          </a:p>
          <a:p>
            <a:pPr lvl="1"/>
            <a:r>
              <a:rPr lang="en-US" dirty="0"/>
              <a:t>C. diff 630 Genome-scale Model of Metabolism (GEM) complete and simulating</a:t>
            </a:r>
          </a:p>
          <a:p>
            <a:pPr lvl="1"/>
            <a:r>
              <a:rPr lang="en-US" dirty="0"/>
              <a:t>Some updates remain (e.g. cell wall synthesis)</a:t>
            </a:r>
          </a:p>
          <a:p>
            <a:r>
              <a:rPr lang="en-US" dirty="0"/>
              <a:t>Multi-strain models in draft form</a:t>
            </a:r>
          </a:p>
          <a:p>
            <a:pPr lvl="1"/>
            <a:r>
              <a:rPr lang="en-US" dirty="0"/>
              <a:t>31 strains from Baylor (</a:t>
            </a:r>
            <a:r>
              <a:rPr lang="en-US" dirty="0" err="1"/>
              <a:t>Savidge</a:t>
            </a:r>
            <a:r>
              <a:rPr lang="en-US" dirty="0"/>
              <a:t> and </a:t>
            </a:r>
            <a:r>
              <a:rPr lang="en-US" dirty="0" err="1"/>
              <a:t>Spinler</a:t>
            </a:r>
            <a:r>
              <a:rPr lang="en-US" dirty="0"/>
              <a:t>)</a:t>
            </a:r>
          </a:p>
          <a:p>
            <a:r>
              <a:rPr lang="en-US" dirty="0" err="1"/>
              <a:t>Jupyter</a:t>
            </a:r>
            <a:r>
              <a:rPr lang="en-US" dirty="0"/>
              <a:t> Notebook live tutorials</a:t>
            </a:r>
          </a:p>
          <a:p>
            <a:pPr lvl="1"/>
            <a:r>
              <a:rPr lang="en-US" dirty="0"/>
              <a:t>1. Loading the C. diff GEM, sampling flux states</a:t>
            </a:r>
          </a:p>
          <a:p>
            <a:pPr lvl="1"/>
            <a:r>
              <a:rPr lang="en-US" dirty="0"/>
              <a:t>2. Integrating </a:t>
            </a:r>
            <a:r>
              <a:rPr lang="en-US" dirty="0" err="1"/>
              <a:t>RNAseq</a:t>
            </a:r>
            <a:r>
              <a:rPr lang="en-US" dirty="0"/>
              <a:t> data with the GEM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Call for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Based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2971800" cy="4824071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Reconstruct network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to mathematical representation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constraints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Mass balance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Energy balance</a:t>
            </a:r>
          </a:p>
          <a:p>
            <a:r>
              <a:rPr lang="en-US" dirty="0"/>
              <a:t>4.   Define an objective:</a:t>
            </a:r>
          </a:p>
          <a:p>
            <a:pPr lvl="1"/>
            <a:r>
              <a:rPr lang="en-US" dirty="0"/>
              <a:t>For example: growth</a:t>
            </a:r>
          </a:p>
          <a:p>
            <a:r>
              <a:rPr lang="en-US" dirty="0"/>
              <a:t>5.   Use linear optimization to solve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47801"/>
            <a:ext cx="5006247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6627" y="6271870"/>
            <a:ext cx="5182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O'Brien EJ, Monk JM, Palsson BO: </a:t>
            </a:r>
            <a:r>
              <a:rPr lang="en-US" sz="1200" b="1" dirty="0"/>
              <a:t>Using Genome-scale Models to Predict Biological Capabilities</a:t>
            </a:r>
            <a:r>
              <a:rPr lang="en-US" sz="1200" dirty="0"/>
              <a:t>. </a:t>
            </a:r>
            <a:r>
              <a:rPr lang="en-US" sz="1200" i="1" dirty="0"/>
              <a:t>Cell </a:t>
            </a:r>
            <a:r>
              <a:rPr lang="en-US" sz="1200" dirty="0"/>
              <a:t>2015, </a:t>
            </a:r>
            <a:r>
              <a:rPr lang="en-US" sz="1200" b="1" dirty="0"/>
              <a:t>161</a:t>
            </a:r>
            <a:r>
              <a:rPr lang="en-US" sz="1200" dirty="0"/>
              <a:t>(5):971-987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ADC9-51ED-4DC7-8845-D707D79A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233D-E0DE-427B-A0F0-61345E62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BiGG</a:t>
            </a:r>
            <a:r>
              <a:rPr lang="en-US" dirty="0"/>
              <a:t>: Repository for genome-scale models</a:t>
            </a:r>
          </a:p>
          <a:p>
            <a:pPr lvl="1"/>
            <a:r>
              <a:rPr lang="en-US" dirty="0"/>
              <a:t>Total of 80 available</a:t>
            </a:r>
          </a:p>
          <a:p>
            <a:pPr lvl="1"/>
            <a:r>
              <a:rPr lang="en-US" dirty="0">
                <a:hlinkClick r:id="rId2"/>
              </a:rPr>
              <a:t>http://bigg.ucsd.edu</a:t>
            </a:r>
            <a:endParaRPr lang="en-US" dirty="0"/>
          </a:p>
          <a:p>
            <a:r>
              <a:rPr lang="en-US" dirty="0"/>
              <a:t>COBRA toolbox: </a:t>
            </a:r>
          </a:p>
          <a:p>
            <a:pPr lvl="1"/>
            <a:r>
              <a:rPr lang="en-US" dirty="0">
                <a:hlinkClick r:id="rId3"/>
              </a:rPr>
              <a:t>https://opencobra.github.io/</a:t>
            </a:r>
            <a:endParaRPr lang="en-US" dirty="0"/>
          </a:p>
          <a:p>
            <a:pPr lvl="1"/>
            <a:r>
              <a:rPr lang="en-US" dirty="0"/>
              <a:t>Today focusing on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9555-64CF-46D5-A920-6ADA81FC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9B42C-EC92-4355-8832-BA592C99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36" y="1458066"/>
            <a:ext cx="3688702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4631D-F3EE-486A-8D78-E6C73EA55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774" y="3784494"/>
            <a:ext cx="3601026" cy="2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E517-C911-40C4-A69B-7B5FCD7E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on </a:t>
            </a:r>
            <a:r>
              <a:rPr lang="en-US" i="1" dirty="0"/>
              <a:t>C. diff </a:t>
            </a:r>
            <a:r>
              <a:rPr lang="en-US" dirty="0"/>
              <a:t>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5603-699A-4C4A-A52F-FF163F5F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0082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Building draft reconstruction for </a:t>
            </a:r>
            <a:r>
              <a:rPr lang="en-US" i="1" dirty="0"/>
              <a:t>C. diff </a:t>
            </a:r>
            <a:r>
              <a:rPr lang="en-US" dirty="0"/>
              <a:t>630 based on previous reconstruction</a:t>
            </a:r>
          </a:p>
          <a:p>
            <a:pPr lvl="1"/>
            <a:r>
              <a:rPr lang="en-US" dirty="0" err="1"/>
              <a:t>Kashari</a:t>
            </a:r>
            <a:r>
              <a:rPr lang="en-US" dirty="0"/>
              <a:t> et al. 2017</a:t>
            </a:r>
          </a:p>
          <a:p>
            <a:r>
              <a:rPr lang="en-US" dirty="0"/>
              <a:t>Mapping and standardizing reaction and metabolite IDs to SBRG standard</a:t>
            </a:r>
          </a:p>
          <a:p>
            <a:r>
              <a:rPr lang="en-US" dirty="0"/>
              <a:t>Collecting data and genome sequences for model expansion and improvement</a:t>
            </a:r>
          </a:p>
          <a:p>
            <a:pPr lvl="1"/>
            <a:r>
              <a:rPr lang="en-US" dirty="0"/>
              <a:t>Baylor proteomics data sets (Tor </a:t>
            </a:r>
            <a:r>
              <a:rPr lang="en-US" dirty="0" err="1"/>
              <a:t>Savidge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Additional sequences?</a:t>
            </a:r>
          </a:p>
          <a:p>
            <a:pPr lvl="1"/>
            <a:r>
              <a:rPr lang="en-US" dirty="0" err="1"/>
              <a:t>Biolog</a:t>
            </a:r>
            <a:r>
              <a:rPr lang="en-US" dirty="0"/>
              <a:t> data?</a:t>
            </a:r>
          </a:p>
          <a:p>
            <a:pPr lvl="1"/>
            <a:r>
              <a:rPr lang="en-US" dirty="0"/>
              <a:t>Others available?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D5DF-760E-475F-8412-39C3F2B1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80144-5784-422A-9BC0-4958EBF6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26" y="1676400"/>
            <a:ext cx="4358265" cy="1485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EB469-A29F-40E7-A357-CCA41540C6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99803"/>
            <a:ext cx="2743200" cy="265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76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9767"/>
            <a:ext cx="7772400" cy="1470025"/>
          </a:xfrm>
        </p:spPr>
        <p:txBody>
          <a:bodyPr/>
          <a:lstStyle/>
          <a:p>
            <a:r>
              <a:rPr lang="en-US" dirty="0"/>
              <a:t>Last Time: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9A81D-667C-41E1-A2C2-68841F3CF4BE}"/>
              </a:ext>
            </a:extLst>
          </p:cNvPr>
          <p:cNvSpPr/>
          <p:nvPr/>
        </p:nvSpPr>
        <p:spPr>
          <a:xfrm>
            <a:off x="1881909" y="4072421"/>
            <a:ext cx="5770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1. Reconstruction example</a:t>
            </a:r>
          </a:p>
          <a:p>
            <a:pPr lvl="1"/>
            <a:r>
              <a:rPr lang="en-US" sz="2400" dirty="0"/>
              <a:t>2. Simple model simulations</a:t>
            </a:r>
          </a:p>
          <a:p>
            <a:pPr lvl="1"/>
            <a:r>
              <a:rPr lang="en-US" sz="2400" dirty="0"/>
              <a:t>3. Application: gene essentiality and growth capabilities on different substrates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23475-AC9A-4663-B9C4-92F8D631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"/>
            <a:ext cx="3200400" cy="2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9767"/>
            <a:ext cx="7772400" cy="1470025"/>
          </a:xfrm>
        </p:spPr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9A81D-667C-41E1-A2C2-68841F3CF4BE}"/>
              </a:ext>
            </a:extLst>
          </p:cNvPr>
          <p:cNvSpPr/>
          <p:nvPr/>
        </p:nvSpPr>
        <p:spPr>
          <a:xfrm>
            <a:off x="1881909" y="4072421"/>
            <a:ext cx="57704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1. Sampling Flux States of a Genome Scale Model</a:t>
            </a:r>
          </a:p>
          <a:p>
            <a:pPr lvl="1"/>
            <a:r>
              <a:rPr lang="en-US" sz="2400" dirty="0"/>
              <a:t>2. Simple integration of </a:t>
            </a:r>
            <a:r>
              <a:rPr lang="en-US" sz="2400" dirty="0" err="1"/>
              <a:t>RNAseq</a:t>
            </a:r>
            <a:r>
              <a:rPr lang="en-US" sz="2400" dirty="0"/>
              <a:t> data with a GEM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23475-AC9A-4663-B9C4-92F8D631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"/>
            <a:ext cx="3200400" cy="2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ECF0-6F91-4FBA-917E-8B67492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F771-89BC-4047-B747-C09250DD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these be hosted on a dedicated server?</a:t>
            </a:r>
          </a:p>
          <a:p>
            <a:r>
              <a:rPr lang="en-US" dirty="0"/>
              <a:t>Future presentations focused on using data generated from the U01 to model with?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B30A-9CAE-4439-AC7D-3C6EC08A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74F7-F638-46BD-BDE0-84085F2A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088FE-E49A-4E6F-AB70-511F4391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1" y="1367463"/>
            <a:ext cx="7162800" cy="5354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F2B95-BE35-4D09-877D-F3FCC86B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9065"/>
            <a:ext cx="5664090" cy="56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62E29-633E-4A10-ABC6-BE6B7C16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1120439"/>
            <a:ext cx="12382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F45CA-2BA3-41AF-96D6-FA2437B55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64607"/>
            <a:ext cx="1162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375</Words>
  <Application>Microsoft Office PowerPoint</Application>
  <PresentationFormat>On-screen Show (4:3)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Update on C. diff Genome-scale modelling and tutorial</vt:lpstr>
      <vt:lpstr>Outline</vt:lpstr>
      <vt:lpstr>Constraints Based Modelling</vt:lpstr>
      <vt:lpstr>Resources and tools</vt:lpstr>
      <vt:lpstr>Update on C. diff reconstruction</vt:lpstr>
      <vt:lpstr>Last Time:</vt:lpstr>
      <vt:lpstr>Today: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</cp:lastModifiedBy>
  <cp:revision>221</cp:revision>
  <cp:lastPrinted>2015-12-14T16:37:31Z</cp:lastPrinted>
  <dcterms:created xsi:type="dcterms:W3CDTF">2006-08-16T00:00:00Z</dcterms:created>
  <dcterms:modified xsi:type="dcterms:W3CDTF">2018-08-07T04:21:08Z</dcterms:modified>
</cp:coreProperties>
</file>