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2"/>
  </p:notesMasterIdLst>
  <p:sldIdLst>
    <p:sldId id="256" r:id="rId2"/>
    <p:sldId id="258" r:id="rId3"/>
    <p:sldId id="259" r:id="rId4"/>
    <p:sldId id="307" r:id="rId5"/>
    <p:sldId id="262" r:id="rId6"/>
    <p:sldId id="261" r:id="rId7"/>
    <p:sldId id="308" r:id="rId8"/>
    <p:sldId id="273" r:id="rId9"/>
    <p:sldId id="309" r:id="rId10"/>
    <p:sldId id="263" r:id="rId11"/>
    <p:sldId id="271" r:id="rId12"/>
    <p:sldId id="310" r:id="rId13"/>
    <p:sldId id="311" r:id="rId14"/>
    <p:sldId id="264" r:id="rId15"/>
    <p:sldId id="312" r:id="rId16"/>
    <p:sldId id="313" r:id="rId17"/>
    <p:sldId id="267" r:id="rId18"/>
    <p:sldId id="314" r:id="rId19"/>
    <p:sldId id="315"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39BD52-789B-493F-AF79-399DC6AE00A0}">
  <a:tblStyle styleId="{3439BD52-789B-493F-AF79-399DC6AE00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4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a:extLst>
            <a:ext uri="{FF2B5EF4-FFF2-40B4-BE49-F238E27FC236}">
              <a16:creationId xmlns:a16="http://schemas.microsoft.com/office/drawing/2014/main" id="{E95B46A6-5460-3E60-C510-A80ACD3E3E20}"/>
            </a:ext>
          </a:extLst>
        </p:cNvPr>
        <p:cNvGrpSpPr/>
        <p:nvPr/>
      </p:nvGrpSpPr>
      <p:grpSpPr>
        <a:xfrm>
          <a:off x="0" y="0"/>
          <a:ext cx="0" cy="0"/>
          <a:chOff x="0" y="0"/>
          <a:chExt cx="0" cy="0"/>
        </a:xfrm>
      </p:grpSpPr>
      <p:sp>
        <p:nvSpPr>
          <p:cNvPr id="1052" name="Google Shape;1052;g145c251fee2_0_212:notes">
            <a:extLst>
              <a:ext uri="{FF2B5EF4-FFF2-40B4-BE49-F238E27FC236}">
                <a16:creationId xmlns:a16="http://schemas.microsoft.com/office/drawing/2014/main" id="{F740083C-E5C5-8715-24FE-61F35F8E8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45c251fee2_0_212:notes">
            <a:extLst>
              <a:ext uri="{FF2B5EF4-FFF2-40B4-BE49-F238E27FC236}">
                <a16:creationId xmlns:a16="http://schemas.microsoft.com/office/drawing/2014/main" id="{BFCDAF8B-1689-EBF7-1068-1988C328D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81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a:extLst>
            <a:ext uri="{FF2B5EF4-FFF2-40B4-BE49-F238E27FC236}">
              <a16:creationId xmlns:a16="http://schemas.microsoft.com/office/drawing/2014/main" id="{4DCB21CF-F957-249E-0754-7B675B1FFF98}"/>
            </a:ext>
          </a:extLst>
        </p:cNvPr>
        <p:cNvGrpSpPr/>
        <p:nvPr/>
      </p:nvGrpSpPr>
      <p:grpSpPr>
        <a:xfrm>
          <a:off x="0" y="0"/>
          <a:ext cx="0" cy="0"/>
          <a:chOff x="0" y="0"/>
          <a:chExt cx="0" cy="0"/>
        </a:xfrm>
      </p:grpSpPr>
      <p:sp>
        <p:nvSpPr>
          <p:cNvPr id="1052" name="Google Shape;1052;g145c251fee2_0_212:notes">
            <a:extLst>
              <a:ext uri="{FF2B5EF4-FFF2-40B4-BE49-F238E27FC236}">
                <a16:creationId xmlns:a16="http://schemas.microsoft.com/office/drawing/2014/main" id="{B0AD9A45-EF75-3CFD-F5F8-396E40FA7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45c251fee2_0_212:notes">
            <a:extLst>
              <a:ext uri="{FF2B5EF4-FFF2-40B4-BE49-F238E27FC236}">
                <a16:creationId xmlns:a16="http://schemas.microsoft.com/office/drawing/2014/main" id="{F74753F8-C37E-3B71-66AF-11CF0AD19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49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45c251fee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45c251fee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a:extLst>
            <a:ext uri="{FF2B5EF4-FFF2-40B4-BE49-F238E27FC236}">
              <a16:creationId xmlns:a16="http://schemas.microsoft.com/office/drawing/2014/main" id="{00431172-347F-B18C-BF13-54385F51D065}"/>
            </a:ext>
          </a:extLst>
        </p:cNvPr>
        <p:cNvGrpSpPr/>
        <p:nvPr/>
      </p:nvGrpSpPr>
      <p:grpSpPr>
        <a:xfrm>
          <a:off x="0" y="0"/>
          <a:ext cx="0" cy="0"/>
          <a:chOff x="0" y="0"/>
          <a:chExt cx="0" cy="0"/>
        </a:xfrm>
      </p:grpSpPr>
      <p:sp>
        <p:nvSpPr>
          <p:cNvPr id="1105" name="Google Shape;1105;g145c251fee2_0_247:notes">
            <a:extLst>
              <a:ext uri="{FF2B5EF4-FFF2-40B4-BE49-F238E27FC236}">
                <a16:creationId xmlns:a16="http://schemas.microsoft.com/office/drawing/2014/main" id="{7F3DFE78-67EC-7D3D-C261-EEC2AB044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45c251fee2_0_247:notes">
            <a:extLst>
              <a:ext uri="{FF2B5EF4-FFF2-40B4-BE49-F238E27FC236}">
                <a16:creationId xmlns:a16="http://schemas.microsoft.com/office/drawing/2014/main" id="{4D7A2144-0966-0C65-731C-11DFC76AF6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25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145c251fee2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145c251fee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45c2d0eff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45c2d0eff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e1f83d28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e1f83d28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45c251fee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45c251fee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46c12675b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46c12675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45c251fee2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145c251fee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45c251fee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45c251fee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45c251fee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45c251fee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45c251fe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45c251fe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50750" y="1124775"/>
            <a:ext cx="8242500" cy="2075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6000" b="1">
                <a:latin typeface="Outfit"/>
                <a:ea typeface="Outfit"/>
                <a:cs typeface="Outfit"/>
                <a:sym typeface="Outf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771050" y="3519225"/>
            <a:ext cx="5601900" cy="49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01498" y="-20539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9208" y="-13386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0" name="Google Shape;20;p2"/>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51191" y="4455707"/>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89"/>
        <p:cNvGrpSpPr/>
        <p:nvPr/>
      </p:nvGrpSpPr>
      <p:grpSpPr>
        <a:xfrm>
          <a:off x="0" y="0"/>
          <a:ext cx="0" cy="0"/>
          <a:chOff x="0" y="0"/>
          <a:chExt cx="0" cy="0"/>
        </a:xfrm>
      </p:grpSpPr>
      <p:sp>
        <p:nvSpPr>
          <p:cNvPr id="390" name="Google Shape;390;p18"/>
          <p:cNvSpPr txBox="1">
            <a:spLocks noGrp="1"/>
          </p:cNvSpPr>
          <p:nvPr>
            <p:ph type="title"/>
          </p:nvPr>
        </p:nvSpPr>
        <p:spPr>
          <a:xfrm>
            <a:off x="34038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1" name="Google Shape;391;p18"/>
          <p:cNvSpPr txBox="1">
            <a:spLocks noGrp="1"/>
          </p:cNvSpPr>
          <p:nvPr>
            <p:ph type="subTitle" idx="1"/>
          </p:nvPr>
        </p:nvSpPr>
        <p:spPr>
          <a:xfrm>
            <a:off x="34038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2" name="Google Shape;392;p18"/>
          <p:cNvSpPr txBox="1">
            <a:spLocks noGrp="1"/>
          </p:cNvSpPr>
          <p:nvPr>
            <p:ph type="title" idx="2"/>
          </p:nvPr>
        </p:nvSpPr>
        <p:spPr>
          <a:xfrm>
            <a:off x="732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3" name="Google Shape;393;p18"/>
          <p:cNvSpPr txBox="1">
            <a:spLocks noGrp="1"/>
          </p:cNvSpPr>
          <p:nvPr>
            <p:ph type="subTitle" idx="3"/>
          </p:nvPr>
        </p:nvSpPr>
        <p:spPr>
          <a:xfrm>
            <a:off x="732300" y="2908850"/>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18"/>
          <p:cNvSpPr txBox="1">
            <a:spLocks noGrp="1"/>
          </p:cNvSpPr>
          <p:nvPr>
            <p:ph type="title" idx="4"/>
          </p:nvPr>
        </p:nvSpPr>
        <p:spPr>
          <a:xfrm>
            <a:off x="6075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5" name="Google Shape;395;p18"/>
          <p:cNvSpPr txBox="1">
            <a:spLocks noGrp="1"/>
          </p:cNvSpPr>
          <p:nvPr>
            <p:ph type="subTitle" idx="5"/>
          </p:nvPr>
        </p:nvSpPr>
        <p:spPr>
          <a:xfrm>
            <a:off x="60753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18"/>
          <p:cNvSpPr txBox="1">
            <a:spLocks noGrp="1"/>
          </p:cNvSpPr>
          <p:nvPr>
            <p:ph type="title" idx="6"/>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7" name="Google Shape;397;p18"/>
          <p:cNvSpPr/>
          <p:nvPr/>
        </p:nvSpPr>
        <p:spPr>
          <a:xfrm rot="-5400000" flipH="1">
            <a:off x="-368205" y="17296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10800000" flipH="1">
            <a:off x="8177175" y="-22673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10800000" flipH="1">
            <a:off x="-232746" y="-11205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10800000" flipH="1">
            <a:off x="8742" y="-8792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10800000" flipH="1">
            <a:off x="7813731" y="49932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10800000" flipH="1">
            <a:off x="8331844" y="54443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10800000" flipH="1">
            <a:off x="651675" y="51546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10800000" flipH="1">
            <a:off x="8866809" y="8809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rot="10800000" flipH="1">
            <a:off x="215421" y="24393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10800000" flipH="1">
            <a:off x="-749821" y="32411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0800000" flipH="1">
            <a:off x="268206" y="46936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10800000" flipH="1">
            <a:off x="8952006" y="49932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10800000" flipH="1">
            <a:off x="8936284" y="47804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10800000" flipH="1">
            <a:off x="1354442" y="8786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10800000" flipH="1">
            <a:off x="7770236" y="3197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10800000" flipH="1">
            <a:off x="8226621" y="8784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rot="10800000" flipH="1">
            <a:off x="-348690" y="2508477"/>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flipH="1">
            <a:off x="-1171441" y="385426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flipH="1">
            <a:off x="7139384" y="-2257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0_1">
    <p:spTree>
      <p:nvGrpSpPr>
        <p:cNvPr id="1" name="Shape 448"/>
        <p:cNvGrpSpPr/>
        <p:nvPr/>
      </p:nvGrpSpPr>
      <p:grpSpPr>
        <a:xfrm>
          <a:off x="0" y="0"/>
          <a:ext cx="0" cy="0"/>
          <a:chOff x="0" y="0"/>
          <a:chExt cx="0" cy="0"/>
        </a:xfrm>
      </p:grpSpPr>
      <p:sp>
        <p:nvSpPr>
          <p:cNvPr id="449" name="Google Shape;449;p20"/>
          <p:cNvSpPr txBox="1">
            <a:spLocks noGrp="1"/>
          </p:cNvSpPr>
          <p:nvPr>
            <p:ph type="title"/>
          </p:nvPr>
        </p:nvSpPr>
        <p:spPr>
          <a:xfrm>
            <a:off x="1950150"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0" name="Google Shape;450;p20"/>
          <p:cNvSpPr txBox="1">
            <a:spLocks noGrp="1"/>
          </p:cNvSpPr>
          <p:nvPr>
            <p:ph type="subTitle" idx="1"/>
          </p:nvPr>
        </p:nvSpPr>
        <p:spPr>
          <a:xfrm>
            <a:off x="19501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0"/>
          <p:cNvSpPr txBox="1">
            <a:spLocks noGrp="1"/>
          </p:cNvSpPr>
          <p:nvPr>
            <p:ph type="title" idx="2"/>
          </p:nvPr>
        </p:nvSpPr>
        <p:spPr>
          <a:xfrm>
            <a:off x="5196054"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2" name="Google Shape;452;p20"/>
          <p:cNvSpPr txBox="1">
            <a:spLocks noGrp="1"/>
          </p:cNvSpPr>
          <p:nvPr>
            <p:ph type="subTitle" idx="3"/>
          </p:nvPr>
        </p:nvSpPr>
        <p:spPr>
          <a:xfrm>
            <a:off x="51960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20"/>
          <p:cNvSpPr txBox="1">
            <a:spLocks noGrp="1"/>
          </p:cNvSpPr>
          <p:nvPr>
            <p:ph type="title" idx="4"/>
          </p:nvPr>
        </p:nvSpPr>
        <p:spPr>
          <a:xfrm>
            <a:off x="1950150"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4" name="Google Shape;454;p20"/>
          <p:cNvSpPr txBox="1">
            <a:spLocks noGrp="1"/>
          </p:cNvSpPr>
          <p:nvPr>
            <p:ph type="subTitle" idx="5"/>
          </p:nvPr>
        </p:nvSpPr>
        <p:spPr>
          <a:xfrm>
            <a:off x="195015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5" name="Google Shape;455;p20"/>
          <p:cNvSpPr txBox="1">
            <a:spLocks noGrp="1"/>
          </p:cNvSpPr>
          <p:nvPr>
            <p:ph type="title" idx="6"/>
          </p:nvPr>
        </p:nvSpPr>
        <p:spPr>
          <a:xfrm>
            <a:off x="5196054"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20"/>
          <p:cNvSpPr txBox="1">
            <a:spLocks noGrp="1"/>
          </p:cNvSpPr>
          <p:nvPr>
            <p:ph type="subTitle" idx="7"/>
          </p:nvPr>
        </p:nvSpPr>
        <p:spPr>
          <a:xfrm>
            <a:off x="519600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7" name="Google Shape;45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20"/>
          <p:cNvSpPr/>
          <p:nvPr/>
        </p:nvSpPr>
        <p:spPr>
          <a:xfrm rot="10800000">
            <a:off x="-2163567" y="-2663484"/>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093605" y="-1326363"/>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8388133" y="-1275357"/>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173659" y="4769036"/>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610066" y="4769049"/>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8457050" y="4758561"/>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rot="10800000">
            <a:off x="-34382" y="7298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rot="10800000">
            <a:off x="391249" y="484881"/>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rot="10800000">
            <a:off x="8358334" y="4466447"/>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rot="10800000">
            <a:off x="8970207" y="4297573"/>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rot="10800000">
            <a:off x="-274377" y="4535713"/>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rot="10800000">
            <a:off x="460726" y="438429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10800000">
            <a:off x="8116233" y="290650"/>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10800000">
            <a:off x="8828293" y="846865"/>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rot="10800000">
            <a:off x="8620991" y="200429"/>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rot="10800000">
            <a:off x="855471" y="-1592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rot="10800000">
            <a:off x="-227503" y="3847652"/>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rot="-1799986">
            <a:off x="7244724" y="-9675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rot="-1799986">
            <a:off x="-1727826" y="-1844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rot="-1799986">
            <a:off x="5944399" y="39947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rot="1799986" flipH="1">
            <a:off x="-2291801" y="45850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20_1_1">
    <p:spTree>
      <p:nvGrpSpPr>
        <p:cNvPr id="1" name="Shape 479"/>
        <p:cNvGrpSpPr/>
        <p:nvPr/>
      </p:nvGrpSpPr>
      <p:grpSpPr>
        <a:xfrm>
          <a:off x="0" y="0"/>
          <a:ext cx="0" cy="0"/>
          <a:chOff x="0" y="0"/>
          <a:chExt cx="0" cy="0"/>
        </a:xfrm>
      </p:grpSpPr>
      <p:sp>
        <p:nvSpPr>
          <p:cNvPr id="480" name="Google Shape;480;p21"/>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1" name="Google Shape;481;p21"/>
          <p:cNvSpPr txBox="1">
            <a:spLocks noGrp="1"/>
          </p:cNvSpPr>
          <p:nvPr>
            <p:ph type="title" idx="2"/>
          </p:nvPr>
        </p:nvSpPr>
        <p:spPr>
          <a:xfrm>
            <a:off x="1132975" y="149138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2" name="Google Shape;482;p21"/>
          <p:cNvSpPr txBox="1">
            <a:spLocks noGrp="1"/>
          </p:cNvSpPr>
          <p:nvPr>
            <p:ph type="subTitle" idx="1"/>
          </p:nvPr>
        </p:nvSpPr>
        <p:spPr>
          <a:xfrm>
            <a:off x="1132975" y="2194800"/>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21"/>
          <p:cNvSpPr txBox="1">
            <a:spLocks noGrp="1"/>
          </p:cNvSpPr>
          <p:nvPr>
            <p:ph type="title" idx="3"/>
          </p:nvPr>
        </p:nvSpPr>
        <p:spPr>
          <a:xfrm>
            <a:off x="5989017" y="1491375"/>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4" name="Google Shape;484;p21"/>
          <p:cNvSpPr txBox="1">
            <a:spLocks noGrp="1"/>
          </p:cNvSpPr>
          <p:nvPr>
            <p:ph type="subTitle" idx="4"/>
          </p:nvPr>
        </p:nvSpPr>
        <p:spPr>
          <a:xfrm>
            <a:off x="5989025" y="21933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1"/>
          <p:cNvSpPr txBox="1">
            <a:spLocks noGrp="1"/>
          </p:cNvSpPr>
          <p:nvPr>
            <p:ph type="title" idx="5"/>
          </p:nvPr>
        </p:nvSpPr>
        <p:spPr>
          <a:xfrm>
            <a:off x="1132975" y="289445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6" name="Google Shape;486;p21"/>
          <p:cNvSpPr txBox="1">
            <a:spLocks noGrp="1"/>
          </p:cNvSpPr>
          <p:nvPr>
            <p:ph type="subTitle" idx="6"/>
          </p:nvPr>
        </p:nvSpPr>
        <p:spPr>
          <a:xfrm>
            <a:off x="1132975" y="3597575"/>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7" name="Google Shape;487;p21"/>
          <p:cNvSpPr txBox="1">
            <a:spLocks noGrp="1"/>
          </p:cNvSpPr>
          <p:nvPr>
            <p:ph type="title" idx="7"/>
          </p:nvPr>
        </p:nvSpPr>
        <p:spPr>
          <a:xfrm>
            <a:off x="5989017" y="2891981"/>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8" name="Google Shape;488;p21"/>
          <p:cNvSpPr txBox="1">
            <a:spLocks noGrp="1"/>
          </p:cNvSpPr>
          <p:nvPr>
            <p:ph type="subTitle" idx="8"/>
          </p:nvPr>
        </p:nvSpPr>
        <p:spPr>
          <a:xfrm>
            <a:off x="5989025" y="35975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9" name="Google Shape;489;p21"/>
          <p:cNvSpPr/>
          <p:nvPr/>
        </p:nvSpPr>
        <p:spPr>
          <a:xfrm rot="10800000">
            <a:off x="-2049267" y="-2838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rot="10800000">
            <a:off x="8207905" y="-15017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rot="10800000">
            <a:off x="8502433" y="-1450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rot="10800000">
            <a:off x="-59359" y="45936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rot="10800000">
            <a:off x="724366" y="45936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rot="10800000">
            <a:off x="8571350" y="4583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rot="10800000">
            <a:off x="79918" y="5544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rot="10800000">
            <a:off x="505549" y="309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rot="10800000">
            <a:off x="8472634" y="42910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rot="10800000">
            <a:off x="9084507" y="4122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rot="10800000">
            <a:off x="-160077" y="43603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rot="10800000">
            <a:off x="575026" y="4208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rot="10800000">
            <a:off x="8230533" y="1152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rot="10800000">
            <a:off x="8942593" y="6714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rot="10800000">
            <a:off x="8735291" y="250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rot="10800000">
            <a:off x="969771" y="-3346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rot="10800000">
            <a:off x="-113203" y="367226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rot="-1799986">
            <a:off x="7359024" y="-11429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rot="-1799986">
            <a:off x="-1613526" y="-359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rot="-1799986">
            <a:off x="6058699" y="38193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rot="1799986" flipH="1">
            <a:off x="-2177501" y="44096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45"/>
        <p:cNvGrpSpPr/>
        <p:nvPr/>
      </p:nvGrpSpPr>
      <p:grpSpPr>
        <a:xfrm>
          <a:off x="0" y="0"/>
          <a:ext cx="0" cy="0"/>
          <a:chOff x="0" y="0"/>
          <a:chExt cx="0" cy="0"/>
        </a:xfrm>
      </p:grpSpPr>
      <p:sp>
        <p:nvSpPr>
          <p:cNvPr id="546" name="Google Shape;546;p23"/>
          <p:cNvSpPr txBox="1">
            <a:spLocks noGrp="1"/>
          </p:cNvSpPr>
          <p:nvPr>
            <p:ph type="title" hasCustomPrompt="1"/>
          </p:nvPr>
        </p:nvSpPr>
        <p:spPr>
          <a:xfrm>
            <a:off x="1888375" y="682950"/>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7" name="Google Shape;547;p23"/>
          <p:cNvSpPr txBox="1">
            <a:spLocks noGrp="1"/>
          </p:cNvSpPr>
          <p:nvPr>
            <p:ph type="subTitle" idx="1"/>
          </p:nvPr>
        </p:nvSpPr>
        <p:spPr>
          <a:xfrm>
            <a:off x="1888375" y="1466850"/>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8" name="Google Shape;548;p23"/>
          <p:cNvSpPr txBox="1">
            <a:spLocks noGrp="1"/>
          </p:cNvSpPr>
          <p:nvPr>
            <p:ph type="title" idx="2" hasCustomPrompt="1"/>
          </p:nvPr>
        </p:nvSpPr>
        <p:spPr>
          <a:xfrm>
            <a:off x="1888375" y="2008200"/>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9" name="Google Shape;549;p23"/>
          <p:cNvSpPr txBox="1">
            <a:spLocks noGrp="1"/>
          </p:cNvSpPr>
          <p:nvPr>
            <p:ph type="subTitle" idx="3"/>
          </p:nvPr>
        </p:nvSpPr>
        <p:spPr>
          <a:xfrm>
            <a:off x="1888375" y="2792103"/>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23"/>
          <p:cNvSpPr txBox="1">
            <a:spLocks noGrp="1"/>
          </p:cNvSpPr>
          <p:nvPr>
            <p:ph type="title" idx="4" hasCustomPrompt="1"/>
          </p:nvPr>
        </p:nvSpPr>
        <p:spPr>
          <a:xfrm>
            <a:off x="1888375" y="3333335"/>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51" name="Google Shape;551;p23"/>
          <p:cNvSpPr txBox="1">
            <a:spLocks noGrp="1"/>
          </p:cNvSpPr>
          <p:nvPr>
            <p:ph type="subTitle" idx="5"/>
          </p:nvPr>
        </p:nvSpPr>
        <p:spPr>
          <a:xfrm>
            <a:off x="1888375" y="4117360"/>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2" name="Google Shape;552;p23"/>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573"/>
        <p:cNvGrpSpPr/>
        <p:nvPr/>
      </p:nvGrpSpPr>
      <p:grpSpPr>
        <a:xfrm>
          <a:off x="0" y="0"/>
          <a:ext cx="0" cy="0"/>
          <a:chOff x="0" y="0"/>
          <a:chExt cx="0" cy="0"/>
        </a:xfrm>
      </p:grpSpPr>
      <p:sp>
        <p:nvSpPr>
          <p:cNvPr id="574" name="Google Shape;57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5" name="Google Shape;575;p24"/>
          <p:cNvSpPr/>
          <p:nvPr/>
        </p:nvSpPr>
        <p:spPr>
          <a:xfrm flipH="1">
            <a:off x="1006469" y="5612131"/>
            <a:ext cx="25048" cy="22175"/>
          </a:xfrm>
          <a:custGeom>
            <a:avLst/>
            <a:gdLst/>
            <a:ahLst/>
            <a:cxnLst/>
            <a:rect l="l" t="t" r="r" b="b"/>
            <a:pathLst>
              <a:path w="497" h="440" extrusionOk="0">
                <a:moveTo>
                  <a:pt x="497" y="0"/>
                </a:moveTo>
                <a:lnTo>
                  <a:pt x="0" y="439"/>
                </a:lnTo>
                <a:lnTo>
                  <a:pt x="497" y="439"/>
                </a:lnTo>
                <a:lnTo>
                  <a:pt x="4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flipH="1">
            <a:off x="6123479" y="5618487"/>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rot="10800000">
            <a:off x="4703176" y="485895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rot="10800000">
            <a:off x="1588262" y="481819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rot="10800000">
            <a:off x="2649889" y="4697388"/>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rot="10800000">
            <a:off x="6685964" y="477820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rot="10800000">
            <a:off x="-2282448" y="380033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rot="10800000">
            <a:off x="-1748220" y="4335066"/>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rot="10800000">
            <a:off x="8000462" y="4148461"/>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rot="10800000">
            <a:off x="8546529" y="464646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85" name="Google Shape;585;p24"/>
          <p:cNvSpPr/>
          <p:nvPr/>
        </p:nvSpPr>
        <p:spPr>
          <a:xfrm rot="10800000">
            <a:off x="7807425" y="155056"/>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rot="10800000">
            <a:off x="9292932" y="1123636"/>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rot="10800000">
            <a:off x="7505802" y="-278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rot="10800000">
            <a:off x="8712268" y="296892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rot="10800000">
            <a:off x="1367062" y="-488345"/>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10800000">
            <a:off x="-342713" y="-82953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rot="10800000">
            <a:off x="-471146" y="329244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rot="10800000">
            <a:off x="4652786" y="-410529"/>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rot="10800000">
            <a:off x="-324115" y="959124"/>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4232500" y="22627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5860250" y="436176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rot="10800000">
            <a:off x="7933202" y="-28231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597"/>
        <p:cNvGrpSpPr/>
        <p:nvPr/>
      </p:nvGrpSpPr>
      <p:grpSpPr>
        <a:xfrm>
          <a:off x="0" y="0"/>
          <a:ext cx="0" cy="0"/>
          <a:chOff x="0" y="0"/>
          <a:chExt cx="0" cy="0"/>
        </a:xfrm>
      </p:grpSpPr>
      <p:sp>
        <p:nvSpPr>
          <p:cNvPr id="598" name="Google Shape;59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9" name="Google Shape;599;p25"/>
          <p:cNvSpPr/>
          <p:nvPr/>
        </p:nvSpPr>
        <p:spPr>
          <a:xfrm rot="5400000" flipH="1">
            <a:off x="-302725" y="3079820"/>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rot="-5400000">
            <a:off x="-450793" y="3388518"/>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8094588" y="38513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315333" y="4604794"/>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73845" y="4846282"/>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7731144" y="-1227797"/>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8249256" y="-776604"/>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569088" y="-43458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8784222" y="39836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32833" y="2517628"/>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832409" y="710383"/>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185619" y="11505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8869419" y="-448389"/>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8853697" y="201779"/>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63854" y="4252589"/>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7687648" y="4631110"/>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8144034" y="459583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8234635" y="299176"/>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flipH="1">
            <a:off x="6240372" y="414654"/>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flipH="1">
            <a:off x="6892822" y="4085229"/>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715"/>
        <p:cNvGrpSpPr/>
        <p:nvPr/>
      </p:nvGrpSpPr>
      <p:grpSpPr>
        <a:xfrm>
          <a:off x="0" y="0"/>
          <a:ext cx="0" cy="0"/>
          <a:chOff x="0" y="0"/>
          <a:chExt cx="0" cy="0"/>
        </a:xfrm>
      </p:grpSpPr>
      <p:sp>
        <p:nvSpPr>
          <p:cNvPr id="716" name="Google Shape;716;p30"/>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39"/>
        <p:cNvGrpSpPr/>
        <p:nvPr/>
      </p:nvGrpSpPr>
      <p:grpSpPr>
        <a:xfrm>
          <a:off x="0" y="0"/>
          <a:ext cx="0" cy="0"/>
          <a:chOff x="0" y="0"/>
          <a:chExt cx="0" cy="0"/>
        </a:xfrm>
      </p:grpSpPr>
      <p:sp>
        <p:nvSpPr>
          <p:cNvPr id="740" name="Google Shape;740;p31"/>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13" name="Google Shape;113;p6"/>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118103" y="690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7553259" y="-5551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09641" y="434818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509150" y="1579650"/>
            <a:ext cx="6125700" cy="1984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0" name="Google Shape;160;p8"/>
          <p:cNvSpPr/>
          <p:nvPr/>
        </p:nvSpPr>
        <p:spPr>
          <a:xfrm>
            <a:off x="4417083"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259598"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8" name="Google Shape;168;p8"/>
          <p:cNvSpPr/>
          <p:nvPr/>
        </p:nvSpPr>
        <p:spPr>
          <a:xfrm>
            <a:off x="1647991"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txBox="1">
            <a:spLocks noGrp="1"/>
          </p:cNvSpPr>
          <p:nvPr>
            <p:ph type="title"/>
          </p:nvPr>
        </p:nvSpPr>
        <p:spPr>
          <a:xfrm>
            <a:off x="1617725" y="1474488"/>
            <a:ext cx="5590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4" name="Google Shape;184;p9"/>
          <p:cNvSpPr txBox="1">
            <a:spLocks noGrp="1"/>
          </p:cNvSpPr>
          <p:nvPr>
            <p:ph type="subTitle" idx="1"/>
          </p:nvPr>
        </p:nvSpPr>
        <p:spPr>
          <a:xfrm>
            <a:off x="1617725" y="2179488"/>
            <a:ext cx="5590200" cy="136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9"/>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6"/>
        <p:cNvGrpSpPr/>
        <p:nvPr/>
      </p:nvGrpSpPr>
      <p:grpSpPr>
        <a:xfrm>
          <a:off x="0" y="0"/>
          <a:ext cx="0" cy="0"/>
          <a:chOff x="0" y="0"/>
          <a:chExt cx="0" cy="0"/>
        </a:xfrm>
      </p:grpSpPr>
      <p:sp>
        <p:nvSpPr>
          <p:cNvPr id="207" name="Google Shape;207;p10"/>
          <p:cNvSpPr txBox="1">
            <a:spLocks noGrp="1"/>
          </p:cNvSpPr>
          <p:nvPr>
            <p:ph type="body" idx="1"/>
          </p:nvPr>
        </p:nvSpPr>
        <p:spPr>
          <a:xfrm>
            <a:off x="732300" y="538000"/>
            <a:ext cx="3254700" cy="1299300"/>
          </a:xfrm>
          <a:prstGeom prst="rect">
            <a:avLst/>
          </a:prstGeom>
        </p:spPr>
        <p:txBody>
          <a:bodyPr spcFirstLastPara="1" wrap="square" lIns="91425" tIns="91425" rIns="91425" bIns="91425" anchor="t" anchorCtr="0">
            <a:noAutofit/>
          </a:bodyPr>
          <a:lstStyle>
            <a:lvl1pPr marL="457200" lvl="0" indent="-228600">
              <a:lnSpc>
                <a:spcPct val="80000"/>
              </a:lnSpc>
              <a:spcBef>
                <a:spcPts val="0"/>
              </a:spcBef>
              <a:spcAft>
                <a:spcPts val="0"/>
              </a:spcAft>
              <a:buSzPts val="1800"/>
              <a:buNone/>
              <a:defRPr sz="3200">
                <a:latin typeface="Outfit ExtraBold"/>
                <a:ea typeface="Outfit ExtraBold"/>
                <a:cs typeface="Outfit ExtraBold"/>
                <a:sym typeface="Outfit ExtraBold"/>
              </a:defRPr>
            </a:lvl1pPr>
          </a:lstStyle>
          <a:p>
            <a:endParaRPr/>
          </a:p>
        </p:txBody>
      </p:sp>
      <p:sp>
        <p:nvSpPr>
          <p:cNvPr id="208" name="Google Shape;208;p10"/>
          <p:cNvSpPr/>
          <p:nvPr/>
        </p:nvSpPr>
        <p:spPr>
          <a:xfrm rot="10800000">
            <a:off x="7974645" y="-501677"/>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0"/>
          <p:cNvSpPr/>
          <p:nvPr/>
        </p:nvSpPr>
        <p:spPr>
          <a:xfrm rot="10800000">
            <a:off x="603518" y="-148659"/>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0"/>
          <p:cNvSpPr/>
          <p:nvPr/>
        </p:nvSpPr>
        <p:spPr>
          <a:xfrm rot="10800000">
            <a:off x="8940650" y="752508"/>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0"/>
          <p:cNvSpPr/>
          <p:nvPr/>
        </p:nvSpPr>
        <p:spPr>
          <a:xfrm rot="10800000">
            <a:off x="8370225" y="4916122"/>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p:nvPr/>
        </p:nvSpPr>
        <p:spPr>
          <a:xfrm rot="10800000">
            <a:off x="-1468876" y="44064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p:nvPr/>
        </p:nvSpPr>
        <p:spPr>
          <a:xfrm rot="10800000">
            <a:off x="7622532" y="48980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rot="10800000">
            <a:off x="303081" y="47972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rot="10800000">
            <a:off x="146117" y="34354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rot="10800000">
            <a:off x="-259571" y="-50167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rot="10800000">
            <a:off x="8924045" y="4897997"/>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rot="-1799986">
            <a:off x="7605553" y="-12335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rot="-1799986">
            <a:off x="5546291" y="38745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rot="-1799986">
            <a:off x="-4553997" y="52985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1"/>
        <p:cNvGrpSpPr/>
        <p:nvPr/>
      </p:nvGrpSpPr>
      <p:grpSpPr>
        <a:xfrm>
          <a:off x="0" y="0"/>
          <a:ext cx="0" cy="0"/>
          <a:chOff x="0" y="0"/>
          <a:chExt cx="0" cy="0"/>
        </a:xfrm>
      </p:grpSpPr>
      <p:sp>
        <p:nvSpPr>
          <p:cNvPr id="222" name="Google Shape;222;p11"/>
          <p:cNvSpPr txBox="1">
            <a:spLocks noGrp="1"/>
          </p:cNvSpPr>
          <p:nvPr>
            <p:ph type="title" hasCustomPrompt="1"/>
          </p:nvPr>
        </p:nvSpPr>
        <p:spPr>
          <a:xfrm>
            <a:off x="1156500" y="1422188"/>
            <a:ext cx="6831000" cy="1693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97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3" name="Google Shape;223;p11"/>
          <p:cNvSpPr txBox="1">
            <a:spLocks noGrp="1"/>
          </p:cNvSpPr>
          <p:nvPr>
            <p:ph type="body" idx="1"/>
          </p:nvPr>
        </p:nvSpPr>
        <p:spPr>
          <a:xfrm>
            <a:off x="1156500" y="3115700"/>
            <a:ext cx="6831000" cy="466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24" name="Google Shape;224;p11"/>
          <p:cNvSpPr/>
          <p:nvPr/>
        </p:nvSpPr>
        <p:spPr>
          <a:xfrm flipH="1">
            <a:off x="4893376"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1929337"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2872889"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6744964"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flipH="1">
            <a:off x="-2019548"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flipH="1">
            <a:off x="-1485320"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8190662"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8736729"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32" name="Google Shape;232;p11"/>
          <p:cNvSpPr/>
          <p:nvPr/>
        </p:nvSpPr>
        <p:spPr>
          <a:xfrm flipH="1">
            <a:off x="7668025"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9483132" y="34868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flipH="1">
            <a:off x="7400802"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flipH="1">
            <a:off x="8902468"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1557262"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152513"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306653" y="888877"/>
            <a:ext cx="709898" cy="709580"/>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flipH="1">
            <a:off x="4842986"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flipH="1">
            <a:off x="236135" y="3161119"/>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5040275"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109875"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8123402"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7200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7" name="Google Shape;247;p13"/>
          <p:cNvSpPr txBox="1">
            <a:spLocks noGrp="1"/>
          </p:cNvSpPr>
          <p:nvPr>
            <p:ph type="title" idx="2" hasCustomPrompt="1"/>
          </p:nvPr>
        </p:nvSpPr>
        <p:spPr>
          <a:xfrm>
            <a:off x="12505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7200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9" name="Google Shape;249;p13"/>
          <p:cNvSpPr txBox="1">
            <a:spLocks noGrp="1"/>
          </p:cNvSpPr>
          <p:nvPr>
            <p:ph type="title" idx="3"/>
          </p:nvPr>
        </p:nvSpPr>
        <p:spPr>
          <a:xfrm>
            <a:off x="34038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0" name="Google Shape;250;p13"/>
          <p:cNvSpPr txBox="1">
            <a:spLocks noGrp="1"/>
          </p:cNvSpPr>
          <p:nvPr>
            <p:ph type="title" idx="4" hasCustomPrompt="1"/>
          </p:nvPr>
        </p:nvSpPr>
        <p:spPr>
          <a:xfrm>
            <a:off x="39343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subTitle" idx="5"/>
          </p:nvPr>
        </p:nvSpPr>
        <p:spPr>
          <a:xfrm>
            <a:off x="34038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6"/>
          </p:nvPr>
        </p:nvSpPr>
        <p:spPr>
          <a:xfrm>
            <a:off x="5965900" y="1849000"/>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title" idx="7" hasCustomPrompt="1"/>
          </p:nvPr>
        </p:nvSpPr>
        <p:spPr>
          <a:xfrm>
            <a:off x="6524200" y="1388288"/>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subTitle" idx="8"/>
          </p:nvPr>
        </p:nvSpPr>
        <p:spPr>
          <a:xfrm>
            <a:off x="5965900" y="218656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5" name="Google Shape;255;p13"/>
          <p:cNvSpPr txBox="1">
            <a:spLocks noGrp="1"/>
          </p:cNvSpPr>
          <p:nvPr>
            <p:ph type="title" idx="9"/>
          </p:nvPr>
        </p:nvSpPr>
        <p:spPr>
          <a:xfrm>
            <a:off x="7200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6" name="Google Shape;256;p13"/>
          <p:cNvSpPr txBox="1">
            <a:spLocks noGrp="1"/>
          </p:cNvSpPr>
          <p:nvPr>
            <p:ph type="title" idx="13" hasCustomPrompt="1"/>
          </p:nvPr>
        </p:nvSpPr>
        <p:spPr>
          <a:xfrm>
            <a:off x="12505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subTitle" idx="14"/>
          </p:nvPr>
        </p:nvSpPr>
        <p:spPr>
          <a:xfrm>
            <a:off x="7200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title" idx="15"/>
          </p:nvPr>
        </p:nvSpPr>
        <p:spPr>
          <a:xfrm>
            <a:off x="34038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9" name="Google Shape;259;p13"/>
          <p:cNvSpPr txBox="1">
            <a:spLocks noGrp="1"/>
          </p:cNvSpPr>
          <p:nvPr>
            <p:ph type="title" idx="16" hasCustomPrompt="1"/>
          </p:nvPr>
        </p:nvSpPr>
        <p:spPr>
          <a:xfrm>
            <a:off x="39343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0" name="Google Shape;260;p13"/>
          <p:cNvSpPr txBox="1">
            <a:spLocks noGrp="1"/>
          </p:cNvSpPr>
          <p:nvPr>
            <p:ph type="subTitle" idx="17"/>
          </p:nvPr>
        </p:nvSpPr>
        <p:spPr>
          <a:xfrm>
            <a:off x="34038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1" name="Google Shape;261;p13"/>
          <p:cNvSpPr txBox="1">
            <a:spLocks noGrp="1"/>
          </p:cNvSpPr>
          <p:nvPr>
            <p:ph type="title" idx="18"/>
          </p:nvPr>
        </p:nvSpPr>
        <p:spPr>
          <a:xfrm>
            <a:off x="5965900" y="3400479"/>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2" name="Google Shape;262;p13"/>
          <p:cNvSpPr txBox="1">
            <a:spLocks noGrp="1"/>
          </p:cNvSpPr>
          <p:nvPr>
            <p:ph type="title" idx="19" hasCustomPrompt="1"/>
          </p:nvPr>
        </p:nvSpPr>
        <p:spPr>
          <a:xfrm>
            <a:off x="6524200" y="2939767"/>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subTitle" idx="20"/>
          </p:nvPr>
        </p:nvSpPr>
        <p:spPr>
          <a:xfrm>
            <a:off x="5965900" y="375892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4" name="Google Shape;264;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rgbClr val="01044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5" name="Google Shape;265;p13"/>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10800000">
            <a:off x="118103" y="857869"/>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7394509"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741816"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7_1">
    <p:spTree>
      <p:nvGrpSpPr>
        <p:cNvPr id="1" name="Shape 336"/>
        <p:cNvGrpSpPr/>
        <p:nvPr/>
      </p:nvGrpSpPr>
      <p:grpSpPr>
        <a:xfrm>
          <a:off x="0" y="0"/>
          <a:ext cx="0" cy="0"/>
          <a:chOff x="0" y="0"/>
          <a:chExt cx="0" cy="0"/>
        </a:xfrm>
      </p:grpSpPr>
      <p:sp>
        <p:nvSpPr>
          <p:cNvPr id="337" name="Google Shape;337;p16"/>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8" name="Google Shape;338;p16"/>
          <p:cNvSpPr txBox="1">
            <a:spLocks noGrp="1"/>
          </p:cNvSpPr>
          <p:nvPr>
            <p:ph type="title" idx="2"/>
          </p:nvPr>
        </p:nvSpPr>
        <p:spPr>
          <a:xfrm>
            <a:off x="5070754"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9" name="Google Shape;339;p16"/>
          <p:cNvSpPr txBox="1">
            <a:spLocks noGrp="1"/>
          </p:cNvSpPr>
          <p:nvPr>
            <p:ph type="subTitle" idx="1"/>
          </p:nvPr>
        </p:nvSpPr>
        <p:spPr>
          <a:xfrm>
            <a:off x="5070738"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6"/>
          <p:cNvSpPr txBox="1">
            <a:spLocks noGrp="1"/>
          </p:cNvSpPr>
          <p:nvPr>
            <p:ph type="title" idx="3"/>
          </p:nvPr>
        </p:nvSpPr>
        <p:spPr>
          <a:xfrm>
            <a:off x="1641475"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1" name="Google Shape;341;p16"/>
          <p:cNvSpPr txBox="1">
            <a:spLocks noGrp="1"/>
          </p:cNvSpPr>
          <p:nvPr>
            <p:ph type="subTitle" idx="4"/>
          </p:nvPr>
        </p:nvSpPr>
        <p:spPr>
          <a:xfrm>
            <a:off x="1641463"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16"/>
          <p:cNvSpPr/>
          <p:nvPr/>
        </p:nvSpPr>
        <p:spPr>
          <a:xfrm flipH="1">
            <a:off x="-1892028" y="38599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flipH="1">
            <a:off x="7826394" y="4354256"/>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flipH="1">
            <a:off x="8605505" y="3564378"/>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flipH="1">
            <a:off x="886955" y="25818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flipH="1">
            <a:off x="8150951" y="-22093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436507" y="3559191"/>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662788" y="39922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flipH="1">
            <a:off x="8052236" y="308041"/>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flipH="1">
            <a:off x="7969213" y="4352486"/>
            <a:ext cx="141028" cy="12090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8344357" y="902596"/>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8664108" y="32870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flipH="1">
            <a:off x="-182913" y="359036"/>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flipH="1">
            <a:off x="552190" y="94775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flipH="1">
            <a:off x="239556" y="1076000"/>
            <a:ext cx="130168" cy="109884"/>
          </a:xfrm>
          <a:custGeom>
            <a:avLst/>
            <a:gdLst/>
            <a:ahLst/>
            <a:cxnLst/>
            <a:rect l="l" t="t" r="r" b="b"/>
            <a:pathLst>
              <a:path w="815" h="688" extrusionOk="0">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flipH="1">
            <a:off x="1013510" y="418798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flipH="1">
            <a:off x="-89164" y="1434914"/>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flipH="1">
            <a:off x="-182923" y="3080743"/>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flipH="1">
            <a:off x="1650368" y="-22091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flipH="1">
            <a:off x="6956357" y="-260908"/>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204684"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3922466"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flipH="1">
            <a:off x="-1457241"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flipH="1">
            <a:off x="4909484"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32300" y="1152475"/>
            <a:ext cx="7679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 id="2147483659" r:id="rId8"/>
    <p:sldLayoutId id="2147483662" r:id="rId9"/>
    <p:sldLayoutId id="2147483664" r:id="rId10"/>
    <p:sldLayoutId id="2147483666" r:id="rId11"/>
    <p:sldLayoutId id="2147483667" r:id="rId12"/>
    <p:sldLayoutId id="2147483669" r:id="rId13"/>
    <p:sldLayoutId id="2147483670" r:id="rId14"/>
    <p:sldLayoutId id="2147483671"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idIx5q0cEY7DJoFzoQoMEVgFwWqxnKLA/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5"/>
          <p:cNvSpPr txBox="1">
            <a:spLocks noGrp="1"/>
          </p:cNvSpPr>
          <p:nvPr>
            <p:ph type="ctrTitle"/>
          </p:nvPr>
        </p:nvSpPr>
        <p:spPr>
          <a:xfrm>
            <a:off x="450750" y="1404360"/>
            <a:ext cx="8242500" cy="2075700"/>
          </a:xfrm>
          <a:prstGeom prst="rect">
            <a:avLst/>
          </a:prstGeom>
        </p:spPr>
        <p:txBody>
          <a:bodyPr spcFirstLastPara="1" wrap="square" lIns="91425" tIns="91425" rIns="91425" bIns="91425" anchor="t" anchorCtr="0">
            <a:noAutofit/>
          </a:bodyPr>
          <a:lstStyle/>
          <a:p>
            <a:pPr lvl="0"/>
            <a:r>
              <a:rPr lang="en" sz="2800" dirty="0">
                <a:solidFill>
                  <a:schemeClr val="tx1"/>
                </a:solidFill>
              </a:rPr>
              <a:t>Diseño e implementación de modelos de </a:t>
            </a:r>
            <a:br>
              <a:rPr lang="en" sz="2800" dirty="0">
                <a:solidFill>
                  <a:schemeClr val="tx1"/>
                </a:solidFill>
              </a:rPr>
            </a:br>
            <a:r>
              <a:rPr lang="en" sz="2800" dirty="0">
                <a:solidFill>
                  <a:schemeClr val="tx1"/>
                </a:solidFill>
              </a:rPr>
              <a:t>Inteligencia Artificial para la identificación temprana de pacientes con riesgo de sufrir ataques cardiacos </a:t>
            </a:r>
            <a:br>
              <a:rPr lang="en" sz="2800" dirty="0">
                <a:solidFill>
                  <a:schemeClr val="tx1"/>
                </a:solidFill>
              </a:rPr>
            </a:br>
            <a:br>
              <a:rPr lang="en" sz="1400" dirty="0">
                <a:solidFill>
                  <a:schemeClr val="accent1"/>
                </a:solidFill>
              </a:rPr>
            </a:br>
            <a:br>
              <a:rPr lang="en" sz="1400" dirty="0">
                <a:solidFill>
                  <a:schemeClr val="accent1"/>
                </a:solidFill>
              </a:rPr>
            </a:br>
            <a:r>
              <a:rPr lang="en" sz="2000" dirty="0">
                <a:solidFill>
                  <a:schemeClr val="accent1"/>
                </a:solidFill>
              </a:rPr>
              <a:t>Trabajo Fin de Máster </a:t>
            </a:r>
            <a:br>
              <a:rPr lang="en" sz="4000" dirty="0"/>
            </a:br>
            <a:br>
              <a:rPr lang="en" sz="1200" dirty="0"/>
            </a:br>
            <a:br>
              <a:rPr lang="en" sz="1200" dirty="0"/>
            </a:br>
            <a:endParaRPr sz="1200" dirty="0"/>
          </a:p>
        </p:txBody>
      </p:sp>
      <p:sp>
        <p:nvSpPr>
          <p:cNvPr id="772" name="Google Shape;772;p35"/>
          <p:cNvSpPr txBox="1">
            <a:spLocks noGrp="1"/>
          </p:cNvSpPr>
          <p:nvPr>
            <p:ph type="subTitle" idx="1"/>
          </p:nvPr>
        </p:nvSpPr>
        <p:spPr>
          <a:xfrm>
            <a:off x="5557020" y="3773670"/>
            <a:ext cx="3136230" cy="49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Autor: Jon Maestre Escobar</a:t>
            </a:r>
          </a:p>
          <a:p>
            <a:pPr marL="0" lvl="0" indent="0" algn="r" rtl="0">
              <a:spcBef>
                <a:spcPts val="0"/>
              </a:spcBef>
              <a:spcAft>
                <a:spcPts val="0"/>
              </a:spcAft>
              <a:buNone/>
            </a:pPr>
            <a:r>
              <a:rPr lang="en" sz="1400" dirty="0"/>
              <a:t>Tutora: Beatriz Magán Pinto</a:t>
            </a:r>
            <a:endParaRPr sz="1400" dirty="0"/>
          </a:p>
        </p:txBody>
      </p:sp>
      <p:sp>
        <p:nvSpPr>
          <p:cNvPr id="2" name="Google Shape;772;p35">
            <a:extLst>
              <a:ext uri="{FF2B5EF4-FFF2-40B4-BE49-F238E27FC236}">
                <a16:creationId xmlns:a16="http://schemas.microsoft.com/office/drawing/2014/main" id="{EE26DF74-7EE7-F4E6-411A-936234B8E903}"/>
              </a:ext>
            </a:extLst>
          </p:cNvPr>
          <p:cNvSpPr txBox="1">
            <a:spLocks/>
          </p:cNvSpPr>
          <p:nvPr/>
        </p:nvSpPr>
        <p:spPr>
          <a:xfrm>
            <a:off x="450750" y="3773670"/>
            <a:ext cx="2766060" cy="49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Karla"/>
              <a:buNone/>
              <a:defRPr sz="18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2800"/>
              <a:buFont typeface="Karla"/>
              <a:buNone/>
              <a:defRPr sz="2800" b="0" i="0" u="none" strike="noStrike" cap="none">
                <a:solidFill>
                  <a:schemeClr val="dk1"/>
                </a:solidFill>
                <a:latin typeface="Karla"/>
                <a:ea typeface="Karla"/>
                <a:cs typeface="Karla"/>
                <a:sym typeface="Karla"/>
              </a:defRPr>
            </a:lvl9pPr>
          </a:lstStyle>
          <a:p>
            <a:pPr marL="0" indent="0" algn="l"/>
            <a:r>
              <a:rPr lang="en-US" sz="1400" dirty="0"/>
              <a:t>Universidad Alfonso X El Sabio</a:t>
            </a:r>
          </a:p>
          <a:p>
            <a:pPr marL="0" indent="0" algn="l"/>
            <a:r>
              <a:rPr lang="en-US" sz="1400" dirty="0"/>
              <a:t>Facultad de Business &amp; 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2"/>
          <p:cNvSpPr txBox="1">
            <a:spLocks noGrp="1"/>
          </p:cNvSpPr>
          <p:nvPr>
            <p:ph type="title" idx="6"/>
          </p:nvPr>
        </p:nvSpPr>
        <p:spPr>
          <a:xfrm>
            <a:off x="732300" y="348882"/>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Metodología</a:t>
            </a:r>
            <a:endParaRPr b="1" dirty="0"/>
          </a:p>
        </p:txBody>
      </p:sp>
      <p:grpSp>
        <p:nvGrpSpPr>
          <p:cNvPr id="884" name="Google Shape;884;p42"/>
          <p:cNvGrpSpPr/>
          <p:nvPr/>
        </p:nvGrpSpPr>
        <p:grpSpPr>
          <a:xfrm>
            <a:off x="6213635" y="3880122"/>
            <a:ext cx="388295" cy="358883"/>
            <a:chOff x="4768025" y="1557217"/>
            <a:chExt cx="388295" cy="358883"/>
          </a:xfrm>
        </p:grpSpPr>
        <p:sp>
          <p:nvSpPr>
            <p:cNvPr id="885" name="Google Shape;885;p42"/>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2"/>
          <p:cNvGrpSpPr/>
          <p:nvPr/>
        </p:nvGrpSpPr>
        <p:grpSpPr>
          <a:xfrm>
            <a:off x="8050575" y="3004666"/>
            <a:ext cx="378827" cy="355291"/>
            <a:chOff x="4779104" y="2133028"/>
            <a:chExt cx="378827" cy="355291"/>
          </a:xfrm>
        </p:grpSpPr>
        <p:sp>
          <p:nvSpPr>
            <p:cNvPr id="889" name="Google Shape;889;p42"/>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a:off x="8101643" y="1778557"/>
            <a:ext cx="290189" cy="358245"/>
            <a:chOff x="4065669" y="2131282"/>
            <a:chExt cx="290189" cy="358245"/>
          </a:xfrm>
        </p:grpSpPr>
        <p:sp>
          <p:nvSpPr>
            <p:cNvPr id="892" name="Google Shape;892;p42"/>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877;p42">
            <a:extLst>
              <a:ext uri="{FF2B5EF4-FFF2-40B4-BE49-F238E27FC236}">
                <a16:creationId xmlns:a16="http://schemas.microsoft.com/office/drawing/2014/main" id="{86D3C1B1-A3FC-DA9F-D649-1F29B3570524}"/>
              </a:ext>
            </a:extLst>
          </p:cNvPr>
          <p:cNvSpPr txBox="1">
            <a:spLocks/>
          </p:cNvSpPr>
          <p:nvPr/>
        </p:nvSpPr>
        <p:spPr>
          <a:xfrm>
            <a:off x="1501715" y="1137229"/>
            <a:ext cx="6140569" cy="2352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pPr algn="l"/>
            <a:r>
              <a:rPr lang="es-ES" sz="1400" b="1" dirty="0">
                <a:solidFill>
                  <a:schemeClr val="accent1"/>
                </a:solidFill>
              </a:rPr>
              <a:t>Evaluación de modelos, herramientas y tecnologías</a:t>
            </a:r>
          </a:p>
          <a:p>
            <a:pPr algn="l"/>
            <a:endParaRPr lang="es-ES" sz="1400" dirty="0">
              <a:solidFill>
                <a:schemeClr val="accent1"/>
              </a:solidFill>
            </a:endParaRPr>
          </a:p>
          <a:p>
            <a:pPr marL="171450" indent="-171450" algn="l">
              <a:buSzPct val="160000"/>
              <a:buFont typeface="Arial" panose="020B0604020202020204" pitchFamily="34" charset="0"/>
              <a:buChar char="•"/>
            </a:pPr>
            <a:r>
              <a:rPr lang="es-ES" sz="1200" dirty="0"/>
              <a:t>Evalué los modelos usando métricas como accuracy, precision, recall, AUC y F1-score para determinar eficacia en predicción de riesgo cardiovascular.</a:t>
            </a:r>
          </a:p>
          <a:p>
            <a:pPr algn="l">
              <a:buSzPct val="160000"/>
            </a:pPr>
            <a:endParaRPr lang="es-ES" sz="1200" dirty="0"/>
          </a:p>
          <a:p>
            <a:pPr marL="171450" indent="-171450" algn="l">
              <a:buSzPct val="160000"/>
              <a:buFont typeface="Arial" panose="020B0604020202020204" pitchFamily="34" charset="0"/>
              <a:buChar char="•"/>
            </a:pPr>
            <a:r>
              <a:rPr lang="es-ES" sz="1200" dirty="0"/>
              <a:t>Google Drive y GitHub para gestión de archivos y control de versiones del proyecto.</a:t>
            </a:r>
          </a:p>
          <a:p>
            <a:pPr marL="171450" indent="-171450" algn="l">
              <a:buSzPct val="160000"/>
              <a:buFont typeface="Arial" panose="020B0604020202020204" pitchFamily="34" charset="0"/>
              <a:buChar char="•"/>
            </a:pPr>
            <a:endParaRPr lang="es-ES" sz="1200" dirty="0"/>
          </a:p>
          <a:p>
            <a:pPr marL="171450" indent="-171450" algn="l">
              <a:buSzPct val="160000"/>
              <a:buFont typeface="Arial" panose="020B0604020202020204" pitchFamily="34" charset="0"/>
              <a:buChar char="•"/>
            </a:pPr>
            <a:r>
              <a:rPr lang="es-ES" sz="1200" dirty="0"/>
              <a:t>PyQt5 para desarrollo de interfaz gráfica de usuario que integra el modelo seleccionado con funcionalidades de visualización y generación de informes PDF.</a:t>
            </a:r>
          </a:p>
          <a:p>
            <a:pPr marL="171450" indent="-171450" algn="l">
              <a:buSzPct val="160000"/>
              <a:buFont typeface="Arial" panose="020B0604020202020204" pitchFamily="34" charset="0"/>
              <a:buChar char="•"/>
            </a:pPr>
            <a:endParaRPr lang="es-ES" sz="1200" dirty="0"/>
          </a:p>
          <a:p>
            <a:pPr marL="171450" indent="-171450" algn="l">
              <a:buSzPct val="160000"/>
              <a:buFont typeface="Arial" panose="020B0604020202020204" pitchFamily="34" charset="0"/>
              <a:buChar char="•"/>
            </a:pPr>
            <a:r>
              <a:rPr lang="es-ES" sz="1200" dirty="0"/>
              <a:t>ClickUp para planificación y organización de tareas durante el desarrollo del proyecto.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cxnSp>
        <p:nvCxnSpPr>
          <p:cNvPr id="1055" name="Google Shape;1055;p50"/>
          <p:cNvCxnSpPr>
            <a:cxnSpLocks/>
            <a:stCxn id="1056" idx="6"/>
            <a:endCxn id="1057" idx="2"/>
          </p:cNvCxnSpPr>
          <p:nvPr/>
        </p:nvCxnSpPr>
        <p:spPr>
          <a:xfrm>
            <a:off x="2810079" y="1823330"/>
            <a:ext cx="1014548" cy="5277"/>
          </a:xfrm>
          <a:prstGeom prst="straightConnector1">
            <a:avLst/>
          </a:prstGeom>
          <a:noFill/>
          <a:ln w="19050" cap="flat" cmpd="sng">
            <a:solidFill>
              <a:schemeClr val="dk2"/>
            </a:solidFill>
            <a:prstDash val="solid"/>
            <a:round/>
            <a:headEnd type="none" w="med" len="med"/>
            <a:tailEnd type="none" w="med" len="med"/>
          </a:ln>
        </p:spPr>
      </p:cxnSp>
      <p:cxnSp>
        <p:nvCxnSpPr>
          <p:cNvPr id="1058" name="Google Shape;1058;p50"/>
          <p:cNvCxnSpPr>
            <a:cxnSpLocks/>
            <a:stCxn id="1057" idx="6"/>
          </p:cNvCxnSpPr>
          <p:nvPr/>
        </p:nvCxnSpPr>
        <p:spPr>
          <a:xfrm>
            <a:off x="5319226" y="1828607"/>
            <a:ext cx="1014548" cy="5838"/>
          </a:xfrm>
          <a:prstGeom prst="straightConnector1">
            <a:avLst/>
          </a:prstGeom>
          <a:noFill/>
          <a:ln w="19050" cap="flat" cmpd="sng">
            <a:solidFill>
              <a:schemeClr val="dk2"/>
            </a:solidFill>
            <a:prstDash val="solid"/>
            <a:round/>
            <a:headEnd type="none" w="med" len="med"/>
            <a:tailEnd type="none" w="med" len="med"/>
          </a:ln>
        </p:spPr>
      </p:cxnSp>
      <p:sp>
        <p:nvSpPr>
          <p:cNvPr id="1062" name="Google Shape;1062;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Desarrollo del proyecto</a:t>
            </a:r>
            <a:endParaRPr sz="3200" b="1" dirty="0"/>
          </a:p>
        </p:txBody>
      </p:sp>
      <p:sp>
        <p:nvSpPr>
          <p:cNvPr id="1064" name="Google Shape;1064;p50"/>
          <p:cNvSpPr txBox="1">
            <a:spLocks noGrp="1"/>
          </p:cNvSpPr>
          <p:nvPr>
            <p:ph type="subTitle" idx="4294967295"/>
          </p:nvPr>
        </p:nvSpPr>
        <p:spPr>
          <a:xfrm>
            <a:off x="3317353" y="2927963"/>
            <a:ext cx="2517910" cy="1762563"/>
          </a:xfrm>
          <a:prstGeom prst="rect">
            <a:avLst/>
          </a:prstGeom>
          <a:ln>
            <a:noFill/>
          </a:ln>
        </p:spPr>
        <p:txBody>
          <a:bodyPr spcFirstLastPara="1" wrap="square" lIns="91425" tIns="91425" rIns="91425" bIns="91425" anchor="ctr" anchorCtr="0">
            <a:noAutofit/>
          </a:bodyPr>
          <a:lstStyle/>
          <a:p>
            <a:pPr marL="0" lvl="0" indent="0" algn="ctr">
              <a:spcAft>
                <a:spcPts val="1200"/>
              </a:spcAft>
              <a:buNone/>
            </a:pPr>
            <a:r>
              <a:rPr lang="es-ES" sz="1100" noProof="0" dirty="0"/>
              <a:t>Aquí se implementaron modelos avanzados de IA, incluyendo machine learning (Random Forest, XGBoost, SVM), deep learning (redes neuronales, CNN, ResNet) y transformers (TabTransformer, FT-Transformer, SAINT). Estos modelos fueron entrenados y optimizados para capturar tanto patrones lineales como no lineales en los datos médicos.</a:t>
            </a:r>
            <a:endParaRPr lang="es-ES" sz="1100" noProof="0" dirty="0">
              <a:solidFill>
                <a:schemeClr val="dk1"/>
              </a:solidFill>
            </a:endParaRPr>
          </a:p>
        </p:txBody>
      </p:sp>
      <p:sp>
        <p:nvSpPr>
          <p:cNvPr id="1065" name="Google Shape;1065;p50"/>
          <p:cNvSpPr txBox="1">
            <a:spLocks noGrp="1"/>
          </p:cNvSpPr>
          <p:nvPr>
            <p:ph type="title" idx="4294967295"/>
          </p:nvPr>
        </p:nvSpPr>
        <p:spPr>
          <a:xfrm>
            <a:off x="1315480" y="1660933"/>
            <a:ext cx="1431705" cy="347025"/>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solidFill>
              </a:rPr>
              <a:t>Ciencia de datos</a:t>
            </a:r>
            <a:endParaRPr sz="1400" b="1" dirty="0">
              <a:solidFill>
                <a:schemeClr val="accent1"/>
              </a:solidFill>
            </a:endParaRPr>
          </a:p>
        </p:txBody>
      </p:sp>
      <p:sp>
        <p:nvSpPr>
          <p:cNvPr id="1066" name="Google Shape;1066;p50"/>
          <p:cNvSpPr txBox="1">
            <a:spLocks noGrp="1"/>
          </p:cNvSpPr>
          <p:nvPr>
            <p:ph type="subTitle" idx="4294967295"/>
          </p:nvPr>
        </p:nvSpPr>
        <p:spPr>
          <a:xfrm>
            <a:off x="728086" y="2728443"/>
            <a:ext cx="2391814" cy="1762563"/>
          </a:xfrm>
          <a:prstGeom prst="rect">
            <a:avLst/>
          </a:prstGeom>
          <a:ln>
            <a:noFill/>
          </a:ln>
        </p:spPr>
        <p:txBody>
          <a:bodyPr spcFirstLastPara="1" wrap="square" lIns="91425" tIns="91425" rIns="91425" bIns="91425" anchor="ctr" anchorCtr="0">
            <a:noAutofit/>
          </a:bodyPr>
          <a:lstStyle/>
          <a:p>
            <a:pPr marL="0" lvl="0" indent="0" algn="ctr">
              <a:spcAft>
                <a:spcPts val="1200"/>
              </a:spcAft>
              <a:buNone/>
            </a:pPr>
            <a:r>
              <a:rPr lang="es-ES" sz="1100" dirty="0"/>
              <a:t>Esta fase se centró en análisis exhaustivo del dataset cardiovascular, identificando patrones, tendencias y factores clave que influyen en el riesgo cardíaco. Sirvió como la base fundamental para el desarrollo de modelos predictivos robustos.</a:t>
            </a:r>
            <a:endParaRPr sz="1100" dirty="0">
              <a:solidFill>
                <a:schemeClr val="dk1"/>
              </a:solidFill>
            </a:endParaRPr>
          </a:p>
        </p:txBody>
      </p:sp>
      <p:sp>
        <p:nvSpPr>
          <p:cNvPr id="1070" name="Google Shape;1070;p50"/>
          <p:cNvSpPr txBox="1">
            <a:spLocks noGrp="1"/>
          </p:cNvSpPr>
          <p:nvPr>
            <p:ph type="subTitle" idx="4294967295"/>
          </p:nvPr>
        </p:nvSpPr>
        <p:spPr>
          <a:xfrm>
            <a:off x="5835263" y="2811534"/>
            <a:ext cx="2572234" cy="1695279"/>
          </a:xfrm>
          <a:prstGeom prst="rect">
            <a:avLst/>
          </a:prstGeom>
          <a:ln>
            <a:noFill/>
          </a:ln>
        </p:spPr>
        <p:txBody>
          <a:bodyPr spcFirstLastPara="1" wrap="square" lIns="91425" tIns="91425" rIns="91425" bIns="91425" anchor="ctr" anchorCtr="0">
            <a:noAutofit/>
          </a:bodyPr>
          <a:lstStyle/>
          <a:p>
            <a:pPr marL="0" lvl="0" indent="0" algn="ctr">
              <a:spcAft>
                <a:spcPts val="1200"/>
              </a:spcAft>
              <a:buNone/>
            </a:pPr>
            <a:r>
              <a:rPr lang="es-ES" sz="1100" dirty="0"/>
              <a:t>Por último, se encuentra el diseño y desarrollo de una interfaz gráfica profesional usando PyQt5. Esta interfaz permite a los usuarios interactuar fácilmente con sus datos registrados, visualizar predicciones de riesgo cardiovascular, y generar informes médicos detallados en formato PDF.</a:t>
            </a:r>
            <a:endParaRPr sz="1100" dirty="0">
              <a:solidFill>
                <a:schemeClr val="dk1"/>
              </a:solidFill>
            </a:endParaRPr>
          </a:p>
        </p:txBody>
      </p:sp>
      <p:cxnSp>
        <p:nvCxnSpPr>
          <p:cNvPr id="1071" name="Google Shape;1071;p50"/>
          <p:cNvCxnSpPr>
            <a:cxnSpLocks/>
          </p:cNvCxnSpPr>
          <p:nvPr/>
        </p:nvCxnSpPr>
        <p:spPr>
          <a:xfrm>
            <a:off x="2014276" y="2240032"/>
            <a:ext cx="0" cy="461587"/>
          </a:xfrm>
          <a:prstGeom prst="straightConnector1">
            <a:avLst/>
          </a:prstGeom>
          <a:noFill/>
          <a:ln w="19050" cap="flat" cmpd="sng">
            <a:solidFill>
              <a:schemeClr val="accent1"/>
            </a:solidFill>
            <a:prstDash val="solid"/>
            <a:round/>
            <a:headEnd type="none" w="med" len="med"/>
            <a:tailEnd type="oval" w="med" len="med"/>
          </a:ln>
        </p:spPr>
      </p:cxnSp>
      <p:cxnSp>
        <p:nvCxnSpPr>
          <p:cNvPr id="1072" name="Google Shape;1072;p50"/>
          <p:cNvCxnSpPr>
            <a:cxnSpLocks/>
            <a:stCxn id="1057" idx="4"/>
          </p:cNvCxnSpPr>
          <p:nvPr/>
        </p:nvCxnSpPr>
        <p:spPr>
          <a:xfrm flipH="1">
            <a:off x="4571925" y="2253857"/>
            <a:ext cx="2" cy="447762"/>
          </a:xfrm>
          <a:prstGeom prst="straightConnector1">
            <a:avLst/>
          </a:prstGeom>
          <a:noFill/>
          <a:ln w="19050" cap="flat" cmpd="sng">
            <a:solidFill>
              <a:schemeClr val="accent1"/>
            </a:solidFill>
            <a:prstDash val="solid"/>
            <a:round/>
            <a:headEnd type="none" w="med" len="med"/>
            <a:tailEnd type="oval" w="med" len="med"/>
          </a:ln>
        </p:spPr>
      </p:cxnSp>
      <p:cxnSp>
        <p:nvCxnSpPr>
          <p:cNvPr id="1073" name="Google Shape;1073;p50"/>
          <p:cNvCxnSpPr>
            <a:cxnSpLocks/>
            <a:stCxn id="1059" idx="4"/>
          </p:cNvCxnSpPr>
          <p:nvPr/>
        </p:nvCxnSpPr>
        <p:spPr>
          <a:xfrm>
            <a:off x="7129576" y="2234780"/>
            <a:ext cx="0" cy="461587"/>
          </a:xfrm>
          <a:prstGeom prst="straightConnector1">
            <a:avLst/>
          </a:prstGeom>
          <a:noFill/>
          <a:ln w="19050" cap="flat" cmpd="sng">
            <a:solidFill>
              <a:schemeClr val="accent1"/>
            </a:solidFill>
            <a:prstDash val="solid"/>
            <a:round/>
            <a:headEnd type="none" w="med" len="med"/>
            <a:tailEnd type="oval" w="med" len="med"/>
          </a:ln>
        </p:spPr>
      </p:cxnSp>
      <p:sp>
        <p:nvSpPr>
          <p:cNvPr id="1056" name="Google Shape;1056;p50"/>
          <p:cNvSpPr/>
          <p:nvPr/>
        </p:nvSpPr>
        <p:spPr>
          <a:xfrm>
            <a:off x="1315480" y="1398080"/>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p:cNvSpPr/>
          <p:nvPr/>
        </p:nvSpPr>
        <p:spPr>
          <a:xfrm>
            <a:off x="3824627" y="1403357"/>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6339808" y="1411880"/>
            <a:ext cx="1579536"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5;p50">
            <a:extLst>
              <a:ext uri="{FF2B5EF4-FFF2-40B4-BE49-F238E27FC236}">
                <a16:creationId xmlns:a16="http://schemas.microsoft.com/office/drawing/2014/main" id="{7D6DE587-D899-5B21-3FD9-A91C9DAE1AC8}"/>
              </a:ext>
            </a:extLst>
          </p:cNvPr>
          <p:cNvSpPr txBox="1">
            <a:spLocks/>
          </p:cNvSpPr>
          <p:nvPr/>
        </p:nvSpPr>
        <p:spPr>
          <a:xfrm>
            <a:off x="3856073" y="1627631"/>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Modelos de IA</a:t>
            </a:r>
          </a:p>
        </p:txBody>
      </p:sp>
      <p:sp>
        <p:nvSpPr>
          <p:cNvPr id="20" name="Google Shape;1065;p50">
            <a:extLst>
              <a:ext uri="{FF2B5EF4-FFF2-40B4-BE49-F238E27FC236}">
                <a16:creationId xmlns:a16="http://schemas.microsoft.com/office/drawing/2014/main" id="{9EF552CD-5D92-808B-F054-79828A97022D}"/>
              </a:ext>
            </a:extLst>
          </p:cNvPr>
          <p:cNvSpPr txBox="1">
            <a:spLocks/>
          </p:cNvSpPr>
          <p:nvPr/>
        </p:nvSpPr>
        <p:spPr>
          <a:xfrm>
            <a:off x="6413723" y="1649817"/>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Interfaz gráfica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1E76-1A47-9530-FC24-0E2B410AE5D6}"/>
              </a:ext>
            </a:extLst>
          </p:cNvPr>
          <p:cNvSpPr>
            <a:spLocks noGrp="1"/>
          </p:cNvSpPr>
          <p:nvPr>
            <p:ph type="title"/>
          </p:nvPr>
        </p:nvSpPr>
        <p:spPr>
          <a:xfrm>
            <a:off x="732300" y="504099"/>
            <a:ext cx="7679400" cy="572700"/>
          </a:xfrm>
        </p:spPr>
        <p:txBody>
          <a:bodyPr/>
          <a:lstStyle/>
          <a:p>
            <a:r>
              <a:rPr lang="es-ES" sz="2400" b="1" dirty="0">
                <a:solidFill>
                  <a:schemeClr val="accent1"/>
                </a:solidFill>
              </a:rPr>
              <a:t>Ciencia de datos</a:t>
            </a:r>
            <a:endParaRPr lang="en-US" sz="2400" b="1" dirty="0">
              <a:solidFill>
                <a:schemeClr val="accent1"/>
              </a:solidFill>
            </a:endParaRPr>
          </a:p>
        </p:txBody>
      </p:sp>
      <p:pic>
        <p:nvPicPr>
          <p:cNvPr id="4" name="Picture 3">
            <a:extLst>
              <a:ext uri="{FF2B5EF4-FFF2-40B4-BE49-F238E27FC236}">
                <a16:creationId xmlns:a16="http://schemas.microsoft.com/office/drawing/2014/main" id="{500A8810-9041-A4FB-A237-E4ECC5FC7917}"/>
              </a:ext>
            </a:extLst>
          </p:cNvPr>
          <p:cNvPicPr>
            <a:picLocks noChangeAspect="1"/>
          </p:cNvPicPr>
          <p:nvPr/>
        </p:nvPicPr>
        <p:blipFill>
          <a:blip r:embed="rId2"/>
          <a:stretch>
            <a:fillRect/>
          </a:stretch>
        </p:blipFill>
        <p:spPr>
          <a:xfrm>
            <a:off x="419100" y="1251229"/>
            <a:ext cx="4152900" cy="1498078"/>
          </a:xfrm>
          <a:prstGeom prst="rect">
            <a:avLst/>
          </a:prstGeom>
        </p:spPr>
      </p:pic>
      <p:pic>
        <p:nvPicPr>
          <p:cNvPr id="6" name="Picture 5">
            <a:extLst>
              <a:ext uri="{FF2B5EF4-FFF2-40B4-BE49-F238E27FC236}">
                <a16:creationId xmlns:a16="http://schemas.microsoft.com/office/drawing/2014/main" id="{3D0B623D-0733-D5D7-D788-BA1BC07D76E2}"/>
              </a:ext>
            </a:extLst>
          </p:cNvPr>
          <p:cNvPicPr>
            <a:picLocks noChangeAspect="1"/>
          </p:cNvPicPr>
          <p:nvPr/>
        </p:nvPicPr>
        <p:blipFill>
          <a:blip r:embed="rId3"/>
          <a:stretch>
            <a:fillRect/>
          </a:stretch>
        </p:blipFill>
        <p:spPr>
          <a:xfrm>
            <a:off x="4777740" y="1251230"/>
            <a:ext cx="4128648" cy="1498078"/>
          </a:xfrm>
          <a:prstGeom prst="rect">
            <a:avLst/>
          </a:prstGeom>
        </p:spPr>
      </p:pic>
      <p:pic>
        <p:nvPicPr>
          <p:cNvPr id="8" name="Picture 7">
            <a:extLst>
              <a:ext uri="{FF2B5EF4-FFF2-40B4-BE49-F238E27FC236}">
                <a16:creationId xmlns:a16="http://schemas.microsoft.com/office/drawing/2014/main" id="{CC162CD8-5B1F-C5C8-E9B0-125DF0F4650A}"/>
              </a:ext>
            </a:extLst>
          </p:cNvPr>
          <p:cNvPicPr>
            <a:picLocks noChangeAspect="1"/>
          </p:cNvPicPr>
          <p:nvPr/>
        </p:nvPicPr>
        <p:blipFill>
          <a:blip r:embed="rId4"/>
          <a:stretch>
            <a:fillRect/>
          </a:stretch>
        </p:blipFill>
        <p:spPr>
          <a:xfrm>
            <a:off x="4777740" y="2854973"/>
            <a:ext cx="4146612" cy="1498078"/>
          </a:xfrm>
          <a:prstGeom prst="rect">
            <a:avLst/>
          </a:prstGeom>
        </p:spPr>
      </p:pic>
      <p:pic>
        <p:nvPicPr>
          <p:cNvPr id="10" name="Picture 9">
            <a:extLst>
              <a:ext uri="{FF2B5EF4-FFF2-40B4-BE49-F238E27FC236}">
                <a16:creationId xmlns:a16="http://schemas.microsoft.com/office/drawing/2014/main" id="{E779E1E8-4CC1-CEE9-323A-FC97B6DD725F}"/>
              </a:ext>
            </a:extLst>
          </p:cNvPr>
          <p:cNvPicPr>
            <a:picLocks noChangeAspect="1"/>
          </p:cNvPicPr>
          <p:nvPr/>
        </p:nvPicPr>
        <p:blipFill>
          <a:blip r:embed="rId5"/>
          <a:stretch>
            <a:fillRect/>
          </a:stretch>
        </p:blipFill>
        <p:spPr>
          <a:xfrm>
            <a:off x="1132858" y="2854973"/>
            <a:ext cx="2725383" cy="2041036"/>
          </a:xfrm>
          <a:prstGeom prst="rect">
            <a:avLst/>
          </a:prstGeom>
        </p:spPr>
      </p:pic>
    </p:spTree>
    <p:extLst>
      <p:ext uri="{BB962C8B-B14F-4D97-AF65-F5344CB8AC3E}">
        <p14:creationId xmlns:p14="http://schemas.microsoft.com/office/powerpoint/2010/main" val="42683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526E39-215D-7FF3-EB4C-7B5F51FDAB61}"/>
              </a:ext>
            </a:extLst>
          </p:cNvPr>
          <p:cNvSpPr>
            <a:spLocks noGrp="1" noChangeArrowheads="1"/>
          </p:cNvSpPr>
          <p:nvPr>
            <p:ph type="body" idx="1"/>
          </p:nvPr>
        </p:nvSpPr>
        <p:spPr bwMode="auto">
          <a:xfrm>
            <a:off x="648090" y="863590"/>
            <a:ext cx="61260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accent1"/>
                </a:solidFill>
                <a:effectLst/>
                <a:latin typeface="Outfit"/>
              </a:rPr>
              <a:t>Machine Learning</a:t>
            </a:r>
            <a:r>
              <a:rPr kumimoji="0" lang="es-ES" sz="1200" b="0" i="0" u="none" strike="noStrike" cap="none" normalizeH="0" baseline="0" noProof="0" dirty="0">
                <a:ln>
                  <a:noFill/>
                </a:ln>
                <a:solidFill>
                  <a:schemeClr val="accent1"/>
                </a:solidFill>
                <a:effectLst/>
                <a:latin typeface="Outf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Random Forest</a:t>
            </a:r>
            <a:r>
              <a:rPr kumimoji="0" lang="es-ES" sz="1200" b="0" i="0" u="none" strike="noStrike" cap="none" normalizeH="0" baseline="0" noProof="0" dirty="0">
                <a:ln>
                  <a:noFill/>
                </a:ln>
                <a:solidFill>
                  <a:schemeClr val="tx1"/>
                </a:solidFill>
                <a:effectLst/>
                <a:latin typeface="Outfit"/>
              </a:rPr>
              <a:t>: Ensemble robusto ideal para interpretabilidad clínica y manejo de interacciones cardiovasculares.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XGBoost</a:t>
            </a:r>
            <a:r>
              <a:rPr kumimoji="0" lang="es-ES" sz="1200" b="0" i="0" u="none" strike="noStrike" cap="none" normalizeH="0" baseline="0" noProof="0" dirty="0">
                <a:ln>
                  <a:noFill/>
                </a:ln>
                <a:solidFill>
                  <a:schemeClr val="tx1"/>
                </a:solidFill>
                <a:effectLst/>
                <a:latin typeface="Outfit"/>
              </a:rPr>
              <a:t>: Gradient boosting que logró clasificación perfecta capturando patrones no lineales.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SVM</a:t>
            </a:r>
            <a:r>
              <a:rPr kumimoji="0" lang="es-ES" sz="1200" b="0" i="0" u="none" strike="noStrike" cap="none" normalizeH="0" baseline="0" noProof="0" dirty="0">
                <a:ln>
                  <a:noFill/>
                </a:ln>
                <a:solidFill>
                  <a:schemeClr val="tx1"/>
                </a:solidFill>
                <a:effectLst/>
                <a:latin typeface="Outfit"/>
              </a:rPr>
              <a:t>: Clasificación con kernel RBF efectivo para separar patrones complejos en datos clínicos.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LightGBM</a:t>
            </a:r>
            <a:r>
              <a:rPr kumimoji="0" lang="es-ES" sz="1200" b="0" i="0" u="none" strike="noStrike" cap="none" normalizeH="0" baseline="0" noProof="0" dirty="0">
                <a:ln>
                  <a:noFill/>
                </a:ln>
                <a:solidFill>
                  <a:schemeClr val="tx1"/>
                </a:solidFill>
                <a:effectLst/>
                <a:latin typeface="Outfit"/>
              </a:rPr>
              <a:t>: Boosting eficiente optimizado para datasets médicos con alta precisión.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noProof="0" dirty="0">
              <a:ln>
                <a:noFill/>
              </a:ln>
              <a:solidFill>
                <a:schemeClr val="tx1"/>
              </a:solidFill>
              <a:effectLst/>
              <a:latin typeface="Outf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accent1"/>
                </a:solidFill>
                <a:effectLst/>
                <a:latin typeface="Outfit"/>
              </a:rPr>
              <a:t>Deep Learning</a:t>
            </a:r>
            <a:r>
              <a:rPr kumimoji="0" lang="es-ES" sz="1200" b="0" i="0" u="none" strike="noStrike" cap="none" normalizeH="0" baseline="0" noProof="0" dirty="0">
                <a:ln>
                  <a:noFill/>
                </a:ln>
                <a:solidFill>
                  <a:schemeClr val="accent1"/>
                </a:solidFill>
                <a:effectLst/>
                <a:latin typeface="Outf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Neural Networks</a:t>
            </a:r>
            <a:r>
              <a:rPr kumimoji="0" lang="es-ES" sz="1200" b="0" i="0" u="none" strike="noStrike" cap="none" normalizeH="0" baseline="0" noProof="0" dirty="0">
                <a:ln>
                  <a:noFill/>
                </a:ln>
                <a:solidFill>
                  <a:schemeClr val="tx1"/>
                </a:solidFill>
                <a:effectLst/>
                <a:latin typeface="Outfit"/>
              </a:rPr>
              <a:t>: Redes profundas que capturan dependencias complejas entre biomarcadores.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CNN 1D</a:t>
            </a:r>
            <a:r>
              <a:rPr kumimoji="0" lang="es-ES" sz="1200" b="0" i="0" u="none" strike="noStrike" cap="none" normalizeH="0" baseline="0" noProof="0" dirty="0">
                <a:ln>
                  <a:noFill/>
                </a:ln>
                <a:solidFill>
                  <a:schemeClr val="tx1"/>
                </a:solidFill>
                <a:effectLst/>
                <a:latin typeface="Outfit"/>
              </a:rPr>
              <a:t>: Convolucionales adaptadas detectando patrones locales en características médicas.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ResNet</a:t>
            </a:r>
            <a:r>
              <a:rPr kumimoji="0" lang="es-ES" sz="1200" b="0" i="0" u="none" strike="noStrike" cap="none" normalizeH="0" baseline="0" noProof="0" dirty="0">
                <a:ln>
                  <a:noFill/>
                </a:ln>
                <a:solidFill>
                  <a:schemeClr val="tx1"/>
                </a:solidFill>
                <a:effectLst/>
                <a:latin typeface="Outfit"/>
              </a:rPr>
              <a:t>: Conexiones residuales para modelar relaciones complejas en datos estructurados.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noProof="0" dirty="0">
              <a:ln>
                <a:noFill/>
              </a:ln>
              <a:solidFill>
                <a:schemeClr val="tx1"/>
              </a:solidFill>
              <a:effectLst/>
              <a:latin typeface="Outf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accent1"/>
                </a:solidFill>
                <a:effectLst/>
                <a:latin typeface="Outfit"/>
              </a:rPr>
              <a:t>Transformers</a:t>
            </a:r>
            <a:r>
              <a:rPr kumimoji="0" lang="es-ES" sz="1200" b="0" i="0" u="none" strike="noStrike" cap="none" normalizeH="0" baseline="0" noProof="0" dirty="0">
                <a:ln>
                  <a:noFill/>
                </a:ln>
                <a:solidFill>
                  <a:schemeClr val="accent1"/>
                </a:solidFill>
                <a:effectLst/>
                <a:latin typeface="Outf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TabTransformer</a:t>
            </a:r>
            <a:r>
              <a:rPr kumimoji="0" lang="es-ES" sz="1200" b="0" i="0" u="none" strike="noStrike" cap="none" normalizeH="0" baseline="0" noProof="0" dirty="0">
                <a:ln>
                  <a:noFill/>
                </a:ln>
                <a:solidFill>
                  <a:schemeClr val="tx1"/>
                </a:solidFill>
                <a:effectLst/>
                <a:latin typeface="Outfit"/>
              </a:rPr>
              <a:t>: Mecanismos de atención combinando embeddings categóricos y proyecciones numéricas.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FT-Transformer</a:t>
            </a:r>
            <a:r>
              <a:rPr kumimoji="0" lang="es-ES" sz="1200" b="0" i="0" u="none" strike="noStrike" cap="none" normalizeH="0" baseline="0" noProof="0" dirty="0">
                <a:ln>
                  <a:noFill/>
                </a:ln>
                <a:solidFill>
                  <a:schemeClr val="tx1"/>
                </a:solidFill>
                <a:effectLst/>
                <a:latin typeface="Outfit"/>
              </a:rPr>
              <a:t>: Cada característica como token capturando relaciones contextuales.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noProof="0" dirty="0">
                <a:ln>
                  <a:noFill/>
                </a:ln>
                <a:solidFill>
                  <a:schemeClr val="tx1"/>
                </a:solidFill>
                <a:effectLst/>
                <a:latin typeface="Outfit"/>
              </a:rPr>
              <a:t>SAINT</a:t>
            </a:r>
            <a:r>
              <a:rPr kumimoji="0" lang="es-ES" sz="1200" b="0" i="0" u="none" strike="noStrike" cap="none" normalizeH="0" baseline="0" noProof="0" dirty="0">
                <a:ln>
                  <a:noFill/>
                </a:ln>
                <a:solidFill>
                  <a:schemeClr val="tx1"/>
                </a:solidFill>
                <a:effectLst/>
                <a:latin typeface="Outfit"/>
              </a:rPr>
              <a:t>: Autosupervisión para representaciones ricas de datos médicos tabulares.</a:t>
            </a:r>
          </a:p>
        </p:txBody>
      </p:sp>
      <p:sp>
        <p:nvSpPr>
          <p:cNvPr id="8" name="Rectangle 5">
            <a:extLst>
              <a:ext uri="{FF2B5EF4-FFF2-40B4-BE49-F238E27FC236}">
                <a16:creationId xmlns:a16="http://schemas.microsoft.com/office/drawing/2014/main" id="{EEAF9AAA-A454-FD04-2894-DB85A675E9DA}"/>
              </a:ext>
            </a:extLst>
          </p:cNvPr>
          <p:cNvSpPr txBox="1">
            <a:spLocks noChangeArrowheads="1"/>
          </p:cNvSpPr>
          <p:nvPr/>
        </p:nvSpPr>
        <p:spPr bwMode="auto">
          <a:xfrm>
            <a:off x="701430" y="481638"/>
            <a:ext cx="7741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228600" algn="l" rtl="0">
              <a:lnSpc>
                <a:spcPct val="80000"/>
              </a:lnSpc>
              <a:spcBef>
                <a:spcPts val="0"/>
              </a:spcBef>
              <a:spcAft>
                <a:spcPts val="0"/>
              </a:spcAft>
              <a:buClr>
                <a:schemeClr val="dk1"/>
              </a:buClr>
              <a:buSzPts val="1800"/>
              <a:buFont typeface="Karla"/>
              <a:buNone/>
              <a:defRPr sz="3200" b="0" i="0" u="none" strike="noStrike" cap="none">
                <a:solidFill>
                  <a:schemeClr val="dk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9pPr>
          </a:lstStyle>
          <a:p>
            <a:pPr marL="0" indent="0" algn="ctr" eaLnBrk="0" fontAlgn="base" hangingPunct="0">
              <a:lnSpc>
                <a:spcPct val="100000"/>
              </a:lnSpc>
              <a:spcBef>
                <a:spcPct val="0"/>
              </a:spcBef>
              <a:spcAft>
                <a:spcPct val="0"/>
              </a:spcAft>
              <a:buClrTx/>
              <a:buSzTx/>
              <a:buFontTx/>
              <a:buNone/>
            </a:pPr>
            <a:r>
              <a:rPr lang="es-ES" sz="2400" b="1" dirty="0">
                <a:solidFill>
                  <a:schemeClr val="accent1"/>
                </a:solidFill>
                <a:latin typeface="Outfit"/>
              </a:rPr>
              <a:t>Modelos de IA</a:t>
            </a:r>
            <a:endParaRPr lang="es-ES" sz="2400" dirty="0">
              <a:solidFill>
                <a:schemeClr val="tx1"/>
              </a:solidFill>
              <a:latin typeface="Outfit"/>
            </a:endParaRPr>
          </a:p>
        </p:txBody>
      </p:sp>
      <p:pic>
        <p:nvPicPr>
          <p:cNvPr id="14" name="Picture 13">
            <a:extLst>
              <a:ext uri="{FF2B5EF4-FFF2-40B4-BE49-F238E27FC236}">
                <a16:creationId xmlns:a16="http://schemas.microsoft.com/office/drawing/2014/main" id="{FD6A91A9-E69C-DA3C-6137-086B8246F689}"/>
              </a:ext>
            </a:extLst>
          </p:cNvPr>
          <p:cNvPicPr>
            <a:picLocks noChangeAspect="1"/>
          </p:cNvPicPr>
          <p:nvPr/>
        </p:nvPicPr>
        <p:blipFill>
          <a:blip r:embed="rId2"/>
          <a:stretch>
            <a:fillRect/>
          </a:stretch>
        </p:blipFill>
        <p:spPr>
          <a:xfrm>
            <a:off x="6874376" y="2712720"/>
            <a:ext cx="1920249" cy="1368937"/>
          </a:xfrm>
          <a:prstGeom prst="rect">
            <a:avLst/>
          </a:prstGeom>
        </p:spPr>
      </p:pic>
      <p:pic>
        <p:nvPicPr>
          <p:cNvPr id="16" name="Picture 15">
            <a:extLst>
              <a:ext uri="{FF2B5EF4-FFF2-40B4-BE49-F238E27FC236}">
                <a16:creationId xmlns:a16="http://schemas.microsoft.com/office/drawing/2014/main" id="{FEDA941A-D70D-9445-2E53-70221E0B5B73}"/>
              </a:ext>
            </a:extLst>
          </p:cNvPr>
          <p:cNvPicPr>
            <a:picLocks noChangeAspect="1"/>
          </p:cNvPicPr>
          <p:nvPr/>
        </p:nvPicPr>
        <p:blipFill>
          <a:blip r:embed="rId3"/>
          <a:stretch>
            <a:fillRect/>
          </a:stretch>
        </p:blipFill>
        <p:spPr>
          <a:xfrm>
            <a:off x="6874376" y="1233308"/>
            <a:ext cx="1920249" cy="1338442"/>
          </a:xfrm>
          <a:prstGeom prst="rect">
            <a:avLst/>
          </a:prstGeom>
        </p:spPr>
      </p:pic>
    </p:spTree>
    <p:extLst>
      <p:ext uri="{BB962C8B-B14F-4D97-AF65-F5344CB8AC3E}">
        <p14:creationId xmlns:p14="http://schemas.microsoft.com/office/powerpoint/2010/main" val="129599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3"/>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solidFill>
              </a:rPr>
              <a:t>Interfaz gráfica</a:t>
            </a:r>
            <a:endParaRPr sz="2400" b="1" dirty="0">
              <a:solidFill>
                <a:schemeClr val="accent1"/>
              </a:solidFill>
            </a:endParaRPr>
          </a:p>
        </p:txBody>
      </p:sp>
      <p:sp>
        <p:nvSpPr>
          <p:cNvPr id="18" name="Rectangle 1">
            <a:extLst>
              <a:ext uri="{FF2B5EF4-FFF2-40B4-BE49-F238E27FC236}">
                <a16:creationId xmlns:a16="http://schemas.microsoft.com/office/drawing/2014/main" id="{8C6B8E0E-1C84-4019-58FF-3677593AFB25}"/>
              </a:ext>
            </a:extLst>
          </p:cNvPr>
          <p:cNvSpPr>
            <a:spLocks noGrp="1" noChangeArrowheads="1"/>
          </p:cNvSpPr>
          <p:nvPr>
            <p:ph type="title" idx="7"/>
          </p:nvPr>
        </p:nvSpPr>
        <p:spPr bwMode="auto">
          <a:xfrm>
            <a:off x="732300" y="1017725"/>
            <a:ext cx="448848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sz="1400" b="1" i="0" u="none" strike="noStrike" cap="none" normalizeH="0" baseline="0" noProof="0" dirty="0">
                <a:ln>
                  <a:noFill/>
                </a:ln>
                <a:solidFill>
                  <a:schemeClr val="accent1"/>
                </a:solidFill>
                <a:effectLst/>
                <a:latin typeface="Outfit"/>
              </a:rPr>
              <a:t>Filosofía de diseño</a:t>
            </a:r>
            <a:br>
              <a:rPr lang="es-ES" sz="1200" noProof="0" dirty="0">
                <a:solidFill>
                  <a:schemeClr val="tx1"/>
                </a:solidFill>
                <a:latin typeface="Outfit"/>
              </a:rPr>
            </a:br>
            <a:br>
              <a:rPr lang="es-ES" sz="1200" noProof="0" dirty="0">
                <a:solidFill>
                  <a:schemeClr val="tx1"/>
                </a:solidFill>
                <a:latin typeface="Outfit"/>
              </a:rPr>
            </a:br>
            <a:r>
              <a:rPr kumimoji="0" lang="es-ES" sz="1200" b="0" i="0" u="none" strike="noStrike" cap="none" normalizeH="0" baseline="0" noProof="0" dirty="0">
                <a:ln>
                  <a:noFill/>
                </a:ln>
                <a:solidFill>
                  <a:schemeClr val="tx1"/>
                </a:solidFill>
                <a:effectLst/>
                <a:latin typeface="Outfit"/>
              </a:rPr>
              <a:t>La interfaz fue creada para ser intuitiva, accesible y profesional, asegurando facilidad de uso incluso para usuarios con experiencia técnica mínima. Ofrece un diseño consistente usando PyQt5, con un layout claro que soporta flujos de trabajo médicos eficientes. </a:t>
            </a:r>
            <a:br>
              <a:rPr kumimoji="0" lang="es-ES" sz="1200" b="0" i="0" u="none" strike="noStrike" cap="none" normalizeH="0" baseline="0" noProof="0" dirty="0">
                <a:ln>
                  <a:noFill/>
                </a:ln>
                <a:solidFill>
                  <a:schemeClr val="tx1"/>
                </a:solidFill>
                <a:effectLst/>
                <a:latin typeface="Outfit"/>
              </a:rPr>
            </a:br>
            <a:endParaRPr kumimoji="0" lang="es-ES" sz="1200" b="0" i="0" u="none" strike="noStrike" cap="none" normalizeH="0" baseline="0" noProof="0" dirty="0">
              <a:ln>
                <a:noFill/>
              </a:ln>
              <a:solidFill>
                <a:schemeClr val="tx1"/>
              </a:solidFill>
              <a:effectLst/>
              <a:latin typeface="Outfit"/>
            </a:endParaRPr>
          </a:p>
          <a:p>
            <a:pPr lvl="0" eaLnBrk="0" fontAlgn="base" hangingPunct="0">
              <a:spcBef>
                <a:spcPct val="0"/>
              </a:spcBef>
              <a:spcAft>
                <a:spcPct val="0"/>
              </a:spcAft>
              <a:buClrTx/>
              <a:buSzTx/>
            </a:pPr>
            <a:r>
              <a:rPr kumimoji="0" lang="es-ES" sz="1400" b="1" i="0" u="none" strike="noStrike" cap="none" normalizeH="0" baseline="0" noProof="0" dirty="0">
                <a:ln>
                  <a:noFill/>
                </a:ln>
                <a:solidFill>
                  <a:schemeClr val="accent1"/>
                </a:solidFill>
                <a:effectLst/>
                <a:latin typeface="Outfit"/>
              </a:rPr>
              <a:t>Características Principales</a:t>
            </a:r>
            <a:br>
              <a:rPr kumimoji="0" lang="es-ES" sz="1200" b="1" i="0" u="none" strike="noStrike" cap="none" normalizeH="0" baseline="0" noProof="0" dirty="0">
                <a:ln>
                  <a:noFill/>
                </a:ln>
                <a:solidFill>
                  <a:schemeClr val="tx1"/>
                </a:solidFill>
                <a:effectLst/>
                <a:latin typeface="Outfit"/>
              </a:rPr>
            </a:br>
            <a:br>
              <a:rPr kumimoji="0" lang="es-ES" sz="1200" b="1" i="0" u="none" strike="noStrike" cap="none" normalizeH="0" baseline="0" noProof="0" dirty="0">
                <a:ln>
                  <a:noFill/>
                </a:ln>
                <a:solidFill>
                  <a:schemeClr val="tx1"/>
                </a:solidFill>
                <a:effectLst/>
                <a:latin typeface="Outfit"/>
              </a:rPr>
            </a:br>
            <a:r>
              <a:rPr kumimoji="0" lang="es-ES" sz="1200" b="1" i="0" u="none" strike="noStrike" cap="none" normalizeH="0" baseline="0" noProof="0" dirty="0">
                <a:ln>
                  <a:noFill/>
                </a:ln>
                <a:solidFill>
                  <a:schemeClr val="tx1"/>
                </a:solidFill>
                <a:effectLst/>
                <a:latin typeface="Outfit"/>
              </a:rPr>
              <a:t>Panel de Control</a:t>
            </a:r>
            <a:r>
              <a:rPr kumimoji="0" lang="es-ES" sz="1200" b="0" i="0" u="none" strike="noStrike" cap="none" normalizeH="0" baseline="0" noProof="0" dirty="0">
                <a:ln>
                  <a:noFill/>
                </a:ln>
                <a:solidFill>
                  <a:schemeClr val="tx1"/>
                </a:solidFill>
                <a:effectLst/>
                <a:latin typeface="Outfit"/>
              </a:rPr>
              <a:t>: Controles clave y herramientas fácilmente accesibles, con visualización organizada de datos de pacientes y selección personalizable vía dropdown. </a:t>
            </a:r>
            <a:br>
              <a:rPr kumimoji="0" lang="es-ES" sz="1200" b="0" i="0" u="none" strike="noStrike" cap="none" normalizeH="0" baseline="0" noProof="0" dirty="0">
                <a:ln>
                  <a:noFill/>
                </a:ln>
                <a:solidFill>
                  <a:schemeClr val="tx1"/>
                </a:solidFill>
                <a:effectLst/>
                <a:latin typeface="Outfit"/>
              </a:rPr>
            </a:br>
            <a:r>
              <a:rPr kumimoji="0" lang="es-ES" sz="1200" b="1" i="0" u="none" strike="noStrike" cap="none" normalizeH="0" baseline="0" noProof="0" dirty="0">
                <a:ln>
                  <a:noFill/>
                </a:ln>
                <a:solidFill>
                  <a:schemeClr val="tx1"/>
                </a:solidFill>
                <a:effectLst/>
                <a:latin typeface="Outfit"/>
              </a:rPr>
              <a:t>Visualización de Datos</a:t>
            </a:r>
            <a:r>
              <a:rPr kumimoji="0" lang="es-ES" sz="1200" b="0" i="0" u="none" strike="noStrike" cap="none" normalizeH="0" baseline="0" noProof="0" dirty="0">
                <a:ln>
                  <a:noFill/>
                </a:ln>
                <a:solidFill>
                  <a:schemeClr val="tx1"/>
                </a:solidFill>
                <a:effectLst/>
                <a:latin typeface="Outfit"/>
              </a:rPr>
              <a:t>: Gráficos integrados de matplotlib para visualizar predicciones de riesgo cardiovascular y datos clínicos en tiempo real.</a:t>
            </a:r>
            <a:br>
              <a:rPr kumimoji="0" lang="es-ES" sz="1200" b="0" i="0" u="none" strike="noStrike" cap="none" normalizeH="0" baseline="0" noProof="0" dirty="0">
                <a:ln>
                  <a:noFill/>
                </a:ln>
                <a:solidFill>
                  <a:schemeClr val="tx1"/>
                </a:solidFill>
                <a:effectLst/>
                <a:latin typeface="Outfit"/>
              </a:rPr>
            </a:br>
            <a:r>
              <a:rPr kumimoji="0" lang="es-ES" sz="1200" b="1" i="0" u="none" strike="noStrike" cap="none" normalizeH="0" baseline="0" noProof="0" dirty="0">
                <a:ln>
                  <a:noFill/>
                </a:ln>
                <a:solidFill>
                  <a:schemeClr val="tx1"/>
                </a:solidFill>
                <a:effectLst/>
                <a:latin typeface="Outfit"/>
              </a:rPr>
              <a:t>Reportes Detallados</a:t>
            </a:r>
            <a:r>
              <a:rPr kumimoji="0" lang="es-ES" sz="1200" b="0" i="0" u="none" strike="noStrike" cap="none" normalizeH="0" baseline="0" noProof="0" dirty="0">
                <a:ln>
                  <a:noFill/>
                </a:ln>
                <a:solidFill>
                  <a:schemeClr val="tx1"/>
                </a:solidFill>
                <a:effectLst/>
                <a:latin typeface="Outfit"/>
              </a:rPr>
              <a:t>: Los usuarios reciben informes completos en PDF con predicciones del modelo, factores de riesgo identificados, y recomendaciones personalizadas para cada análisis. </a:t>
            </a:r>
          </a:p>
        </p:txBody>
      </p:sp>
      <p:pic>
        <p:nvPicPr>
          <p:cNvPr id="20" name="Picture 19" descr="A screenshot of a computer&#10;&#10;AI-generated content may be incorrect.">
            <a:extLst>
              <a:ext uri="{FF2B5EF4-FFF2-40B4-BE49-F238E27FC236}">
                <a16:creationId xmlns:a16="http://schemas.microsoft.com/office/drawing/2014/main" id="{C53DE0D4-1502-04C6-AFFD-A0B1198C1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020" y="1441625"/>
            <a:ext cx="3758384" cy="26300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4">
          <a:extLst>
            <a:ext uri="{FF2B5EF4-FFF2-40B4-BE49-F238E27FC236}">
              <a16:creationId xmlns:a16="http://schemas.microsoft.com/office/drawing/2014/main" id="{AAFD5652-1CFB-C77F-0057-2579679EAC7C}"/>
            </a:ext>
          </a:extLst>
        </p:cNvPr>
        <p:cNvGrpSpPr/>
        <p:nvPr/>
      </p:nvGrpSpPr>
      <p:grpSpPr>
        <a:xfrm>
          <a:off x="0" y="0"/>
          <a:ext cx="0" cy="0"/>
          <a:chOff x="0" y="0"/>
          <a:chExt cx="0" cy="0"/>
        </a:xfrm>
      </p:grpSpPr>
      <p:sp>
        <p:nvSpPr>
          <p:cNvPr id="1062" name="Google Shape;1062;p50">
            <a:extLst>
              <a:ext uri="{FF2B5EF4-FFF2-40B4-BE49-F238E27FC236}">
                <a16:creationId xmlns:a16="http://schemas.microsoft.com/office/drawing/2014/main" id="{A895E1FA-CAD6-7F49-EE59-94BE34A3BC7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Resultados</a:t>
            </a:r>
            <a:endParaRPr sz="3200" b="1" dirty="0"/>
          </a:p>
        </p:txBody>
      </p:sp>
      <p:sp>
        <p:nvSpPr>
          <p:cNvPr id="1064" name="Google Shape;1064;p50">
            <a:extLst>
              <a:ext uri="{FF2B5EF4-FFF2-40B4-BE49-F238E27FC236}">
                <a16:creationId xmlns:a16="http://schemas.microsoft.com/office/drawing/2014/main" id="{BEA992A9-D810-8825-D0F0-E9642A03474C}"/>
              </a:ext>
            </a:extLst>
          </p:cNvPr>
          <p:cNvSpPr txBox="1">
            <a:spLocks noGrp="1"/>
          </p:cNvSpPr>
          <p:nvPr>
            <p:ph type="subTitle" idx="4294967295"/>
          </p:nvPr>
        </p:nvSpPr>
        <p:spPr>
          <a:xfrm>
            <a:off x="3317353" y="2123315"/>
            <a:ext cx="2517910" cy="1762563"/>
          </a:xfrm>
          <a:prstGeom prst="rect">
            <a:avLst/>
          </a:prstGeom>
          <a:ln>
            <a:noFill/>
          </a:ln>
        </p:spPr>
        <p:txBody>
          <a:bodyPr spcFirstLastPara="1" wrap="square" lIns="91425" tIns="91425" rIns="91425" bIns="91425" anchor="ctr" anchorCtr="0">
            <a:noAutofit/>
          </a:bodyPr>
          <a:lstStyle/>
          <a:p>
            <a:pPr marL="114300" indent="0">
              <a:buNone/>
            </a:pPr>
            <a:r>
              <a:rPr lang="es-ES" sz="1100" b="1" noProof="0" dirty="0"/>
              <a:t>Redes Neuronales Densas</a:t>
            </a:r>
            <a:r>
              <a:rPr lang="es-ES" sz="1100" noProof="0" dirty="0"/>
              <a:t>: AUC 1.0, Accuracy 99.95%. Solo 1 error en toda la muestra de prueba.</a:t>
            </a:r>
          </a:p>
          <a:p>
            <a:pPr marL="114300" indent="0">
              <a:buNone/>
            </a:pPr>
            <a:r>
              <a:rPr lang="es-ES" sz="1100" b="1" noProof="0" dirty="0"/>
              <a:t>CNN 1D</a:t>
            </a:r>
            <a:r>
              <a:rPr lang="es-ES" sz="1100" noProof="0" dirty="0"/>
              <a:t>: AUC 0.9998, Accuracy 99.45%, F1-score 99.3%. 11 errores totales (1 falso positivo, 10 falsos negativos).</a:t>
            </a:r>
          </a:p>
          <a:p>
            <a:pPr marL="114300" indent="0">
              <a:buNone/>
            </a:pPr>
            <a:r>
              <a:rPr lang="es-ES" sz="1100" b="1" noProof="0" dirty="0"/>
              <a:t>ResNet</a:t>
            </a:r>
            <a:r>
              <a:rPr lang="es-ES" sz="1100" noProof="0" dirty="0"/>
              <a:t>: AUC 0.9999, Accuracy 99.75%, F1-score 99.68%. 5 falsos negativos únicamente.</a:t>
            </a:r>
          </a:p>
        </p:txBody>
      </p:sp>
      <p:sp>
        <p:nvSpPr>
          <p:cNvPr id="1065" name="Google Shape;1065;p50">
            <a:extLst>
              <a:ext uri="{FF2B5EF4-FFF2-40B4-BE49-F238E27FC236}">
                <a16:creationId xmlns:a16="http://schemas.microsoft.com/office/drawing/2014/main" id="{3F795476-FF6A-D665-42E5-19B5B50A1096}"/>
              </a:ext>
            </a:extLst>
          </p:cNvPr>
          <p:cNvSpPr txBox="1">
            <a:spLocks noGrp="1"/>
          </p:cNvSpPr>
          <p:nvPr>
            <p:ph type="title" idx="4294967295"/>
          </p:nvPr>
        </p:nvSpPr>
        <p:spPr>
          <a:xfrm>
            <a:off x="1345960" y="1397007"/>
            <a:ext cx="1500633" cy="347025"/>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solidFill>
              </a:rPr>
              <a:t>Machine Learning</a:t>
            </a:r>
            <a:endParaRPr sz="1400" b="1" dirty="0">
              <a:solidFill>
                <a:schemeClr val="accent1"/>
              </a:solidFill>
            </a:endParaRPr>
          </a:p>
        </p:txBody>
      </p:sp>
      <p:sp>
        <p:nvSpPr>
          <p:cNvPr id="1066" name="Google Shape;1066;p50">
            <a:extLst>
              <a:ext uri="{FF2B5EF4-FFF2-40B4-BE49-F238E27FC236}">
                <a16:creationId xmlns:a16="http://schemas.microsoft.com/office/drawing/2014/main" id="{3526C88A-1CE1-6EEE-57AF-18674B3D4C40}"/>
              </a:ext>
            </a:extLst>
          </p:cNvPr>
          <p:cNvSpPr txBox="1">
            <a:spLocks noGrp="1"/>
          </p:cNvSpPr>
          <p:nvPr>
            <p:ph type="subTitle" idx="4294967295"/>
          </p:nvPr>
        </p:nvSpPr>
        <p:spPr>
          <a:xfrm>
            <a:off x="913556" y="2158353"/>
            <a:ext cx="2441835" cy="2482232"/>
          </a:xfrm>
          <a:prstGeom prst="rect">
            <a:avLst/>
          </a:prstGeom>
          <a:ln>
            <a:noFill/>
          </a:ln>
        </p:spPr>
        <p:txBody>
          <a:bodyPr spcFirstLastPara="1" wrap="square" lIns="91425" tIns="91425" rIns="91425" bIns="91425" anchor="ctr" anchorCtr="0">
            <a:noAutofit/>
          </a:bodyPr>
          <a:lstStyle/>
          <a:p>
            <a:pPr marL="114300" indent="0">
              <a:buNone/>
            </a:pPr>
            <a:r>
              <a:rPr lang="es-ES" sz="1100" b="1" noProof="0" dirty="0"/>
              <a:t>Random Forest</a:t>
            </a:r>
            <a:r>
              <a:rPr lang="es-ES" sz="1100" noProof="0" dirty="0"/>
              <a:t>: AUC 0.9912, Accuracy 99.2%, F1-score 0.98. Rendimiento excepcional con equilibrio realista entre precisión e interpretabilidad.</a:t>
            </a:r>
          </a:p>
          <a:p>
            <a:pPr marL="114300" indent="0">
              <a:buNone/>
            </a:pPr>
            <a:r>
              <a:rPr lang="es-ES" sz="1100" b="1" noProof="0" dirty="0"/>
              <a:t>XGBoost</a:t>
            </a:r>
            <a:r>
              <a:rPr lang="es-ES" sz="1100" noProof="0" dirty="0"/>
              <a:t>: AUC 1.0000, Accuracy 100%. Clasificación perfecta sin errores en 2,000 casos de prueba.</a:t>
            </a:r>
          </a:p>
          <a:p>
            <a:pPr marL="114300" indent="0">
              <a:buNone/>
            </a:pPr>
            <a:r>
              <a:rPr lang="es-ES" sz="1100" b="1" noProof="0" dirty="0"/>
              <a:t>SVM</a:t>
            </a:r>
            <a:r>
              <a:rPr lang="es-ES" sz="1100" noProof="0" dirty="0"/>
              <a:t>: AUC 1.0000, Accuracy 99.85%. Solo 3 errores (falsos negativos) en clasificación.</a:t>
            </a:r>
          </a:p>
          <a:p>
            <a:pPr marL="114300" indent="0">
              <a:buNone/>
            </a:pPr>
            <a:r>
              <a:rPr lang="es-ES" sz="1100" b="1" noProof="0" dirty="0"/>
              <a:t>LightGBM</a:t>
            </a:r>
            <a:r>
              <a:rPr lang="es-ES" sz="1100" noProof="0" dirty="0"/>
              <a:t>: AUC 1.0000, Accuracy 100%. Resultados idénticos a XGBoost con configuración similar.</a:t>
            </a:r>
          </a:p>
        </p:txBody>
      </p:sp>
      <p:sp>
        <p:nvSpPr>
          <p:cNvPr id="1070" name="Google Shape;1070;p50">
            <a:extLst>
              <a:ext uri="{FF2B5EF4-FFF2-40B4-BE49-F238E27FC236}">
                <a16:creationId xmlns:a16="http://schemas.microsoft.com/office/drawing/2014/main" id="{9FE2B4D7-A84B-CE5E-8342-D3087129F880}"/>
              </a:ext>
            </a:extLst>
          </p:cNvPr>
          <p:cNvSpPr txBox="1">
            <a:spLocks noGrp="1"/>
          </p:cNvSpPr>
          <p:nvPr>
            <p:ph type="subTitle" idx="4294967295"/>
          </p:nvPr>
        </p:nvSpPr>
        <p:spPr>
          <a:xfrm>
            <a:off x="5835263" y="2158353"/>
            <a:ext cx="2572234" cy="1695279"/>
          </a:xfrm>
          <a:prstGeom prst="rect">
            <a:avLst/>
          </a:prstGeom>
          <a:ln>
            <a:noFill/>
          </a:ln>
        </p:spPr>
        <p:txBody>
          <a:bodyPr spcFirstLastPara="1" wrap="square" lIns="91425" tIns="91425" rIns="91425" bIns="91425" anchor="ctr" anchorCtr="0">
            <a:noAutofit/>
          </a:bodyPr>
          <a:lstStyle/>
          <a:p>
            <a:pPr marL="114300" indent="0">
              <a:buNone/>
            </a:pPr>
            <a:r>
              <a:rPr lang="es-ES" sz="1100" b="1" noProof="0" dirty="0"/>
              <a:t>TabTransformer</a:t>
            </a:r>
            <a:r>
              <a:rPr lang="es-ES" sz="1100" noProof="0" dirty="0"/>
              <a:t>: AUC 0.9996, Accuracy 98.1%. 38 errores (todos falsos negativos).</a:t>
            </a:r>
          </a:p>
          <a:p>
            <a:pPr marL="114300" indent="0">
              <a:buNone/>
            </a:pPr>
            <a:r>
              <a:rPr lang="es-ES" sz="1100" b="1" noProof="0" dirty="0"/>
              <a:t>FT-Transformer</a:t>
            </a:r>
            <a:r>
              <a:rPr lang="es-ES" sz="1100" noProof="0" dirty="0"/>
              <a:t>: AUC 0.97, Accuracy 91.25%, F1-score 0.89. 175 errores distribuidos.</a:t>
            </a:r>
          </a:p>
          <a:p>
            <a:pPr marL="114300" indent="0">
              <a:buNone/>
            </a:pPr>
            <a:r>
              <a:rPr lang="es-ES" sz="1100" b="1" noProof="0" dirty="0"/>
              <a:t>SAINT</a:t>
            </a:r>
            <a:r>
              <a:rPr lang="es-ES" sz="1100" noProof="0" dirty="0"/>
              <a:t>: AUC 0.9677, Accuracy 90.65%, F1-score 0.88. 187 errores (99 FP, 88 FN).</a:t>
            </a:r>
          </a:p>
        </p:txBody>
      </p:sp>
      <p:sp>
        <p:nvSpPr>
          <p:cNvPr id="1056" name="Google Shape;1056;p50">
            <a:extLst>
              <a:ext uri="{FF2B5EF4-FFF2-40B4-BE49-F238E27FC236}">
                <a16:creationId xmlns:a16="http://schemas.microsoft.com/office/drawing/2014/main" id="{423CB984-1EC6-49BA-AC70-0CF10811F324}"/>
              </a:ext>
            </a:extLst>
          </p:cNvPr>
          <p:cNvSpPr/>
          <p:nvPr/>
        </p:nvSpPr>
        <p:spPr>
          <a:xfrm>
            <a:off x="1345960" y="1134154"/>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a:extLst>
              <a:ext uri="{FF2B5EF4-FFF2-40B4-BE49-F238E27FC236}">
                <a16:creationId xmlns:a16="http://schemas.microsoft.com/office/drawing/2014/main" id="{20047BF7-EC1D-7B70-2D51-0CA6C7946DAE}"/>
              </a:ext>
            </a:extLst>
          </p:cNvPr>
          <p:cNvSpPr/>
          <p:nvPr/>
        </p:nvSpPr>
        <p:spPr>
          <a:xfrm>
            <a:off x="3855107" y="1139431"/>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a:extLst>
              <a:ext uri="{FF2B5EF4-FFF2-40B4-BE49-F238E27FC236}">
                <a16:creationId xmlns:a16="http://schemas.microsoft.com/office/drawing/2014/main" id="{8354895D-352E-6F0A-BBC5-FEE445C3D221}"/>
              </a:ext>
            </a:extLst>
          </p:cNvPr>
          <p:cNvSpPr/>
          <p:nvPr/>
        </p:nvSpPr>
        <p:spPr>
          <a:xfrm>
            <a:off x="6370288" y="1147954"/>
            <a:ext cx="1579536"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5;p50">
            <a:extLst>
              <a:ext uri="{FF2B5EF4-FFF2-40B4-BE49-F238E27FC236}">
                <a16:creationId xmlns:a16="http://schemas.microsoft.com/office/drawing/2014/main" id="{C9A3D373-C5A9-B057-27B6-401ADE3AA969}"/>
              </a:ext>
            </a:extLst>
          </p:cNvPr>
          <p:cNvSpPr txBox="1">
            <a:spLocks/>
          </p:cNvSpPr>
          <p:nvPr/>
        </p:nvSpPr>
        <p:spPr>
          <a:xfrm>
            <a:off x="3886553" y="1363705"/>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Deep Learning</a:t>
            </a:r>
          </a:p>
        </p:txBody>
      </p:sp>
      <p:sp>
        <p:nvSpPr>
          <p:cNvPr id="20" name="Google Shape;1065;p50">
            <a:extLst>
              <a:ext uri="{FF2B5EF4-FFF2-40B4-BE49-F238E27FC236}">
                <a16:creationId xmlns:a16="http://schemas.microsoft.com/office/drawing/2014/main" id="{2A3E5EBE-2BCA-456B-BC1C-B85CA2EEFE19}"/>
              </a:ext>
            </a:extLst>
          </p:cNvPr>
          <p:cNvSpPr txBox="1">
            <a:spLocks/>
          </p:cNvSpPr>
          <p:nvPr/>
        </p:nvSpPr>
        <p:spPr>
          <a:xfrm>
            <a:off x="6444203" y="1385891"/>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Transformers</a:t>
            </a:r>
          </a:p>
        </p:txBody>
      </p:sp>
    </p:spTree>
    <p:extLst>
      <p:ext uri="{BB962C8B-B14F-4D97-AF65-F5344CB8AC3E}">
        <p14:creationId xmlns:p14="http://schemas.microsoft.com/office/powerpoint/2010/main" val="379403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4">
          <a:extLst>
            <a:ext uri="{FF2B5EF4-FFF2-40B4-BE49-F238E27FC236}">
              <a16:creationId xmlns:a16="http://schemas.microsoft.com/office/drawing/2014/main" id="{C7C86B79-3006-5712-0089-15EC83EA02A2}"/>
            </a:ext>
          </a:extLst>
        </p:cNvPr>
        <p:cNvGrpSpPr/>
        <p:nvPr/>
      </p:nvGrpSpPr>
      <p:grpSpPr>
        <a:xfrm>
          <a:off x="0" y="0"/>
          <a:ext cx="0" cy="0"/>
          <a:chOff x="0" y="0"/>
          <a:chExt cx="0" cy="0"/>
        </a:xfrm>
      </p:grpSpPr>
      <p:sp>
        <p:nvSpPr>
          <p:cNvPr id="1062" name="Google Shape;1062;p50">
            <a:extLst>
              <a:ext uri="{FF2B5EF4-FFF2-40B4-BE49-F238E27FC236}">
                <a16:creationId xmlns:a16="http://schemas.microsoft.com/office/drawing/2014/main" id="{F1011754-4A36-DB02-87D5-7A54FA1D773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Resultados</a:t>
            </a:r>
            <a:endParaRPr sz="3200" b="1" dirty="0"/>
          </a:p>
        </p:txBody>
      </p:sp>
      <p:sp>
        <p:nvSpPr>
          <p:cNvPr id="1065" name="Google Shape;1065;p50">
            <a:extLst>
              <a:ext uri="{FF2B5EF4-FFF2-40B4-BE49-F238E27FC236}">
                <a16:creationId xmlns:a16="http://schemas.microsoft.com/office/drawing/2014/main" id="{553EC8C6-CCBD-F501-BD89-30DF0243001C}"/>
              </a:ext>
            </a:extLst>
          </p:cNvPr>
          <p:cNvSpPr txBox="1">
            <a:spLocks noGrp="1"/>
          </p:cNvSpPr>
          <p:nvPr>
            <p:ph type="title" idx="4294967295"/>
          </p:nvPr>
        </p:nvSpPr>
        <p:spPr>
          <a:xfrm>
            <a:off x="1345960" y="1397007"/>
            <a:ext cx="1500633" cy="347025"/>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accent1"/>
                </a:solidFill>
              </a:rPr>
              <a:t>Machine Learning</a:t>
            </a:r>
            <a:endParaRPr sz="1400" b="1" dirty="0">
              <a:solidFill>
                <a:schemeClr val="accent1"/>
              </a:solidFill>
            </a:endParaRPr>
          </a:p>
        </p:txBody>
      </p:sp>
      <p:sp>
        <p:nvSpPr>
          <p:cNvPr id="1056" name="Google Shape;1056;p50">
            <a:extLst>
              <a:ext uri="{FF2B5EF4-FFF2-40B4-BE49-F238E27FC236}">
                <a16:creationId xmlns:a16="http://schemas.microsoft.com/office/drawing/2014/main" id="{4C8C87F7-0BFE-895F-2947-837A1CFC9E31}"/>
              </a:ext>
            </a:extLst>
          </p:cNvPr>
          <p:cNvSpPr/>
          <p:nvPr/>
        </p:nvSpPr>
        <p:spPr>
          <a:xfrm>
            <a:off x="1345960" y="1134154"/>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a:extLst>
              <a:ext uri="{FF2B5EF4-FFF2-40B4-BE49-F238E27FC236}">
                <a16:creationId xmlns:a16="http://schemas.microsoft.com/office/drawing/2014/main" id="{B3495501-7F88-23D7-C23B-2FEB709F766C}"/>
              </a:ext>
            </a:extLst>
          </p:cNvPr>
          <p:cNvSpPr/>
          <p:nvPr/>
        </p:nvSpPr>
        <p:spPr>
          <a:xfrm>
            <a:off x="3855107" y="1139431"/>
            <a:ext cx="1494599"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a:extLst>
              <a:ext uri="{FF2B5EF4-FFF2-40B4-BE49-F238E27FC236}">
                <a16:creationId xmlns:a16="http://schemas.microsoft.com/office/drawing/2014/main" id="{61EAB9B6-A732-4623-C9A6-60B385882155}"/>
              </a:ext>
            </a:extLst>
          </p:cNvPr>
          <p:cNvSpPr/>
          <p:nvPr/>
        </p:nvSpPr>
        <p:spPr>
          <a:xfrm>
            <a:off x="6370288" y="1147954"/>
            <a:ext cx="1579536"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65;p50">
            <a:extLst>
              <a:ext uri="{FF2B5EF4-FFF2-40B4-BE49-F238E27FC236}">
                <a16:creationId xmlns:a16="http://schemas.microsoft.com/office/drawing/2014/main" id="{E94DE762-3275-D269-29A5-752909FA4CFB}"/>
              </a:ext>
            </a:extLst>
          </p:cNvPr>
          <p:cNvSpPr txBox="1">
            <a:spLocks/>
          </p:cNvSpPr>
          <p:nvPr/>
        </p:nvSpPr>
        <p:spPr>
          <a:xfrm>
            <a:off x="3886553" y="1363705"/>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Deep Learning</a:t>
            </a:r>
          </a:p>
        </p:txBody>
      </p:sp>
      <p:sp>
        <p:nvSpPr>
          <p:cNvPr id="20" name="Google Shape;1065;p50">
            <a:extLst>
              <a:ext uri="{FF2B5EF4-FFF2-40B4-BE49-F238E27FC236}">
                <a16:creationId xmlns:a16="http://schemas.microsoft.com/office/drawing/2014/main" id="{0DFA2404-690E-308E-2664-7164C5751AAA}"/>
              </a:ext>
            </a:extLst>
          </p:cNvPr>
          <p:cNvSpPr txBox="1">
            <a:spLocks/>
          </p:cNvSpPr>
          <p:nvPr/>
        </p:nvSpPr>
        <p:spPr>
          <a:xfrm>
            <a:off x="6444203" y="1385891"/>
            <a:ext cx="1431705" cy="347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r>
              <a:rPr lang="en-US" sz="1400" b="1" dirty="0">
                <a:solidFill>
                  <a:schemeClr val="accent1"/>
                </a:solidFill>
              </a:rPr>
              <a:t>Transformers</a:t>
            </a:r>
          </a:p>
        </p:txBody>
      </p:sp>
      <p:pic>
        <p:nvPicPr>
          <p:cNvPr id="3" name="Picture 2">
            <a:extLst>
              <a:ext uri="{FF2B5EF4-FFF2-40B4-BE49-F238E27FC236}">
                <a16:creationId xmlns:a16="http://schemas.microsoft.com/office/drawing/2014/main" id="{BA3D11F7-9AAD-742F-A6EB-E4819E7A0C00}"/>
              </a:ext>
            </a:extLst>
          </p:cNvPr>
          <p:cNvPicPr>
            <a:picLocks noChangeAspect="1"/>
          </p:cNvPicPr>
          <p:nvPr/>
        </p:nvPicPr>
        <p:blipFill>
          <a:blip r:embed="rId3"/>
          <a:stretch>
            <a:fillRect/>
          </a:stretch>
        </p:blipFill>
        <p:spPr>
          <a:xfrm>
            <a:off x="1213889" y="2086946"/>
            <a:ext cx="1758739" cy="1210561"/>
          </a:xfrm>
          <a:prstGeom prst="rect">
            <a:avLst/>
          </a:prstGeom>
        </p:spPr>
      </p:pic>
      <p:pic>
        <p:nvPicPr>
          <p:cNvPr id="5" name="Picture 4">
            <a:extLst>
              <a:ext uri="{FF2B5EF4-FFF2-40B4-BE49-F238E27FC236}">
                <a16:creationId xmlns:a16="http://schemas.microsoft.com/office/drawing/2014/main" id="{FF013F09-A6DF-ABE5-D5BA-FB606233BC35}"/>
              </a:ext>
            </a:extLst>
          </p:cNvPr>
          <p:cNvPicPr>
            <a:picLocks noChangeAspect="1"/>
          </p:cNvPicPr>
          <p:nvPr/>
        </p:nvPicPr>
        <p:blipFill>
          <a:blip r:embed="rId4"/>
          <a:stretch>
            <a:fillRect/>
          </a:stretch>
        </p:blipFill>
        <p:spPr>
          <a:xfrm>
            <a:off x="1213889" y="3399799"/>
            <a:ext cx="1758739" cy="1215680"/>
          </a:xfrm>
          <a:prstGeom prst="rect">
            <a:avLst/>
          </a:prstGeom>
        </p:spPr>
      </p:pic>
      <p:pic>
        <p:nvPicPr>
          <p:cNvPr id="7" name="Picture 6">
            <a:extLst>
              <a:ext uri="{FF2B5EF4-FFF2-40B4-BE49-F238E27FC236}">
                <a16:creationId xmlns:a16="http://schemas.microsoft.com/office/drawing/2014/main" id="{72584272-5BFE-CB4C-454B-BB0C0400F0B2}"/>
              </a:ext>
            </a:extLst>
          </p:cNvPr>
          <p:cNvPicPr>
            <a:picLocks noChangeAspect="1"/>
          </p:cNvPicPr>
          <p:nvPr/>
        </p:nvPicPr>
        <p:blipFill>
          <a:blip r:embed="rId5"/>
          <a:stretch>
            <a:fillRect/>
          </a:stretch>
        </p:blipFill>
        <p:spPr>
          <a:xfrm>
            <a:off x="3753985" y="2081826"/>
            <a:ext cx="1696840" cy="1215681"/>
          </a:xfrm>
          <a:prstGeom prst="rect">
            <a:avLst/>
          </a:prstGeom>
        </p:spPr>
      </p:pic>
      <p:pic>
        <p:nvPicPr>
          <p:cNvPr id="9" name="Picture 8">
            <a:extLst>
              <a:ext uri="{FF2B5EF4-FFF2-40B4-BE49-F238E27FC236}">
                <a16:creationId xmlns:a16="http://schemas.microsoft.com/office/drawing/2014/main" id="{3D4CAE52-B0BD-8F16-C36D-1E8D0FD3AC16}"/>
              </a:ext>
            </a:extLst>
          </p:cNvPr>
          <p:cNvPicPr>
            <a:picLocks noChangeAspect="1"/>
          </p:cNvPicPr>
          <p:nvPr/>
        </p:nvPicPr>
        <p:blipFill>
          <a:blip r:embed="rId6"/>
          <a:stretch>
            <a:fillRect/>
          </a:stretch>
        </p:blipFill>
        <p:spPr>
          <a:xfrm>
            <a:off x="3753986" y="3399799"/>
            <a:ext cx="1696840" cy="1215681"/>
          </a:xfrm>
          <a:prstGeom prst="rect">
            <a:avLst/>
          </a:prstGeom>
        </p:spPr>
      </p:pic>
      <p:pic>
        <p:nvPicPr>
          <p:cNvPr id="11" name="Picture 10">
            <a:extLst>
              <a:ext uri="{FF2B5EF4-FFF2-40B4-BE49-F238E27FC236}">
                <a16:creationId xmlns:a16="http://schemas.microsoft.com/office/drawing/2014/main" id="{595564E8-0C19-47B2-D296-1101D986F037}"/>
              </a:ext>
            </a:extLst>
          </p:cNvPr>
          <p:cNvPicPr>
            <a:picLocks noChangeAspect="1"/>
          </p:cNvPicPr>
          <p:nvPr/>
        </p:nvPicPr>
        <p:blipFill>
          <a:blip r:embed="rId7"/>
          <a:stretch>
            <a:fillRect/>
          </a:stretch>
        </p:blipFill>
        <p:spPr>
          <a:xfrm>
            <a:off x="6311635" y="2084233"/>
            <a:ext cx="1696840" cy="1210865"/>
          </a:xfrm>
          <a:prstGeom prst="rect">
            <a:avLst/>
          </a:prstGeom>
        </p:spPr>
      </p:pic>
      <p:pic>
        <p:nvPicPr>
          <p:cNvPr id="13" name="Picture 12">
            <a:extLst>
              <a:ext uri="{FF2B5EF4-FFF2-40B4-BE49-F238E27FC236}">
                <a16:creationId xmlns:a16="http://schemas.microsoft.com/office/drawing/2014/main" id="{66A0A76D-6DA7-2278-7355-B5C8D8D413C9}"/>
              </a:ext>
            </a:extLst>
          </p:cNvPr>
          <p:cNvPicPr>
            <a:picLocks noChangeAspect="1"/>
          </p:cNvPicPr>
          <p:nvPr/>
        </p:nvPicPr>
        <p:blipFill>
          <a:blip r:embed="rId8"/>
          <a:stretch>
            <a:fillRect/>
          </a:stretch>
        </p:blipFill>
        <p:spPr>
          <a:xfrm>
            <a:off x="6311636" y="3387705"/>
            <a:ext cx="1696840" cy="1215681"/>
          </a:xfrm>
          <a:prstGeom prst="rect">
            <a:avLst/>
          </a:prstGeom>
        </p:spPr>
      </p:pic>
    </p:spTree>
    <p:extLst>
      <p:ext uri="{BB962C8B-B14F-4D97-AF65-F5344CB8AC3E}">
        <p14:creationId xmlns:p14="http://schemas.microsoft.com/office/powerpoint/2010/main" val="371428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8" name="Google Shape;968;p46"/>
          <p:cNvSpPr txBox="1">
            <a:spLocks noGrp="1"/>
          </p:cNvSpPr>
          <p:nvPr>
            <p:ph type="body" idx="1"/>
          </p:nvPr>
        </p:nvSpPr>
        <p:spPr>
          <a:xfrm>
            <a:off x="4835220" y="1569500"/>
            <a:ext cx="3363900" cy="2004500"/>
          </a:xfrm>
          <a:prstGeom prst="rect">
            <a:avLst/>
          </a:prstGeom>
        </p:spPr>
        <p:txBody>
          <a:bodyPr spcFirstLastPara="1" wrap="square" lIns="91425" tIns="91425" rIns="91425" bIns="91425" anchor="t" anchorCtr="0">
            <a:noAutofit/>
          </a:bodyPr>
          <a:lstStyle/>
          <a:p>
            <a:pPr marL="0" lvl="0" indent="0">
              <a:spcAft>
                <a:spcPts val="1200"/>
              </a:spcAft>
              <a:buNone/>
            </a:pPr>
            <a:r>
              <a:rPr lang="es-ES" sz="1200" dirty="0"/>
              <a:t>Aquí tenemos un video de demostración que muestra la funcionalidad de la interfaz de usuario. En este video, podrán ver las características principales de la aplicación y cómo pueden ser utilizadas para analizar datos, visualizar resultados, y generar predicciones detalladas sobre el riesgo cardiovascular.</a:t>
            </a:r>
          </a:p>
          <a:p>
            <a:pPr marL="0" lvl="0" indent="0">
              <a:spcAft>
                <a:spcPts val="1200"/>
              </a:spcAft>
              <a:buNone/>
            </a:pPr>
            <a:r>
              <a:rPr lang="en-US" sz="1200" dirty="0">
                <a:hlinkClick r:id="rId3"/>
              </a:rPr>
              <a:t>Video demostración interfaz gráfica</a:t>
            </a:r>
            <a:r>
              <a:rPr lang="en-US" sz="1200" dirty="0"/>
              <a:t> </a:t>
            </a:r>
            <a:endParaRPr sz="1200" dirty="0"/>
          </a:p>
        </p:txBody>
      </p:sp>
      <p:pic>
        <p:nvPicPr>
          <p:cNvPr id="4" name="Picture 3" descr="A screenshot of a computer&#10;&#10;AI-generated content may be incorrect.">
            <a:extLst>
              <a:ext uri="{FF2B5EF4-FFF2-40B4-BE49-F238E27FC236}">
                <a16:creationId xmlns:a16="http://schemas.microsoft.com/office/drawing/2014/main" id="{EB5E71EB-F136-0E2A-E637-6EBFB91C2D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0660" y="682306"/>
            <a:ext cx="2932561" cy="155559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1A169F13-8EFC-04DA-EA50-D55C0BB467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660" y="2344581"/>
            <a:ext cx="2932561" cy="20521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7">
          <a:extLst>
            <a:ext uri="{FF2B5EF4-FFF2-40B4-BE49-F238E27FC236}">
              <a16:creationId xmlns:a16="http://schemas.microsoft.com/office/drawing/2014/main" id="{677DDEDD-C716-4C13-2912-9A20FF3F0643}"/>
            </a:ext>
          </a:extLst>
        </p:cNvPr>
        <p:cNvGrpSpPr/>
        <p:nvPr/>
      </p:nvGrpSpPr>
      <p:grpSpPr>
        <a:xfrm>
          <a:off x="0" y="0"/>
          <a:ext cx="0" cy="0"/>
          <a:chOff x="0" y="0"/>
          <a:chExt cx="0" cy="0"/>
        </a:xfrm>
      </p:grpSpPr>
      <p:cxnSp>
        <p:nvCxnSpPr>
          <p:cNvPr id="1108" name="Google Shape;1108;p52">
            <a:extLst>
              <a:ext uri="{FF2B5EF4-FFF2-40B4-BE49-F238E27FC236}">
                <a16:creationId xmlns:a16="http://schemas.microsoft.com/office/drawing/2014/main" id="{F47E46A1-0811-D869-FD76-AE4BB886816A}"/>
              </a:ext>
            </a:extLst>
          </p:cNvPr>
          <p:cNvCxnSpPr>
            <a:stCxn id="1109" idx="6"/>
            <a:endCxn id="1110" idx="0"/>
          </p:cNvCxnSpPr>
          <p:nvPr/>
        </p:nvCxnSpPr>
        <p:spPr>
          <a:xfrm>
            <a:off x="4309700" y="1574515"/>
            <a:ext cx="794400" cy="166800"/>
          </a:xfrm>
          <a:prstGeom prst="bentConnector2">
            <a:avLst/>
          </a:prstGeom>
          <a:noFill/>
          <a:ln w="19050" cap="flat" cmpd="sng">
            <a:solidFill>
              <a:schemeClr val="dk2"/>
            </a:solidFill>
            <a:prstDash val="solid"/>
            <a:round/>
            <a:headEnd type="none" w="med" len="med"/>
            <a:tailEnd type="none" w="med" len="med"/>
          </a:ln>
        </p:spPr>
      </p:cxnSp>
      <p:cxnSp>
        <p:nvCxnSpPr>
          <p:cNvPr id="1111" name="Google Shape;1111;p52">
            <a:extLst>
              <a:ext uri="{FF2B5EF4-FFF2-40B4-BE49-F238E27FC236}">
                <a16:creationId xmlns:a16="http://schemas.microsoft.com/office/drawing/2014/main" id="{266C32A5-D34D-22F6-FB82-4D2F4FAD4F70}"/>
              </a:ext>
            </a:extLst>
          </p:cNvPr>
          <p:cNvCxnSpPr>
            <a:stCxn id="1110" idx="2"/>
            <a:endCxn id="1112" idx="0"/>
          </p:cNvCxnSpPr>
          <p:nvPr/>
        </p:nvCxnSpPr>
        <p:spPr>
          <a:xfrm flipH="1">
            <a:off x="3881250" y="2157790"/>
            <a:ext cx="806400" cy="128100"/>
          </a:xfrm>
          <a:prstGeom prst="bentConnector2">
            <a:avLst/>
          </a:prstGeom>
          <a:noFill/>
          <a:ln w="19050" cap="flat" cmpd="sng">
            <a:solidFill>
              <a:schemeClr val="dk2"/>
            </a:solidFill>
            <a:prstDash val="solid"/>
            <a:round/>
            <a:headEnd type="none" w="med" len="med"/>
            <a:tailEnd type="none" w="med" len="med"/>
          </a:ln>
        </p:spPr>
      </p:cxnSp>
      <p:cxnSp>
        <p:nvCxnSpPr>
          <p:cNvPr id="1113" name="Google Shape;1113;p52">
            <a:extLst>
              <a:ext uri="{FF2B5EF4-FFF2-40B4-BE49-F238E27FC236}">
                <a16:creationId xmlns:a16="http://schemas.microsoft.com/office/drawing/2014/main" id="{7D8FF5F0-2BC4-0E9E-2CC7-6F44CEB2EFEA}"/>
              </a:ext>
            </a:extLst>
          </p:cNvPr>
          <p:cNvCxnSpPr>
            <a:stCxn id="1112" idx="6"/>
            <a:endCxn id="1114" idx="0"/>
          </p:cNvCxnSpPr>
          <p:nvPr/>
        </p:nvCxnSpPr>
        <p:spPr>
          <a:xfrm>
            <a:off x="4309700" y="2714289"/>
            <a:ext cx="794400" cy="194400"/>
          </a:xfrm>
          <a:prstGeom prst="bentConnector2">
            <a:avLst/>
          </a:prstGeom>
          <a:noFill/>
          <a:ln w="19050" cap="flat" cmpd="sng">
            <a:solidFill>
              <a:schemeClr val="dk2"/>
            </a:solidFill>
            <a:prstDash val="solid"/>
            <a:round/>
            <a:headEnd type="none" w="med" len="med"/>
            <a:tailEnd type="none" w="med" len="med"/>
          </a:ln>
        </p:spPr>
      </p:cxnSp>
      <p:cxnSp>
        <p:nvCxnSpPr>
          <p:cNvPr id="1115" name="Google Shape;1115;p52">
            <a:extLst>
              <a:ext uri="{FF2B5EF4-FFF2-40B4-BE49-F238E27FC236}">
                <a16:creationId xmlns:a16="http://schemas.microsoft.com/office/drawing/2014/main" id="{7BD95BE9-AF7F-8A22-D952-26A506DC2588}"/>
              </a:ext>
            </a:extLst>
          </p:cNvPr>
          <p:cNvCxnSpPr>
            <a:cxnSpLocks/>
            <a:stCxn id="1109" idx="2"/>
            <a:endCxn id="1120" idx="3"/>
          </p:cNvCxnSpPr>
          <p:nvPr/>
        </p:nvCxnSpPr>
        <p:spPr>
          <a:xfrm flipH="1" flipV="1">
            <a:off x="2758707" y="1099498"/>
            <a:ext cx="694193" cy="475017"/>
          </a:xfrm>
          <a:prstGeom prst="straightConnector1">
            <a:avLst/>
          </a:prstGeom>
          <a:noFill/>
          <a:ln w="19050" cap="flat" cmpd="sng">
            <a:solidFill>
              <a:schemeClr val="dk2"/>
            </a:solidFill>
            <a:prstDash val="solid"/>
            <a:round/>
            <a:headEnd type="none" w="med" len="med"/>
            <a:tailEnd type="oval" w="med" len="med"/>
          </a:ln>
        </p:spPr>
      </p:cxnSp>
      <p:cxnSp>
        <p:nvCxnSpPr>
          <p:cNvPr id="1116" name="Google Shape;1116;p52">
            <a:extLst>
              <a:ext uri="{FF2B5EF4-FFF2-40B4-BE49-F238E27FC236}">
                <a16:creationId xmlns:a16="http://schemas.microsoft.com/office/drawing/2014/main" id="{25390D3E-1FC2-0201-7CB3-8ED401B4A2C4}"/>
              </a:ext>
            </a:extLst>
          </p:cNvPr>
          <p:cNvCxnSpPr>
            <a:cxnSpLocks/>
            <a:stCxn id="1112" idx="2"/>
            <a:endCxn id="1122" idx="3"/>
          </p:cNvCxnSpPr>
          <p:nvPr/>
        </p:nvCxnSpPr>
        <p:spPr>
          <a:xfrm flipH="1">
            <a:off x="2780927" y="2714289"/>
            <a:ext cx="671973" cy="277916"/>
          </a:xfrm>
          <a:prstGeom prst="straightConnector1">
            <a:avLst/>
          </a:prstGeom>
          <a:noFill/>
          <a:ln w="19050" cap="flat" cmpd="sng">
            <a:solidFill>
              <a:schemeClr val="dk2"/>
            </a:solidFill>
            <a:prstDash val="solid"/>
            <a:round/>
            <a:headEnd type="none" w="med" len="med"/>
            <a:tailEnd type="oval" w="med" len="med"/>
          </a:ln>
        </p:spPr>
      </p:cxnSp>
      <p:cxnSp>
        <p:nvCxnSpPr>
          <p:cNvPr id="1117" name="Google Shape;1117;p52">
            <a:extLst>
              <a:ext uri="{FF2B5EF4-FFF2-40B4-BE49-F238E27FC236}">
                <a16:creationId xmlns:a16="http://schemas.microsoft.com/office/drawing/2014/main" id="{475E7980-E249-BCE0-B6BB-44106433A584}"/>
              </a:ext>
            </a:extLst>
          </p:cNvPr>
          <p:cNvCxnSpPr>
            <a:cxnSpLocks/>
            <a:stCxn id="1110" idx="6"/>
          </p:cNvCxnSpPr>
          <p:nvPr/>
        </p:nvCxnSpPr>
        <p:spPr>
          <a:xfrm flipV="1">
            <a:off x="5520750" y="1657915"/>
            <a:ext cx="730200" cy="499875"/>
          </a:xfrm>
          <a:prstGeom prst="straightConnector1">
            <a:avLst/>
          </a:prstGeom>
          <a:noFill/>
          <a:ln w="19050" cap="flat" cmpd="sng">
            <a:solidFill>
              <a:schemeClr val="dk2"/>
            </a:solidFill>
            <a:prstDash val="solid"/>
            <a:round/>
            <a:headEnd type="none" w="med" len="med"/>
            <a:tailEnd type="oval" w="med" len="med"/>
          </a:ln>
        </p:spPr>
      </p:cxnSp>
      <p:cxnSp>
        <p:nvCxnSpPr>
          <p:cNvPr id="1118" name="Google Shape;1118;p52">
            <a:extLst>
              <a:ext uri="{FF2B5EF4-FFF2-40B4-BE49-F238E27FC236}">
                <a16:creationId xmlns:a16="http://schemas.microsoft.com/office/drawing/2014/main" id="{1979E23B-340F-EB9D-8DDE-8342271EDD4E}"/>
              </a:ext>
            </a:extLst>
          </p:cNvPr>
          <p:cNvCxnSpPr>
            <a:stCxn id="1114" idx="6"/>
          </p:cNvCxnSpPr>
          <p:nvPr/>
        </p:nvCxnSpPr>
        <p:spPr>
          <a:xfrm>
            <a:off x="5497425" y="3302115"/>
            <a:ext cx="674700" cy="0"/>
          </a:xfrm>
          <a:prstGeom prst="straightConnector1">
            <a:avLst/>
          </a:prstGeom>
          <a:noFill/>
          <a:ln w="19050" cap="flat" cmpd="sng">
            <a:solidFill>
              <a:schemeClr val="dk2"/>
            </a:solidFill>
            <a:prstDash val="solid"/>
            <a:round/>
            <a:headEnd type="none" w="med" len="med"/>
            <a:tailEnd type="oval" w="med" len="med"/>
          </a:ln>
        </p:spPr>
      </p:cxnSp>
      <p:sp>
        <p:nvSpPr>
          <p:cNvPr id="1119" name="Google Shape;1119;p52">
            <a:extLst>
              <a:ext uri="{FF2B5EF4-FFF2-40B4-BE49-F238E27FC236}">
                <a16:creationId xmlns:a16="http://schemas.microsoft.com/office/drawing/2014/main" id="{AF470708-D9D3-502F-9F3F-BCCD3BA6920D}"/>
              </a:ext>
            </a:extLst>
          </p:cNvPr>
          <p:cNvSpPr txBox="1">
            <a:spLocks noGrp="1"/>
          </p:cNvSpPr>
          <p:nvPr>
            <p:ph type="title"/>
          </p:nvPr>
        </p:nvSpPr>
        <p:spPr>
          <a:xfrm>
            <a:off x="720000" y="2556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Aplicaciones futuras</a:t>
            </a:r>
            <a:br>
              <a:rPr lang="en" sz="3200" b="1" dirty="0"/>
            </a:br>
            <a:endParaRPr sz="3200" b="1" dirty="0">
              <a:solidFill>
                <a:schemeClr val="accent1"/>
              </a:solidFill>
            </a:endParaRPr>
          </a:p>
        </p:txBody>
      </p:sp>
      <p:sp>
        <p:nvSpPr>
          <p:cNvPr id="1120" name="Google Shape;1120;p52">
            <a:extLst>
              <a:ext uri="{FF2B5EF4-FFF2-40B4-BE49-F238E27FC236}">
                <a16:creationId xmlns:a16="http://schemas.microsoft.com/office/drawing/2014/main" id="{C60EDEBE-FFBE-5A22-7C07-6619A73AA6ED}"/>
              </a:ext>
            </a:extLst>
          </p:cNvPr>
          <p:cNvSpPr txBox="1">
            <a:spLocks noGrp="1"/>
          </p:cNvSpPr>
          <p:nvPr>
            <p:ph type="title" idx="4294967295"/>
          </p:nvPr>
        </p:nvSpPr>
        <p:spPr>
          <a:xfrm>
            <a:off x="629719" y="756642"/>
            <a:ext cx="2128988" cy="685711"/>
          </a:xfrm>
          <a:prstGeom prst="rect">
            <a:avLst/>
          </a:prstGeom>
          <a:ln>
            <a:noFill/>
          </a:ln>
        </p:spPr>
        <p:txBody>
          <a:bodyPr spcFirstLastPara="1" wrap="square" lIns="91425" tIns="91425" rIns="91425" bIns="91425" anchor="t" anchorCtr="0">
            <a:noAutofit/>
          </a:bodyPr>
          <a:lstStyle/>
          <a:p>
            <a:pPr lvl="0"/>
            <a:r>
              <a:rPr lang="en-US" sz="1600" b="1" dirty="0">
                <a:solidFill>
                  <a:schemeClr val="accent1"/>
                </a:solidFill>
              </a:rPr>
              <a:t>Integración en Sistemas Hospitalarios</a:t>
            </a:r>
            <a:endParaRPr sz="1600" b="1" dirty="0">
              <a:solidFill>
                <a:schemeClr val="accent1"/>
              </a:solidFill>
            </a:endParaRPr>
          </a:p>
        </p:txBody>
      </p:sp>
      <p:sp>
        <p:nvSpPr>
          <p:cNvPr id="1121" name="Google Shape;1121;p52">
            <a:extLst>
              <a:ext uri="{FF2B5EF4-FFF2-40B4-BE49-F238E27FC236}">
                <a16:creationId xmlns:a16="http://schemas.microsoft.com/office/drawing/2014/main" id="{2C1BA830-B4C2-21D3-ABC0-1D238C7E15CC}"/>
              </a:ext>
            </a:extLst>
          </p:cNvPr>
          <p:cNvSpPr txBox="1">
            <a:spLocks noGrp="1"/>
          </p:cNvSpPr>
          <p:nvPr>
            <p:ph type="subTitle" idx="4294967295"/>
          </p:nvPr>
        </p:nvSpPr>
        <p:spPr>
          <a:xfrm>
            <a:off x="577281" y="1254349"/>
            <a:ext cx="2233865" cy="1344031"/>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Implementación del modelo en historiales clínicos electrónicos para evaluación automática de riesgo cardiovascular durante consultas rutinarias. El sistema podría alertar a médicos sobre pacientes que requieren atención preventiva inmediata.</a:t>
            </a:r>
            <a:endParaRPr sz="1100" dirty="0"/>
          </a:p>
        </p:txBody>
      </p:sp>
      <p:sp>
        <p:nvSpPr>
          <p:cNvPr id="1122" name="Google Shape;1122;p52">
            <a:extLst>
              <a:ext uri="{FF2B5EF4-FFF2-40B4-BE49-F238E27FC236}">
                <a16:creationId xmlns:a16="http://schemas.microsoft.com/office/drawing/2014/main" id="{78F4DDBB-9CFC-AE11-BD89-F9760EBD51B1}"/>
              </a:ext>
            </a:extLst>
          </p:cNvPr>
          <p:cNvSpPr txBox="1">
            <a:spLocks noGrp="1"/>
          </p:cNvSpPr>
          <p:nvPr>
            <p:ph type="title" idx="4294967295"/>
          </p:nvPr>
        </p:nvSpPr>
        <p:spPr>
          <a:xfrm>
            <a:off x="651939" y="2728355"/>
            <a:ext cx="2128988" cy="527700"/>
          </a:xfrm>
          <a:prstGeom prst="rect">
            <a:avLst/>
          </a:prstGeom>
          <a:ln>
            <a:noFill/>
          </a:ln>
        </p:spPr>
        <p:txBody>
          <a:bodyPr spcFirstLastPara="1" wrap="square" lIns="91425" tIns="91425" rIns="91425" bIns="91425" anchor="t" anchorCtr="0">
            <a:noAutofit/>
          </a:bodyPr>
          <a:lstStyle/>
          <a:p>
            <a:pPr lvl="0"/>
            <a:r>
              <a:rPr lang="es-ES" sz="1600" b="1" noProof="0" dirty="0">
                <a:solidFill>
                  <a:schemeClr val="accent1"/>
                </a:solidFill>
              </a:rPr>
              <a:t>Telemedicina y Atención Remota</a:t>
            </a:r>
            <a:endParaRPr lang="es-ES" sz="2000" b="1" noProof="0" dirty="0">
              <a:solidFill>
                <a:schemeClr val="accent1"/>
              </a:solidFill>
            </a:endParaRPr>
          </a:p>
        </p:txBody>
      </p:sp>
      <p:sp>
        <p:nvSpPr>
          <p:cNvPr id="1123" name="Google Shape;1123;p52">
            <a:extLst>
              <a:ext uri="{FF2B5EF4-FFF2-40B4-BE49-F238E27FC236}">
                <a16:creationId xmlns:a16="http://schemas.microsoft.com/office/drawing/2014/main" id="{0D8A15B9-91A9-7993-E6A0-BF243C2F57CC}"/>
              </a:ext>
            </a:extLst>
          </p:cNvPr>
          <p:cNvSpPr txBox="1">
            <a:spLocks noGrp="1"/>
          </p:cNvSpPr>
          <p:nvPr>
            <p:ph type="subTitle" idx="4294967295"/>
          </p:nvPr>
        </p:nvSpPr>
        <p:spPr>
          <a:xfrm>
            <a:off x="525319" y="3273252"/>
            <a:ext cx="2682662" cy="1170174"/>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Desarrollo de aplicaciones móviles que permitan a pacientes realizar autoevaluaciones de riesgo cardiovascular desde casa. El sistema podría proporcionar recomendaciones personalizadas y alertas tempranas para buscar atención médica.</a:t>
            </a:r>
            <a:endParaRPr sz="1100" dirty="0"/>
          </a:p>
        </p:txBody>
      </p:sp>
      <p:sp>
        <p:nvSpPr>
          <p:cNvPr id="1124" name="Google Shape;1124;p52">
            <a:extLst>
              <a:ext uri="{FF2B5EF4-FFF2-40B4-BE49-F238E27FC236}">
                <a16:creationId xmlns:a16="http://schemas.microsoft.com/office/drawing/2014/main" id="{46D68B7E-3E8E-BC47-6580-0010B18384DB}"/>
              </a:ext>
            </a:extLst>
          </p:cNvPr>
          <p:cNvSpPr txBox="1">
            <a:spLocks noGrp="1"/>
          </p:cNvSpPr>
          <p:nvPr>
            <p:ph type="title" idx="4294967295"/>
          </p:nvPr>
        </p:nvSpPr>
        <p:spPr>
          <a:xfrm>
            <a:off x="6337761" y="1316747"/>
            <a:ext cx="2248478" cy="527700"/>
          </a:xfrm>
          <a:prstGeom prst="rect">
            <a:avLst/>
          </a:prstGeom>
          <a:ln>
            <a:noFill/>
          </a:ln>
        </p:spPr>
        <p:txBody>
          <a:bodyPr spcFirstLastPara="1" wrap="square" lIns="91425" tIns="91425" rIns="91425" bIns="91425" anchor="t" anchorCtr="0">
            <a:noAutofit/>
          </a:bodyPr>
          <a:lstStyle/>
          <a:p>
            <a:pPr lvl="0"/>
            <a:r>
              <a:rPr lang="es-ES" sz="1600" b="1" noProof="0" dirty="0">
                <a:solidFill>
                  <a:schemeClr val="accent1"/>
                </a:solidFill>
              </a:rPr>
              <a:t>Medicina Personalizada y Preventiva</a:t>
            </a:r>
            <a:endParaRPr lang="es-ES" sz="2000" b="1" noProof="0" dirty="0">
              <a:solidFill>
                <a:schemeClr val="accent1"/>
              </a:solidFill>
            </a:endParaRPr>
          </a:p>
        </p:txBody>
      </p:sp>
      <p:sp>
        <p:nvSpPr>
          <p:cNvPr id="1125" name="Google Shape;1125;p52">
            <a:extLst>
              <a:ext uri="{FF2B5EF4-FFF2-40B4-BE49-F238E27FC236}">
                <a16:creationId xmlns:a16="http://schemas.microsoft.com/office/drawing/2014/main" id="{FA008FEA-B495-D7FE-FCC8-6D7DB8B63F0F}"/>
              </a:ext>
            </a:extLst>
          </p:cNvPr>
          <p:cNvSpPr txBox="1">
            <a:spLocks noGrp="1"/>
          </p:cNvSpPr>
          <p:nvPr>
            <p:ph type="subTitle" idx="4294967295"/>
          </p:nvPr>
        </p:nvSpPr>
        <p:spPr>
          <a:xfrm>
            <a:off x="6250950" y="1839724"/>
            <a:ext cx="2877810" cy="1257781"/>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El modelo podría expandirse para analizar factores genéticos y biomarcadores adicionales, proporcionando evaluaciones de riesgo más precisas. Integración con dispositivos wearables para monitoreo continuo y ajuste dinámico de predicciones.</a:t>
            </a:r>
            <a:endParaRPr sz="1100" dirty="0"/>
          </a:p>
        </p:txBody>
      </p:sp>
      <p:sp>
        <p:nvSpPr>
          <p:cNvPr id="1126" name="Google Shape;1126;p52">
            <a:extLst>
              <a:ext uri="{FF2B5EF4-FFF2-40B4-BE49-F238E27FC236}">
                <a16:creationId xmlns:a16="http://schemas.microsoft.com/office/drawing/2014/main" id="{F5BD219D-1E06-0E11-6AB8-3058A09A6BE4}"/>
              </a:ext>
            </a:extLst>
          </p:cNvPr>
          <p:cNvSpPr txBox="1">
            <a:spLocks noGrp="1"/>
          </p:cNvSpPr>
          <p:nvPr>
            <p:ph type="title" idx="4294967295"/>
          </p:nvPr>
        </p:nvSpPr>
        <p:spPr>
          <a:xfrm>
            <a:off x="6181814" y="3088715"/>
            <a:ext cx="2621323" cy="404622"/>
          </a:xfrm>
          <a:prstGeom prst="rect">
            <a:avLst/>
          </a:prstGeom>
          <a:ln>
            <a:noFill/>
          </a:ln>
        </p:spPr>
        <p:txBody>
          <a:bodyPr spcFirstLastPara="1" wrap="square" lIns="91425" tIns="91425" rIns="91425" bIns="91425" anchor="t" anchorCtr="0">
            <a:noAutofit/>
          </a:bodyPr>
          <a:lstStyle/>
          <a:p>
            <a:pPr lvl="0">
              <a:buSzPts val="1100"/>
            </a:pPr>
            <a:r>
              <a:rPr lang="es-ES" sz="1600" b="1" noProof="0" dirty="0">
                <a:solidFill>
                  <a:schemeClr val="accent1"/>
                </a:solidFill>
              </a:rPr>
              <a:t>Programas de Salud Pública</a:t>
            </a:r>
          </a:p>
        </p:txBody>
      </p:sp>
      <p:sp>
        <p:nvSpPr>
          <p:cNvPr id="1127" name="Google Shape;1127;p52">
            <a:extLst>
              <a:ext uri="{FF2B5EF4-FFF2-40B4-BE49-F238E27FC236}">
                <a16:creationId xmlns:a16="http://schemas.microsoft.com/office/drawing/2014/main" id="{EF9C7C6A-BA4B-A010-587A-D181D2378FAF}"/>
              </a:ext>
            </a:extLst>
          </p:cNvPr>
          <p:cNvSpPr txBox="1">
            <a:spLocks noGrp="1"/>
          </p:cNvSpPr>
          <p:nvPr>
            <p:ph type="subTitle" idx="4294967295"/>
          </p:nvPr>
        </p:nvSpPr>
        <p:spPr>
          <a:xfrm>
            <a:off x="5408030" y="3384931"/>
            <a:ext cx="2682662" cy="484800"/>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La IA podría utilizarse para desarrollar programas de screening poblacional, identificando comunidades con alto riesgo cardiovascular. Análisis de datos epidemiológicos para optimizar recursos sanitarios y campañas de prevención basadas en patrones de riesgo regionales.</a:t>
            </a:r>
            <a:endParaRPr sz="1100" dirty="0"/>
          </a:p>
        </p:txBody>
      </p:sp>
      <p:sp>
        <p:nvSpPr>
          <p:cNvPr id="1109" name="Google Shape;1109;p52">
            <a:extLst>
              <a:ext uri="{FF2B5EF4-FFF2-40B4-BE49-F238E27FC236}">
                <a16:creationId xmlns:a16="http://schemas.microsoft.com/office/drawing/2014/main" id="{B2A15D30-268B-E2EB-3622-1ED80E740D4C}"/>
              </a:ext>
            </a:extLst>
          </p:cNvPr>
          <p:cNvSpPr/>
          <p:nvPr/>
        </p:nvSpPr>
        <p:spPr>
          <a:xfrm>
            <a:off x="3452900" y="114611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a:extLst>
              <a:ext uri="{FF2B5EF4-FFF2-40B4-BE49-F238E27FC236}">
                <a16:creationId xmlns:a16="http://schemas.microsoft.com/office/drawing/2014/main" id="{901F5094-2971-45DF-FB4F-B0193562F959}"/>
              </a:ext>
            </a:extLst>
          </p:cNvPr>
          <p:cNvSpPr/>
          <p:nvPr/>
        </p:nvSpPr>
        <p:spPr>
          <a:xfrm>
            <a:off x="4687650" y="1741240"/>
            <a:ext cx="833100" cy="833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a:extLst>
              <a:ext uri="{FF2B5EF4-FFF2-40B4-BE49-F238E27FC236}">
                <a16:creationId xmlns:a16="http://schemas.microsoft.com/office/drawing/2014/main" id="{0A909A72-B244-4897-E868-12F6102AA882}"/>
              </a:ext>
            </a:extLst>
          </p:cNvPr>
          <p:cNvSpPr/>
          <p:nvPr/>
        </p:nvSpPr>
        <p:spPr>
          <a:xfrm>
            <a:off x="3452900" y="2285889"/>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a:extLst>
              <a:ext uri="{FF2B5EF4-FFF2-40B4-BE49-F238E27FC236}">
                <a16:creationId xmlns:a16="http://schemas.microsoft.com/office/drawing/2014/main" id="{113D768B-D039-BC22-ABAB-23B836EAB494}"/>
              </a:ext>
            </a:extLst>
          </p:cNvPr>
          <p:cNvSpPr/>
          <p:nvPr/>
        </p:nvSpPr>
        <p:spPr>
          <a:xfrm>
            <a:off x="4710825" y="2908815"/>
            <a:ext cx="786600" cy="786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52">
            <a:extLst>
              <a:ext uri="{FF2B5EF4-FFF2-40B4-BE49-F238E27FC236}">
                <a16:creationId xmlns:a16="http://schemas.microsoft.com/office/drawing/2014/main" id="{1B19FBEC-CA6F-0038-2580-DEC8085FB6F1}"/>
              </a:ext>
            </a:extLst>
          </p:cNvPr>
          <p:cNvGrpSpPr/>
          <p:nvPr/>
        </p:nvGrpSpPr>
        <p:grpSpPr>
          <a:xfrm>
            <a:off x="3790935" y="2544647"/>
            <a:ext cx="180734" cy="358380"/>
            <a:chOff x="1778910" y="2131282"/>
            <a:chExt cx="180734" cy="358380"/>
          </a:xfrm>
        </p:grpSpPr>
        <p:sp>
          <p:nvSpPr>
            <p:cNvPr id="1129" name="Google Shape;1129;p52">
              <a:extLst>
                <a:ext uri="{FF2B5EF4-FFF2-40B4-BE49-F238E27FC236}">
                  <a16:creationId xmlns:a16="http://schemas.microsoft.com/office/drawing/2014/main" id="{A3C52865-34FC-7BEB-98FF-511CDF644C24}"/>
                </a:ext>
              </a:extLst>
            </p:cNvPr>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a:extLst>
                <a:ext uri="{FF2B5EF4-FFF2-40B4-BE49-F238E27FC236}">
                  <a16:creationId xmlns:a16="http://schemas.microsoft.com/office/drawing/2014/main" id="{BD4650CE-EFD0-9F3E-CB8A-2EA7EB456965}"/>
                </a:ext>
              </a:extLst>
            </p:cNvPr>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a:extLst>
                <a:ext uri="{FF2B5EF4-FFF2-40B4-BE49-F238E27FC236}">
                  <a16:creationId xmlns:a16="http://schemas.microsoft.com/office/drawing/2014/main" id="{D45F77A5-B879-D2E6-FC04-AD71367C3589}"/>
                </a:ext>
              </a:extLst>
            </p:cNvPr>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a:extLst>
                <a:ext uri="{FF2B5EF4-FFF2-40B4-BE49-F238E27FC236}">
                  <a16:creationId xmlns:a16="http://schemas.microsoft.com/office/drawing/2014/main" id="{26875180-DC5C-EAC9-D8E2-0004FF3AADD2}"/>
                </a:ext>
              </a:extLst>
            </p:cNvPr>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a:extLst>
                <a:ext uri="{FF2B5EF4-FFF2-40B4-BE49-F238E27FC236}">
                  <a16:creationId xmlns:a16="http://schemas.microsoft.com/office/drawing/2014/main" id="{9A72CEFC-AD33-77BC-792D-73FABB3E0EA8}"/>
                </a:ext>
              </a:extLst>
            </p:cNvPr>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a:extLst>
                <a:ext uri="{FF2B5EF4-FFF2-40B4-BE49-F238E27FC236}">
                  <a16:creationId xmlns:a16="http://schemas.microsoft.com/office/drawing/2014/main" id="{3AD4CCCC-9865-C365-8CE1-80610D11B146}"/>
                </a:ext>
              </a:extLst>
            </p:cNvPr>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52">
            <a:extLst>
              <a:ext uri="{FF2B5EF4-FFF2-40B4-BE49-F238E27FC236}">
                <a16:creationId xmlns:a16="http://schemas.microsoft.com/office/drawing/2014/main" id="{33C9E876-40A6-FE05-EF50-B2E882609641}"/>
              </a:ext>
            </a:extLst>
          </p:cNvPr>
          <p:cNvGrpSpPr/>
          <p:nvPr/>
        </p:nvGrpSpPr>
        <p:grpSpPr>
          <a:xfrm>
            <a:off x="3701380" y="1442354"/>
            <a:ext cx="359823" cy="264303"/>
            <a:chOff x="6348467" y="2177414"/>
            <a:chExt cx="359823" cy="264303"/>
          </a:xfrm>
        </p:grpSpPr>
        <p:sp>
          <p:nvSpPr>
            <p:cNvPr id="1136" name="Google Shape;1136;p52">
              <a:extLst>
                <a:ext uri="{FF2B5EF4-FFF2-40B4-BE49-F238E27FC236}">
                  <a16:creationId xmlns:a16="http://schemas.microsoft.com/office/drawing/2014/main" id="{0FDD428D-7E4F-0417-D747-203634CAAA61}"/>
                </a:ext>
              </a:extLst>
            </p:cNvPr>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a:extLst>
                <a:ext uri="{FF2B5EF4-FFF2-40B4-BE49-F238E27FC236}">
                  <a16:creationId xmlns:a16="http://schemas.microsoft.com/office/drawing/2014/main" id="{94ECDA97-74D4-6BD3-294C-533B8DC3681C}"/>
                </a:ext>
              </a:extLst>
            </p:cNvPr>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52">
            <a:extLst>
              <a:ext uri="{FF2B5EF4-FFF2-40B4-BE49-F238E27FC236}">
                <a16:creationId xmlns:a16="http://schemas.microsoft.com/office/drawing/2014/main" id="{99E16115-87D6-4B6E-4DF0-20A3470A2CA5}"/>
              </a:ext>
            </a:extLst>
          </p:cNvPr>
          <p:cNvGrpSpPr/>
          <p:nvPr/>
        </p:nvGrpSpPr>
        <p:grpSpPr>
          <a:xfrm>
            <a:off x="4924285" y="1977887"/>
            <a:ext cx="359823" cy="359823"/>
            <a:chOff x="2464948" y="3275485"/>
            <a:chExt cx="359823" cy="359823"/>
          </a:xfrm>
        </p:grpSpPr>
        <p:sp>
          <p:nvSpPr>
            <p:cNvPr id="1139" name="Google Shape;1139;p52">
              <a:extLst>
                <a:ext uri="{FF2B5EF4-FFF2-40B4-BE49-F238E27FC236}">
                  <a16:creationId xmlns:a16="http://schemas.microsoft.com/office/drawing/2014/main" id="{BDDDC4C0-84CB-315A-4456-BAA3AC485C50}"/>
                </a:ext>
              </a:extLst>
            </p:cNvPr>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a:extLst>
                <a:ext uri="{FF2B5EF4-FFF2-40B4-BE49-F238E27FC236}">
                  <a16:creationId xmlns:a16="http://schemas.microsoft.com/office/drawing/2014/main" id="{07F36B85-5E57-604D-096D-774168B26EBF}"/>
                </a:ext>
              </a:extLst>
            </p:cNvPr>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a:extLst>
                <a:ext uri="{FF2B5EF4-FFF2-40B4-BE49-F238E27FC236}">
                  <a16:creationId xmlns:a16="http://schemas.microsoft.com/office/drawing/2014/main" id="{27BAE14A-B018-E48B-C16D-11D85C20FB29}"/>
                </a:ext>
              </a:extLst>
            </p:cNvPr>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2">
              <a:extLst>
                <a:ext uri="{FF2B5EF4-FFF2-40B4-BE49-F238E27FC236}">
                  <a16:creationId xmlns:a16="http://schemas.microsoft.com/office/drawing/2014/main" id="{EC2BF41A-F12A-1A8A-AC9B-899AF183552B}"/>
                </a:ext>
              </a:extLst>
            </p:cNvPr>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a:extLst>
                <a:ext uri="{FF2B5EF4-FFF2-40B4-BE49-F238E27FC236}">
                  <a16:creationId xmlns:a16="http://schemas.microsoft.com/office/drawing/2014/main" id="{0F72C6EC-BE24-13DF-6193-BB33CC08BB95}"/>
                </a:ext>
              </a:extLst>
            </p:cNvPr>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52">
            <a:extLst>
              <a:ext uri="{FF2B5EF4-FFF2-40B4-BE49-F238E27FC236}">
                <a16:creationId xmlns:a16="http://schemas.microsoft.com/office/drawing/2014/main" id="{C7306EA4-8202-123F-95F4-46635397A96E}"/>
              </a:ext>
            </a:extLst>
          </p:cNvPr>
          <p:cNvGrpSpPr/>
          <p:nvPr/>
        </p:nvGrpSpPr>
        <p:grpSpPr>
          <a:xfrm>
            <a:off x="4923005" y="3123113"/>
            <a:ext cx="362241" cy="358010"/>
            <a:chOff x="6346855" y="3857373"/>
            <a:chExt cx="362241" cy="358010"/>
          </a:xfrm>
        </p:grpSpPr>
        <p:sp>
          <p:nvSpPr>
            <p:cNvPr id="1145" name="Google Shape;1145;p52">
              <a:extLst>
                <a:ext uri="{FF2B5EF4-FFF2-40B4-BE49-F238E27FC236}">
                  <a16:creationId xmlns:a16="http://schemas.microsoft.com/office/drawing/2014/main" id="{8CC96BBD-D494-BE6A-A60C-292C8EC21622}"/>
                </a:ext>
              </a:extLst>
            </p:cNvPr>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a:extLst>
                <a:ext uri="{FF2B5EF4-FFF2-40B4-BE49-F238E27FC236}">
                  <a16:creationId xmlns:a16="http://schemas.microsoft.com/office/drawing/2014/main" id="{57A0752A-54FB-495F-F96F-5346A82B5696}"/>
                </a:ext>
              </a:extLst>
            </p:cNvPr>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a:extLst>
                <a:ext uri="{FF2B5EF4-FFF2-40B4-BE49-F238E27FC236}">
                  <a16:creationId xmlns:a16="http://schemas.microsoft.com/office/drawing/2014/main" id="{A7863559-5D2D-5939-045F-1845410790B6}"/>
                </a:ext>
              </a:extLst>
            </p:cNvPr>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a:extLst>
                <a:ext uri="{FF2B5EF4-FFF2-40B4-BE49-F238E27FC236}">
                  <a16:creationId xmlns:a16="http://schemas.microsoft.com/office/drawing/2014/main" id="{EA138038-4056-3033-2A76-45AC86FC63F0}"/>
                </a:ext>
              </a:extLst>
            </p:cNvPr>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a:extLst>
                <a:ext uri="{FF2B5EF4-FFF2-40B4-BE49-F238E27FC236}">
                  <a16:creationId xmlns:a16="http://schemas.microsoft.com/office/drawing/2014/main" id="{94236A62-DBCD-DF77-6698-27F436B8AFD9}"/>
                </a:ext>
              </a:extLst>
            </p:cNvPr>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a:extLst>
                <a:ext uri="{FF2B5EF4-FFF2-40B4-BE49-F238E27FC236}">
                  <a16:creationId xmlns:a16="http://schemas.microsoft.com/office/drawing/2014/main" id="{EDFF1DF6-9EBE-84CA-B3F0-433A971CA34C}"/>
                </a:ext>
              </a:extLst>
            </p:cNvPr>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a:extLst>
                <a:ext uri="{FF2B5EF4-FFF2-40B4-BE49-F238E27FC236}">
                  <a16:creationId xmlns:a16="http://schemas.microsoft.com/office/drawing/2014/main" id="{36D9FD56-4259-7C2E-C614-2EBD5006CD60}"/>
                </a:ext>
              </a:extLst>
            </p:cNvPr>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a:extLst>
                <a:ext uri="{FF2B5EF4-FFF2-40B4-BE49-F238E27FC236}">
                  <a16:creationId xmlns:a16="http://schemas.microsoft.com/office/drawing/2014/main" id="{21C92AE3-14AA-3332-9577-1F0D8458A30C}"/>
                </a:ext>
              </a:extLst>
            </p:cNvPr>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8863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5E70A5-761A-00DE-B884-6E2C991B9ADF}"/>
              </a:ext>
            </a:extLst>
          </p:cNvPr>
          <p:cNvSpPr>
            <a:spLocks noGrp="1"/>
          </p:cNvSpPr>
          <p:nvPr>
            <p:ph type="body" idx="1"/>
          </p:nvPr>
        </p:nvSpPr>
        <p:spPr>
          <a:xfrm>
            <a:off x="856989" y="1004456"/>
            <a:ext cx="6825355" cy="3131126"/>
          </a:xfrm>
        </p:spPr>
        <p:txBody>
          <a:bodyPr/>
          <a:lstStyle/>
          <a:p>
            <a:r>
              <a:rPr lang="es-ES" sz="1200" dirty="0"/>
              <a:t>En este proyecto he podido desarrollar exitosamente modelos avanzados de IA para predecir</a:t>
            </a:r>
          </a:p>
          <a:p>
            <a:r>
              <a:rPr lang="es-ES" sz="1200" dirty="0"/>
              <a:t>riesgo cardiovascular utilizando datos clínicos de registros médicos indios. Los logros clave incluyen:</a:t>
            </a:r>
          </a:p>
          <a:p>
            <a:endParaRPr lang="es-ES" sz="1200" b="1" dirty="0"/>
          </a:p>
          <a:p>
            <a:r>
              <a:rPr lang="es-ES" sz="1200" b="1" dirty="0"/>
              <a:t>Predicciones Precisas</a:t>
            </a:r>
            <a:r>
              <a:rPr lang="es-ES" sz="1200" dirty="0"/>
              <a:t> a través de modelos como XGBoost, Random Forest y redes neuronales, que emergieron como los más efectivos, demostrando alta precisión en la identificación de pacientes de alto riesgo mediante la captura de patrones complejos en datos médicos.</a:t>
            </a:r>
          </a:p>
          <a:p>
            <a:endParaRPr lang="es-ES" sz="1200" b="1" dirty="0"/>
          </a:p>
          <a:p>
            <a:r>
              <a:rPr lang="es-ES" sz="1200" b="1" dirty="0"/>
              <a:t>Análisis Integral de Datos</a:t>
            </a:r>
            <a:r>
              <a:rPr lang="es-ES" sz="1200" dirty="0"/>
              <a:t> mediante la integración de varios modelos de IA, el proyecto me ha proporcionado insights valiosos sobre factores que influyen en el riesgo cardiovascular, destacando el potencial para intervenciones personalizadas basadas en perfiles clínicos individuales.</a:t>
            </a:r>
          </a:p>
          <a:p>
            <a:endParaRPr lang="es-ES" sz="1200" b="1" dirty="0"/>
          </a:p>
          <a:p>
            <a:r>
              <a:rPr lang="es-ES" sz="1200" b="1" dirty="0"/>
              <a:t>Interfaz Centrada en el Usuario</a:t>
            </a:r>
            <a:r>
              <a:rPr lang="es-ES" sz="1200" dirty="0"/>
              <a:t>, una interfaz profesional creada usando PyQt5, permitiendo interacción fluida con los modelos, asegurando que usuarios médicos puedan acceder e interpretar fácilmente las predicciones y recomendaciones generadas por los modelos.</a:t>
            </a:r>
          </a:p>
          <a:p>
            <a:endParaRPr lang="es-ES" sz="1200" b="1" dirty="0"/>
          </a:p>
          <a:p>
            <a:r>
              <a:rPr lang="es-ES" sz="1200" b="1" dirty="0"/>
              <a:t>Potencial Futuro</a:t>
            </a:r>
            <a:r>
              <a:rPr lang="es-ES" sz="1200" dirty="0"/>
              <a:t>, este proyecto demuestra el potencial transformador de la IA en aplicaciones de salud preventiva, sentando bases para futuras mejoras como integración en tiempo real con sistemas hospitalarios, expansión a otras métricas de salud, y aplicación de modelos en diversos contextos clínicos.</a:t>
            </a:r>
          </a:p>
          <a:p>
            <a:endParaRPr lang="en-US" sz="1200" dirty="0"/>
          </a:p>
        </p:txBody>
      </p:sp>
      <p:sp>
        <p:nvSpPr>
          <p:cNvPr id="3" name="Text Placeholder 1">
            <a:extLst>
              <a:ext uri="{FF2B5EF4-FFF2-40B4-BE49-F238E27FC236}">
                <a16:creationId xmlns:a16="http://schemas.microsoft.com/office/drawing/2014/main" id="{F89F043C-6323-8C31-423B-A0986E5694CA}"/>
              </a:ext>
            </a:extLst>
          </p:cNvPr>
          <p:cNvSpPr txBox="1">
            <a:spLocks/>
          </p:cNvSpPr>
          <p:nvPr/>
        </p:nvSpPr>
        <p:spPr>
          <a:xfrm>
            <a:off x="3195940" y="360191"/>
            <a:ext cx="2752119" cy="561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80000"/>
              </a:lnSpc>
              <a:spcBef>
                <a:spcPts val="0"/>
              </a:spcBef>
              <a:spcAft>
                <a:spcPts val="0"/>
              </a:spcAft>
              <a:buClr>
                <a:schemeClr val="dk1"/>
              </a:buClr>
              <a:buSzPts val="1800"/>
              <a:buFont typeface="Karla"/>
              <a:buNone/>
              <a:defRPr sz="3200" b="0" i="0" u="none" strike="noStrike" cap="none">
                <a:solidFill>
                  <a:schemeClr val="dk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9pPr>
          </a:lstStyle>
          <a:p>
            <a:r>
              <a:rPr lang="es-ES" b="1" dirty="0"/>
              <a:t>Conclusiones</a:t>
            </a:r>
            <a:endParaRPr lang="en-US" b="1" dirty="0"/>
          </a:p>
        </p:txBody>
      </p:sp>
    </p:spTree>
    <p:extLst>
      <p:ext uri="{BB962C8B-B14F-4D97-AF65-F5344CB8AC3E}">
        <p14:creationId xmlns:p14="http://schemas.microsoft.com/office/powerpoint/2010/main" val="169306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7"/>
          <p:cNvSpPr txBox="1">
            <a:spLocks noGrp="1"/>
          </p:cNvSpPr>
          <p:nvPr>
            <p:ph type="title"/>
          </p:nvPr>
        </p:nvSpPr>
        <p:spPr>
          <a:xfrm>
            <a:off x="522750" y="2059848"/>
            <a:ext cx="169755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Introducción</a:t>
            </a:r>
            <a:endParaRPr dirty="0"/>
          </a:p>
        </p:txBody>
      </p:sp>
      <p:sp>
        <p:nvSpPr>
          <p:cNvPr id="787" name="Google Shape;787;p37"/>
          <p:cNvSpPr txBox="1">
            <a:spLocks noGrp="1"/>
          </p:cNvSpPr>
          <p:nvPr>
            <p:ph type="title" idx="2"/>
          </p:nvPr>
        </p:nvSpPr>
        <p:spPr>
          <a:xfrm>
            <a:off x="720000" y="1420140"/>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789" name="Google Shape;789;p37"/>
          <p:cNvSpPr txBox="1">
            <a:spLocks noGrp="1"/>
          </p:cNvSpPr>
          <p:nvPr>
            <p:ph type="title" idx="3"/>
          </p:nvPr>
        </p:nvSpPr>
        <p:spPr>
          <a:xfrm>
            <a:off x="2445300" y="2060114"/>
            <a:ext cx="191700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Estado del arte</a:t>
            </a:r>
            <a:endParaRPr dirty="0"/>
          </a:p>
        </p:txBody>
      </p:sp>
      <p:sp>
        <p:nvSpPr>
          <p:cNvPr id="790" name="Google Shape;790;p37"/>
          <p:cNvSpPr txBox="1">
            <a:spLocks noGrp="1"/>
          </p:cNvSpPr>
          <p:nvPr>
            <p:ph type="title" idx="4"/>
          </p:nvPr>
        </p:nvSpPr>
        <p:spPr>
          <a:xfrm>
            <a:off x="2766150" y="1477912"/>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792" name="Google Shape;792;p37"/>
          <p:cNvSpPr txBox="1">
            <a:spLocks noGrp="1"/>
          </p:cNvSpPr>
          <p:nvPr>
            <p:ph type="title" idx="6"/>
          </p:nvPr>
        </p:nvSpPr>
        <p:spPr>
          <a:xfrm>
            <a:off x="4634325" y="2059848"/>
            <a:ext cx="169755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Objetivos</a:t>
            </a:r>
            <a:endParaRPr dirty="0"/>
          </a:p>
        </p:txBody>
      </p:sp>
      <p:sp>
        <p:nvSpPr>
          <p:cNvPr id="793" name="Google Shape;793;p37"/>
          <p:cNvSpPr txBox="1">
            <a:spLocks noGrp="1"/>
          </p:cNvSpPr>
          <p:nvPr>
            <p:ph type="title" idx="7"/>
          </p:nvPr>
        </p:nvSpPr>
        <p:spPr>
          <a:xfrm>
            <a:off x="4812300" y="1495812"/>
            <a:ext cx="13416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795" name="Google Shape;795;p37"/>
          <p:cNvSpPr txBox="1">
            <a:spLocks noGrp="1"/>
          </p:cNvSpPr>
          <p:nvPr>
            <p:ph type="title" idx="9"/>
          </p:nvPr>
        </p:nvSpPr>
        <p:spPr>
          <a:xfrm>
            <a:off x="465475" y="3533167"/>
            <a:ext cx="1697550" cy="80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Desarrollo del proyecto</a:t>
            </a:r>
            <a:endParaRPr dirty="0"/>
          </a:p>
        </p:txBody>
      </p:sp>
      <p:sp>
        <p:nvSpPr>
          <p:cNvPr id="796" name="Google Shape;796;p37"/>
          <p:cNvSpPr txBox="1">
            <a:spLocks noGrp="1"/>
          </p:cNvSpPr>
          <p:nvPr>
            <p:ph type="title" idx="13"/>
          </p:nvPr>
        </p:nvSpPr>
        <p:spPr>
          <a:xfrm>
            <a:off x="733875" y="2939767"/>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798" name="Google Shape;798;p37"/>
          <p:cNvSpPr txBox="1">
            <a:spLocks noGrp="1"/>
          </p:cNvSpPr>
          <p:nvPr>
            <p:ph type="title" idx="15"/>
          </p:nvPr>
        </p:nvSpPr>
        <p:spPr>
          <a:xfrm>
            <a:off x="2555025" y="3586929"/>
            <a:ext cx="1697550"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Resultados</a:t>
            </a:r>
            <a:endParaRPr dirty="0"/>
          </a:p>
        </p:txBody>
      </p:sp>
      <p:sp>
        <p:nvSpPr>
          <p:cNvPr id="799" name="Google Shape;799;p37"/>
          <p:cNvSpPr txBox="1">
            <a:spLocks noGrp="1"/>
          </p:cNvSpPr>
          <p:nvPr>
            <p:ph type="title" idx="16"/>
          </p:nvPr>
        </p:nvSpPr>
        <p:spPr>
          <a:xfrm>
            <a:off x="2789162" y="2993529"/>
            <a:ext cx="12753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801" name="Google Shape;801;p37"/>
          <p:cNvSpPr txBox="1">
            <a:spLocks noGrp="1"/>
          </p:cNvSpPr>
          <p:nvPr>
            <p:ph type="title" idx="18"/>
          </p:nvPr>
        </p:nvSpPr>
        <p:spPr>
          <a:xfrm>
            <a:off x="6869468" y="3586929"/>
            <a:ext cx="1554531" cy="37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sp>
        <p:nvSpPr>
          <p:cNvPr id="802" name="Google Shape;802;p37"/>
          <p:cNvSpPr txBox="1">
            <a:spLocks noGrp="1"/>
          </p:cNvSpPr>
          <p:nvPr>
            <p:ph type="title" idx="19"/>
          </p:nvPr>
        </p:nvSpPr>
        <p:spPr>
          <a:xfrm>
            <a:off x="4812300" y="2993529"/>
            <a:ext cx="13416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sp>
        <p:nvSpPr>
          <p:cNvPr id="804" name="Google Shape;804;p37"/>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Índice</a:t>
            </a:r>
            <a:endParaRPr b="1" dirty="0"/>
          </a:p>
        </p:txBody>
      </p:sp>
      <p:sp>
        <p:nvSpPr>
          <p:cNvPr id="14" name="Google Shape;793;p37">
            <a:extLst>
              <a:ext uri="{FF2B5EF4-FFF2-40B4-BE49-F238E27FC236}">
                <a16:creationId xmlns:a16="http://schemas.microsoft.com/office/drawing/2014/main" id="{707BB5E6-A8BF-1A42-83F2-7AAAA92336B3}"/>
              </a:ext>
            </a:extLst>
          </p:cNvPr>
          <p:cNvSpPr txBox="1">
            <a:spLocks/>
          </p:cNvSpPr>
          <p:nvPr/>
        </p:nvSpPr>
        <p:spPr>
          <a:xfrm>
            <a:off x="6924750" y="1477912"/>
            <a:ext cx="1341600" cy="59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3000" b="0" i="0" u="none" strike="noStrike" cap="none">
                <a:solidFill>
                  <a:schemeClr val="accent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9pPr>
          </a:lstStyle>
          <a:p>
            <a:r>
              <a:rPr lang="en" dirty="0"/>
              <a:t>04</a:t>
            </a:r>
          </a:p>
        </p:txBody>
      </p:sp>
      <p:sp>
        <p:nvSpPr>
          <p:cNvPr id="15" name="Google Shape;792;p37">
            <a:extLst>
              <a:ext uri="{FF2B5EF4-FFF2-40B4-BE49-F238E27FC236}">
                <a16:creationId xmlns:a16="http://schemas.microsoft.com/office/drawing/2014/main" id="{980FF8A0-2264-92BF-B894-2AF1D1051C20}"/>
              </a:ext>
            </a:extLst>
          </p:cNvPr>
          <p:cNvSpPr txBox="1">
            <a:spLocks/>
          </p:cNvSpPr>
          <p:nvPr/>
        </p:nvSpPr>
        <p:spPr>
          <a:xfrm>
            <a:off x="6781875" y="2066770"/>
            <a:ext cx="1697550" cy="37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utfit ExtraBold"/>
              <a:buNone/>
              <a:defRPr sz="20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9pPr>
          </a:lstStyle>
          <a:p>
            <a:r>
              <a:rPr lang="en-US" dirty="0"/>
              <a:t>Metodología</a:t>
            </a:r>
          </a:p>
        </p:txBody>
      </p:sp>
      <p:sp>
        <p:nvSpPr>
          <p:cNvPr id="16" name="Google Shape;802;p37">
            <a:extLst>
              <a:ext uri="{FF2B5EF4-FFF2-40B4-BE49-F238E27FC236}">
                <a16:creationId xmlns:a16="http://schemas.microsoft.com/office/drawing/2014/main" id="{38204413-AB33-03E3-38B0-854ADE431F25}"/>
              </a:ext>
            </a:extLst>
          </p:cNvPr>
          <p:cNvSpPr txBox="1">
            <a:spLocks/>
          </p:cNvSpPr>
          <p:nvPr/>
        </p:nvSpPr>
        <p:spPr>
          <a:xfrm>
            <a:off x="6924750" y="2993529"/>
            <a:ext cx="1341600" cy="59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3000" b="0" i="0" u="none" strike="noStrike" cap="none">
                <a:solidFill>
                  <a:schemeClr val="accent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0" i="0" u="none" strike="noStrike" cap="none">
                <a:solidFill>
                  <a:schemeClr val="dk1"/>
                </a:solidFill>
                <a:latin typeface="Outfit"/>
                <a:ea typeface="Outfit"/>
                <a:cs typeface="Outfit"/>
                <a:sym typeface="Outfit"/>
              </a:defRPr>
            </a:lvl9pPr>
          </a:lstStyle>
          <a:p>
            <a:r>
              <a:rPr lang="en" dirty="0"/>
              <a:t>08</a:t>
            </a:r>
          </a:p>
        </p:txBody>
      </p:sp>
      <p:sp>
        <p:nvSpPr>
          <p:cNvPr id="17" name="Google Shape;801;p37">
            <a:extLst>
              <a:ext uri="{FF2B5EF4-FFF2-40B4-BE49-F238E27FC236}">
                <a16:creationId xmlns:a16="http://schemas.microsoft.com/office/drawing/2014/main" id="{D025531D-4719-D04C-3EC1-8FCC92DA1AA0}"/>
              </a:ext>
            </a:extLst>
          </p:cNvPr>
          <p:cNvSpPr txBox="1">
            <a:spLocks/>
          </p:cNvSpPr>
          <p:nvPr/>
        </p:nvSpPr>
        <p:spPr>
          <a:xfrm>
            <a:off x="4721919" y="3586928"/>
            <a:ext cx="1522362" cy="751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utfit ExtraBold"/>
              <a:buNone/>
              <a:defRPr sz="20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9pPr>
          </a:lstStyle>
          <a:p>
            <a:r>
              <a:rPr lang="en-US" dirty="0"/>
              <a:t>Aplicaciones futuras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56"/>
          <p:cNvSpPr txBox="1">
            <a:spLocks noGrp="1"/>
          </p:cNvSpPr>
          <p:nvPr>
            <p:ph type="title"/>
          </p:nvPr>
        </p:nvSpPr>
        <p:spPr>
          <a:xfrm>
            <a:off x="1509150" y="1732050"/>
            <a:ext cx="6125700" cy="18645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Muchas gracias por su atención!</a:t>
            </a:r>
            <a:endParaRPr sz="6600" dirty="0">
              <a:solidFill>
                <a:schemeClr val="accent1"/>
              </a:solidFill>
            </a:endParaRPr>
          </a:p>
        </p:txBody>
      </p:sp>
      <p:grpSp>
        <p:nvGrpSpPr>
          <p:cNvPr id="2" name="Google Shape;888;p42">
            <a:extLst>
              <a:ext uri="{FF2B5EF4-FFF2-40B4-BE49-F238E27FC236}">
                <a16:creationId xmlns:a16="http://schemas.microsoft.com/office/drawing/2014/main" id="{18ED55D7-2E2E-180A-6CEB-42C3B28316AF}"/>
              </a:ext>
            </a:extLst>
          </p:cNvPr>
          <p:cNvGrpSpPr/>
          <p:nvPr/>
        </p:nvGrpSpPr>
        <p:grpSpPr>
          <a:xfrm>
            <a:off x="887775" y="2748165"/>
            <a:ext cx="378827" cy="355291"/>
            <a:chOff x="4779104" y="2133028"/>
            <a:chExt cx="378827" cy="355291"/>
          </a:xfrm>
        </p:grpSpPr>
        <p:sp>
          <p:nvSpPr>
            <p:cNvPr id="3" name="Google Shape;889;p42">
              <a:extLst>
                <a:ext uri="{FF2B5EF4-FFF2-40B4-BE49-F238E27FC236}">
                  <a16:creationId xmlns:a16="http://schemas.microsoft.com/office/drawing/2014/main" id="{199F9DBF-08C9-C54A-273B-D1CD542BF8DB}"/>
                </a:ext>
              </a:extLst>
            </p:cNvPr>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90;p42">
              <a:extLst>
                <a:ext uri="{FF2B5EF4-FFF2-40B4-BE49-F238E27FC236}">
                  <a16:creationId xmlns:a16="http://schemas.microsoft.com/office/drawing/2014/main" id="{EF6B7CFB-2DF4-A5F5-8BA7-1CF4011FB843}"/>
                </a:ext>
              </a:extLst>
            </p:cNvPr>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888;p42">
            <a:extLst>
              <a:ext uri="{FF2B5EF4-FFF2-40B4-BE49-F238E27FC236}">
                <a16:creationId xmlns:a16="http://schemas.microsoft.com/office/drawing/2014/main" id="{175E3A1D-4BA9-252E-7E62-21D4A60F1881}"/>
              </a:ext>
            </a:extLst>
          </p:cNvPr>
          <p:cNvGrpSpPr/>
          <p:nvPr/>
        </p:nvGrpSpPr>
        <p:grpSpPr>
          <a:xfrm>
            <a:off x="4544288" y="1087073"/>
            <a:ext cx="378827" cy="355291"/>
            <a:chOff x="4779104" y="2133028"/>
            <a:chExt cx="378827" cy="355291"/>
          </a:xfrm>
        </p:grpSpPr>
        <p:sp>
          <p:nvSpPr>
            <p:cNvPr id="6" name="Google Shape;889;p42">
              <a:extLst>
                <a:ext uri="{FF2B5EF4-FFF2-40B4-BE49-F238E27FC236}">
                  <a16:creationId xmlns:a16="http://schemas.microsoft.com/office/drawing/2014/main" id="{E2597B69-9304-24C7-9C6D-82413AF541C8}"/>
                </a:ext>
              </a:extLst>
            </p:cNvPr>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42">
              <a:extLst>
                <a:ext uri="{FF2B5EF4-FFF2-40B4-BE49-F238E27FC236}">
                  <a16:creationId xmlns:a16="http://schemas.microsoft.com/office/drawing/2014/main" id="{288DA141-6AD9-07AB-8B24-F344F2F8C1D0}"/>
                </a:ext>
              </a:extLst>
            </p:cNvPr>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888;p42">
            <a:extLst>
              <a:ext uri="{FF2B5EF4-FFF2-40B4-BE49-F238E27FC236}">
                <a16:creationId xmlns:a16="http://schemas.microsoft.com/office/drawing/2014/main" id="{22EADD01-7147-8070-2364-2D4FE6406BB1}"/>
              </a:ext>
            </a:extLst>
          </p:cNvPr>
          <p:cNvGrpSpPr/>
          <p:nvPr/>
        </p:nvGrpSpPr>
        <p:grpSpPr>
          <a:xfrm>
            <a:off x="7223900" y="3713326"/>
            <a:ext cx="378827" cy="355291"/>
            <a:chOff x="4779104" y="2133028"/>
            <a:chExt cx="378827" cy="355291"/>
          </a:xfrm>
        </p:grpSpPr>
        <p:sp>
          <p:nvSpPr>
            <p:cNvPr id="9" name="Google Shape;889;p42">
              <a:extLst>
                <a:ext uri="{FF2B5EF4-FFF2-40B4-BE49-F238E27FC236}">
                  <a16:creationId xmlns:a16="http://schemas.microsoft.com/office/drawing/2014/main" id="{C116CA13-2868-ADB1-A27B-F10AE2028B96}"/>
                </a:ext>
              </a:extLst>
            </p:cNvPr>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0;p42">
              <a:extLst>
                <a:ext uri="{FF2B5EF4-FFF2-40B4-BE49-F238E27FC236}">
                  <a16:creationId xmlns:a16="http://schemas.microsoft.com/office/drawing/2014/main" id="{ABEDD44B-ACE7-CB62-32C2-9AE821586B3B}"/>
                </a:ext>
              </a:extLst>
            </p:cNvPr>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88;p42">
            <a:extLst>
              <a:ext uri="{FF2B5EF4-FFF2-40B4-BE49-F238E27FC236}">
                <a16:creationId xmlns:a16="http://schemas.microsoft.com/office/drawing/2014/main" id="{C4FFDB1A-D6A3-70E8-1064-D5C73F519002}"/>
              </a:ext>
            </a:extLst>
          </p:cNvPr>
          <p:cNvGrpSpPr/>
          <p:nvPr/>
        </p:nvGrpSpPr>
        <p:grpSpPr>
          <a:xfrm>
            <a:off x="7702906" y="1404130"/>
            <a:ext cx="378827" cy="355291"/>
            <a:chOff x="4779104" y="2133028"/>
            <a:chExt cx="378827" cy="355291"/>
          </a:xfrm>
        </p:grpSpPr>
        <p:sp>
          <p:nvSpPr>
            <p:cNvPr id="12" name="Google Shape;889;p42">
              <a:extLst>
                <a:ext uri="{FF2B5EF4-FFF2-40B4-BE49-F238E27FC236}">
                  <a16:creationId xmlns:a16="http://schemas.microsoft.com/office/drawing/2014/main" id="{F241BBA8-4750-F27D-F96D-36C7372F19DD}"/>
                </a:ext>
              </a:extLst>
            </p:cNvPr>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0;p42">
              <a:extLst>
                <a:ext uri="{FF2B5EF4-FFF2-40B4-BE49-F238E27FC236}">
                  <a16:creationId xmlns:a16="http://schemas.microsoft.com/office/drawing/2014/main" id="{CD703286-DF84-3F11-6C9B-613BEDD7F373}"/>
                </a:ext>
              </a:extLst>
            </p:cNvPr>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88;p42">
            <a:extLst>
              <a:ext uri="{FF2B5EF4-FFF2-40B4-BE49-F238E27FC236}">
                <a16:creationId xmlns:a16="http://schemas.microsoft.com/office/drawing/2014/main" id="{D3008387-D15F-BD74-DCA6-521EFA4150F0}"/>
              </a:ext>
            </a:extLst>
          </p:cNvPr>
          <p:cNvGrpSpPr/>
          <p:nvPr/>
        </p:nvGrpSpPr>
        <p:grpSpPr>
          <a:xfrm>
            <a:off x="3131201" y="3956291"/>
            <a:ext cx="378827" cy="355291"/>
            <a:chOff x="4779104" y="2133028"/>
            <a:chExt cx="378827" cy="355291"/>
          </a:xfrm>
        </p:grpSpPr>
        <p:sp>
          <p:nvSpPr>
            <p:cNvPr id="15" name="Google Shape;889;p42">
              <a:extLst>
                <a:ext uri="{FF2B5EF4-FFF2-40B4-BE49-F238E27FC236}">
                  <a16:creationId xmlns:a16="http://schemas.microsoft.com/office/drawing/2014/main" id="{5BA6A5B1-6EBD-AD1D-E1B3-A14B6E6B5775}"/>
                </a:ext>
              </a:extLst>
            </p:cNvPr>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0;p42">
              <a:extLst>
                <a:ext uri="{FF2B5EF4-FFF2-40B4-BE49-F238E27FC236}">
                  <a16:creationId xmlns:a16="http://schemas.microsoft.com/office/drawing/2014/main" id="{930DC22A-30B8-E990-8D98-7B9E183ACB4A}"/>
                </a:ext>
              </a:extLst>
            </p:cNvPr>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84;p42">
            <a:extLst>
              <a:ext uri="{FF2B5EF4-FFF2-40B4-BE49-F238E27FC236}">
                <a16:creationId xmlns:a16="http://schemas.microsoft.com/office/drawing/2014/main" id="{A187BEE7-0BDB-EE7F-9376-3E16C33F5958}"/>
              </a:ext>
            </a:extLst>
          </p:cNvPr>
          <p:cNvGrpSpPr/>
          <p:nvPr/>
        </p:nvGrpSpPr>
        <p:grpSpPr>
          <a:xfrm>
            <a:off x="5710715" y="3666556"/>
            <a:ext cx="388295" cy="358883"/>
            <a:chOff x="4768025" y="1557217"/>
            <a:chExt cx="388295" cy="358883"/>
          </a:xfrm>
        </p:grpSpPr>
        <p:sp>
          <p:nvSpPr>
            <p:cNvPr id="18" name="Google Shape;885;p42">
              <a:extLst>
                <a:ext uri="{FF2B5EF4-FFF2-40B4-BE49-F238E27FC236}">
                  <a16:creationId xmlns:a16="http://schemas.microsoft.com/office/drawing/2014/main" id="{46C0A06F-6841-DF6E-6D97-EFE112167BF6}"/>
                </a:ext>
              </a:extLst>
            </p:cNvPr>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6;p42">
              <a:extLst>
                <a:ext uri="{FF2B5EF4-FFF2-40B4-BE49-F238E27FC236}">
                  <a16:creationId xmlns:a16="http://schemas.microsoft.com/office/drawing/2014/main" id="{AB7DA5B2-65F6-48DD-DEA4-C0B823E91DFC}"/>
                </a:ext>
              </a:extLst>
            </p:cNvPr>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7;p42">
              <a:extLst>
                <a:ext uri="{FF2B5EF4-FFF2-40B4-BE49-F238E27FC236}">
                  <a16:creationId xmlns:a16="http://schemas.microsoft.com/office/drawing/2014/main" id="{00ABD7F3-25FA-2428-AE29-FA0B41D0C068}"/>
                </a:ext>
              </a:extLst>
            </p:cNvPr>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84;p42">
            <a:extLst>
              <a:ext uri="{FF2B5EF4-FFF2-40B4-BE49-F238E27FC236}">
                <a16:creationId xmlns:a16="http://schemas.microsoft.com/office/drawing/2014/main" id="{1DE45174-C0FC-15EA-996D-505BA3275125}"/>
              </a:ext>
            </a:extLst>
          </p:cNvPr>
          <p:cNvGrpSpPr/>
          <p:nvPr/>
        </p:nvGrpSpPr>
        <p:grpSpPr>
          <a:xfrm>
            <a:off x="6139148" y="1045247"/>
            <a:ext cx="388295" cy="358883"/>
            <a:chOff x="4768025" y="1557217"/>
            <a:chExt cx="388295" cy="358883"/>
          </a:xfrm>
        </p:grpSpPr>
        <p:sp>
          <p:nvSpPr>
            <p:cNvPr id="22" name="Google Shape;885;p42">
              <a:extLst>
                <a:ext uri="{FF2B5EF4-FFF2-40B4-BE49-F238E27FC236}">
                  <a16:creationId xmlns:a16="http://schemas.microsoft.com/office/drawing/2014/main" id="{77A7E24C-2EDD-743B-95F9-820104AD84B8}"/>
                </a:ext>
              </a:extLst>
            </p:cNvPr>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6;p42">
              <a:extLst>
                <a:ext uri="{FF2B5EF4-FFF2-40B4-BE49-F238E27FC236}">
                  <a16:creationId xmlns:a16="http://schemas.microsoft.com/office/drawing/2014/main" id="{4C82FD00-79E9-C45E-D4D0-9C4D0DD2B662}"/>
                </a:ext>
              </a:extLst>
            </p:cNvPr>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7;p42">
              <a:extLst>
                <a:ext uri="{FF2B5EF4-FFF2-40B4-BE49-F238E27FC236}">
                  <a16:creationId xmlns:a16="http://schemas.microsoft.com/office/drawing/2014/main" id="{B0BBC69C-32DB-937A-FF09-9BCB5D4390BF}"/>
                </a:ext>
              </a:extLst>
            </p:cNvPr>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84;p42">
            <a:extLst>
              <a:ext uri="{FF2B5EF4-FFF2-40B4-BE49-F238E27FC236}">
                <a16:creationId xmlns:a16="http://schemas.microsoft.com/office/drawing/2014/main" id="{A30F68B1-B81A-8C6C-4B07-478AF2456416}"/>
              </a:ext>
            </a:extLst>
          </p:cNvPr>
          <p:cNvGrpSpPr/>
          <p:nvPr/>
        </p:nvGrpSpPr>
        <p:grpSpPr>
          <a:xfrm>
            <a:off x="2589698" y="1047177"/>
            <a:ext cx="388295" cy="358883"/>
            <a:chOff x="4768025" y="1557217"/>
            <a:chExt cx="388295" cy="358883"/>
          </a:xfrm>
        </p:grpSpPr>
        <p:sp>
          <p:nvSpPr>
            <p:cNvPr id="26" name="Google Shape;885;p42">
              <a:extLst>
                <a:ext uri="{FF2B5EF4-FFF2-40B4-BE49-F238E27FC236}">
                  <a16:creationId xmlns:a16="http://schemas.microsoft.com/office/drawing/2014/main" id="{15E0000A-C940-026C-7A86-56260FE4B4E5}"/>
                </a:ext>
              </a:extLst>
            </p:cNvPr>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6;p42">
              <a:extLst>
                <a:ext uri="{FF2B5EF4-FFF2-40B4-BE49-F238E27FC236}">
                  <a16:creationId xmlns:a16="http://schemas.microsoft.com/office/drawing/2014/main" id="{A47F6314-5A9B-58B7-0C08-A02FDAB87323}"/>
                </a:ext>
              </a:extLst>
            </p:cNvPr>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42">
              <a:extLst>
                <a:ext uri="{FF2B5EF4-FFF2-40B4-BE49-F238E27FC236}">
                  <a16:creationId xmlns:a16="http://schemas.microsoft.com/office/drawing/2014/main" id="{FD5ADB6C-756D-881F-5A9F-6AD27E6D8791}"/>
                </a:ext>
              </a:extLst>
            </p:cNvPr>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884;p42">
            <a:extLst>
              <a:ext uri="{FF2B5EF4-FFF2-40B4-BE49-F238E27FC236}">
                <a16:creationId xmlns:a16="http://schemas.microsoft.com/office/drawing/2014/main" id="{906243E6-4038-FDEB-EF84-62CD678595A4}"/>
              </a:ext>
            </a:extLst>
          </p:cNvPr>
          <p:cNvGrpSpPr/>
          <p:nvPr/>
        </p:nvGrpSpPr>
        <p:grpSpPr>
          <a:xfrm>
            <a:off x="7965936" y="3103456"/>
            <a:ext cx="388295" cy="358883"/>
            <a:chOff x="4768025" y="1557217"/>
            <a:chExt cx="388295" cy="358883"/>
          </a:xfrm>
        </p:grpSpPr>
        <p:sp>
          <p:nvSpPr>
            <p:cNvPr id="30" name="Google Shape;885;p42">
              <a:extLst>
                <a:ext uri="{FF2B5EF4-FFF2-40B4-BE49-F238E27FC236}">
                  <a16:creationId xmlns:a16="http://schemas.microsoft.com/office/drawing/2014/main" id="{20D29D5E-795A-E8A4-25DB-3B9530E31ECE}"/>
                </a:ext>
              </a:extLst>
            </p:cNvPr>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6;p42">
              <a:extLst>
                <a:ext uri="{FF2B5EF4-FFF2-40B4-BE49-F238E27FC236}">
                  <a16:creationId xmlns:a16="http://schemas.microsoft.com/office/drawing/2014/main" id="{A76478B3-8FFA-C739-6019-EEC2A174B278}"/>
                </a:ext>
              </a:extLst>
            </p:cNvPr>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7;p42">
              <a:extLst>
                <a:ext uri="{FF2B5EF4-FFF2-40B4-BE49-F238E27FC236}">
                  <a16:creationId xmlns:a16="http://schemas.microsoft.com/office/drawing/2014/main" id="{E5D193DF-F0AF-E79B-D22B-B7B750E99D3E}"/>
                </a:ext>
              </a:extLst>
            </p:cNvPr>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891;p42">
            <a:extLst>
              <a:ext uri="{FF2B5EF4-FFF2-40B4-BE49-F238E27FC236}">
                <a16:creationId xmlns:a16="http://schemas.microsoft.com/office/drawing/2014/main" id="{0E8F13C7-9E95-21DA-7416-F6C101C193FD}"/>
              </a:ext>
            </a:extLst>
          </p:cNvPr>
          <p:cNvGrpSpPr/>
          <p:nvPr/>
        </p:nvGrpSpPr>
        <p:grpSpPr>
          <a:xfrm>
            <a:off x="7953479" y="2252316"/>
            <a:ext cx="290189" cy="358245"/>
            <a:chOff x="4065669" y="2131282"/>
            <a:chExt cx="290189" cy="358245"/>
          </a:xfrm>
        </p:grpSpPr>
        <p:sp>
          <p:nvSpPr>
            <p:cNvPr id="34" name="Google Shape;892;p42">
              <a:extLst>
                <a:ext uri="{FF2B5EF4-FFF2-40B4-BE49-F238E27FC236}">
                  <a16:creationId xmlns:a16="http://schemas.microsoft.com/office/drawing/2014/main" id="{228411A8-F5A6-8965-F64F-DCDB71562750}"/>
                </a:ext>
              </a:extLst>
            </p:cNvPr>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3;p42">
              <a:extLst>
                <a:ext uri="{FF2B5EF4-FFF2-40B4-BE49-F238E27FC236}">
                  <a16:creationId xmlns:a16="http://schemas.microsoft.com/office/drawing/2014/main" id="{102D01B5-A2B6-9CF0-E840-E3B18D393481}"/>
                </a:ext>
              </a:extLst>
            </p:cNvPr>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4;p42">
              <a:extLst>
                <a:ext uri="{FF2B5EF4-FFF2-40B4-BE49-F238E27FC236}">
                  <a16:creationId xmlns:a16="http://schemas.microsoft.com/office/drawing/2014/main" id="{DC4C88CB-DB89-BF00-FD91-2AE9566B324C}"/>
                </a:ext>
              </a:extLst>
            </p:cNvPr>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5;p42">
              <a:extLst>
                <a:ext uri="{FF2B5EF4-FFF2-40B4-BE49-F238E27FC236}">
                  <a16:creationId xmlns:a16="http://schemas.microsoft.com/office/drawing/2014/main" id="{157787BE-092A-F484-6A08-E8138AB431BF}"/>
                </a:ext>
              </a:extLst>
            </p:cNvPr>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6;p42">
              <a:extLst>
                <a:ext uri="{FF2B5EF4-FFF2-40B4-BE49-F238E27FC236}">
                  <a16:creationId xmlns:a16="http://schemas.microsoft.com/office/drawing/2014/main" id="{EA8D9BE1-7839-2ED5-D536-1AB5FF6B34F6}"/>
                </a:ext>
              </a:extLst>
            </p:cNvPr>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7;p42">
              <a:extLst>
                <a:ext uri="{FF2B5EF4-FFF2-40B4-BE49-F238E27FC236}">
                  <a16:creationId xmlns:a16="http://schemas.microsoft.com/office/drawing/2014/main" id="{3CBFDA29-228E-130E-206D-B9474FFA8AB5}"/>
                </a:ext>
              </a:extLst>
            </p:cNvPr>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8;p42">
              <a:extLst>
                <a:ext uri="{FF2B5EF4-FFF2-40B4-BE49-F238E27FC236}">
                  <a16:creationId xmlns:a16="http://schemas.microsoft.com/office/drawing/2014/main" id="{760B54EE-EAAA-7EE5-4033-B00B569F6D85}"/>
                </a:ext>
              </a:extLst>
            </p:cNvPr>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891;p42">
            <a:extLst>
              <a:ext uri="{FF2B5EF4-FFF2-40B4-BE49-F238E27FC236}">
                <a16:creationId xmlns:a16="http://schemas.microsoft.com/office/drawing/2014/main" id="{9A885A26-9324-4A00-1064-0E2F3B9004ED}"/>
              </a:ext>
            </a:extLst>
          </p:cNvPr>
          <p:cNvGrpSpPr/>
          <p:nvPr/>
        </p:nvGrpSpPr>
        <p:grpSpPr>
          <a:xfrm>
            <a:off x="1268666" y="1580298"/>
            <a:ext cx="290189" cy="358245"/>
            <a:chOff x="4065669" y="2131282"/>
            <a:chExt cx="290189" cy="358245"/>
          </a:xfrm>
        </p:grpSpPr>
        <p:sp>
          <p:nvSpPr>
            <p:cNvPr id="42" name="Google Shape;892;p42">
              <a:extLst>
                <a:ext uri="{FF2B5EF4-FFF2-40B4-BE49-F238E27FC236}">
                  <a16:creationId xmlns:a16="http://schemas.microsoft.com/office/drawing/2014/main" id="{3FDDCE13-F237-4F62-5451-F170F845F428}"/>
                </a:ext>
              </a:extLst>
            </p:cNvPr>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93;p42">
              <a:extLst>
                <a:ext uri="{FF2B5EF4-FFF2-40B4-BE49-F238E27FC236}">
                  <a16:creationId xmlns:a16="http://schemas.microsoft.com/office/drawing/2014/main" id="{18203380-C6B7-2461-D0E7-536D4F070440}"/>
                </a:ext>
              </a:extLst>
            </p:cNvPr>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4;p42">
              <a:extLst>
                <a:ext uri="{FF2B5EF4-FFF2-40B4-BE49-F238E27FC236}">
                  <a16:creationId xmlns:a16="http://schemas.microsoft.com/office/drawing/2014/main" id="{AA710000-5968-3B2C-6E5A-1ED49719C16F}"/>
                </a:ext>
              </a:extLst>
            </p:cNvPr>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95;p42">
              <a:extLst>
                <a:ext uri="{FF2B5EF4-FFF2-40B4-BE49-F238E27FC236}">
                  <a16:creationId xmlns:a16="http://schemas.microsoft.com/office/drawing/2014/main" id="{3E526928-0EFF-0A78-746D-5D2D5B10927D}"/>
                </a:ext>
              </a:extLst>
            </p:cNvPr>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96;p42">
              <a:extLst>
                <a:ext uri="{FF2B5EF4-FFF2-40B4-BE49-F238E27FC236}">
                  <a16:creationId xmlns:a16="http://schemas.microsoft.com/office/drawing/2014/main" id="{AB5188FD-A0CD-226E-D063-C7A5B7ED3FCB}"/>
                </a:ext>
              </a:extLst>
            </p:cNvPr>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97;p42">
              <a:extLst>
                <a:ext uri="{FF2B5EF4-FFF2-40B4-BE49-F238E27FC236}">
                  <a16:creationId xmlns:a16="http://schemas.microsoft.com/office/drawing/2014/main" id="{74D524E9-C6CF-C236-A954-25A006E2E915}"/>
                </a:ext>
              </a:extLst>
            </p:cNvPr>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98;p42">
              <a:extLst>
                <a:ext uri="{FF2B5EF4-FFF2-40B4-BE49-F238E27FC236}">
                  <a16:creationId xmlns:a16="http://schemas.microsoft.com/office/drawing/2014/main" id="{7A77F173-6D18-73D5-33B2-107A86099119}"/>
                </a:ext>
              </a:extLst>
            </p:cNvPr>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91;p42">
            <a:extLst>
              <a:ext uri="{FF2B5EF4-FFF2-40B4-BE49-F238E27FC236}">
                <a16:creationId xmlns:a16="http://schemas.microsoft.com/office/drawing/2014/main" id="{EDB55E60-A899-9C6B-A84B-4173CED7EF14}"/>
              </a:ext>
            </a:extLst>
          </p:cNvPr>
          <p:cNvGrpSpPr/>
          <p:nvPr/>
        </p:nvGrpSpPr>
        <p:grpSpPr>
          <a:xfrm>
            <a:off x="4452253" y="3743022"/>
            <a:ext cx="290189" cy="358245"/>
            <a:chOff x="4065669" y="2131282"/>
            <a:chExt cx="290189" cy="358245"/>
          </a:xfrm>
        </p:grpSpPr>
        <p:sp>
          <p:nvSpPr>
            <p:cNvPr id="50" name="Google Shape;892;p42">
              <a:extLst>
                <a:ext uri="{FF2B5EF4-FFF2-40B4-BE49-F238E27FC236}">
                  <a16:creationId xmlns:a16="http://schemas.microsoft.com/office/drawing/2014/main" id="{A3F0681D-69CA-79C0-45C3-ECC827C2E4CB}"/>
                </a:ext>
              </a:extLst>
            </p:cNvPr>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93;p42">
              <a:extLst>
                <a:ext uri="{FF2B5EF4-FFF2-40B4-BE49-F238E27FC236}">
                  <a16:creationId xmlns:a16="http://schemas.microsoft.com/office/drawing/2014/main" id="{76C31519-2C16-B952-7AA4-EDA75375766D}"/>
                </a:ext>
              </a:extLst>
            </p:cNvPr>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94;p42">
              <a:extLst>
                <a:ext uri="{FF2B5EF4-FFF2-40B4-BE49-F238E27FC236}">
                  <a16:creationId xmlns:a16="http://schemas.microsoft.com/office/drawing/2014/main" id="{242FD865-B9C9-8FB2-D92E-19E3CD06B28F}"/>
                </a:ext>
              </a:extLst>
            </p:cNvPr>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95;p42">
              <a:extLst>
                <a:ext uri="{FF2B5EF4-FFF2-40B4-BE49-F238E27FC236}">
                  <a16:creationId xmlns:a16="http://schemas.microsoft.com/office/drawing/2014/main" id="{BE9174BA-80C5-4694-8A55-79C235FB9429}"/>
                </a:ext>
              </a:extLst>
            </p:cNvPr>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96;p42">
              <a:extLst>
                <a:ext uri="{FF2B5EF4-FFF2-40B4-BE49-F238E27FC236}">
                  <a16:creationId xmlns:a16="http://schemas.microsoft.com/office/drawing/2014/main" id="{E873101F-B94D-3645-F61D-3B66D6AA1632}"/>
                </a:ext>
              </a:extLst>
            </p:cNvPr>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7;p42">
              <a:extLst>
                <a:ext uri="{FF2B5EF4-FFF2-40B4-BE49-F238E27FC236}">
                  <a16:creationId xmlns:a16="http://schemas.microsoft.com/office/drawing/2014/main" id="{A5512638-F349-41BD-DE4C-3D1C292AABB9}"/>
                </a:ext>
              </a:extLst>
            </p:cNvPr>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98;p42">
              <a:extLst>
                <a:ext uri="{FF2B5EF4-FFF2-40B4-BE49-F238E27FC236}">
                  <a16:creationId xmlns:a16="http://schemas.microsoft.com/office/drawing/2014/main" id="{63E167A3-4A12-185D-8BDA-3D87BD71C5E5}"/>
                </a:ext>
              </a:extLst>
            </p:cNvPr>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91;p42">
            <a:extLst>
              <a:ext uri="{FF2B5EF4-FFF2-40B4-BE49-F238E27FC236}">
                <a16:creationId xmlns:a16="http://schemas.microsoft.com/office/drawing/2014/main" id="{8886CD8F-4684-4569-EEA2-4160DFFDFBD0}"/>
              </a:ext>
            </a:extLst>
          </p:cNvPr>
          <p:cNvGrpSpPr/>
          <p:nvPr/>
        </p:nvGrpSpPr>
        <p:grpSpPr>
          <a:xfrm>
            <a:off x="1722435" y="3699509"/>
            <a:ext cx="290189" cy="358245"/>
            <a:chOff x="4065669" y="2131282"/>
            <a:chExt cx="290189" cy="358245"/>
          </a:xfrm>
        </p:grpSpPr>
        <p:sp>
          <p:nvSpPr>
            <p:cNvPr id="58" name="Google Shape;892;p42">
              <a:extLst>
                <a:ext uri="{FF2B5EF4-FFF2-40B4-BE49-F238E27FC236}">
                  <a16:creationId xmlns:a16="http://schemas.microsoft.com/office/drawing/2014/main" id="{DBE10AE5-11B9-92FB-9F77-1848B89C883E}"/>
                </a:ext>
              </a:extLst>
            </p:cNvPr>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93;p42">
              <a:extLst>
                <a:ext uri="{FF2B5EF4-FFF2-40B4-BE49-F238E27FC236}">
                  <a16:creationId xmlns:a16="http://schemas.microsoft.com/office/drawing/2014/main" id="{362079DF-4E8E-8E75-1213-549C51456702}"/>
                </a:ext>
              </a:extLst>
            </p:cNvPr>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94;p42">
              <a:extLst>
                <a:ext uri="{FF2B5EF4-FFF2-40B4-BE49-F238E27FC236}">
                  <a16:creationId xmlns:a16="http://schemas.microsoft.com/office/drawing/2014/main" id="{0E597030-87F5-3D75-9EE0-B421530DDA10}"/>
                </a:ext>
              </a:extLst>
            </p:cNvPr>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95;p42">
              <a:extLst>
                <a:ext uri="{FF2B5EF4-FFF2-40B4-BE49-F238E27FC236}">
                  <a16:creationId xmlns:a16="http://schemas.microsoft.com/office/drawing/2014/main" id="{ADA34747-B3A4-286D-3245-F433B9FD63A4}"/>
                </a:ext>
              </a:extLst>
            </p:cNvPr>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96;p42">
              <a:extLst>
                <a:ext uri="{FF2B5EF4-FFF2-40B4-BE49-F238E27FC236}">
                  <a16:creationId xmlns:a16="http://schemas.microsoft.com/office/drawing/2014/main" id="{1029B60A-4394-F157-B83D-09D76418F49A}"/>
                </a:ext>
              </a:extLst>
            </p:cNvPr>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97;p42">
              <a:extLst>
                <a:ext uri="{FF2B5EF4-FFF2-40B4-BE49-F238E27FC236}">
                  <a16:creationId xmlns:a16="http://schemas.microsoft.com/office/drawing/2014/main" id="{CF25F4A0-2752-FA23-FD59-DF433A4C1C16}"/>
                </a:ext>
              </a:extLst>
            </p:cNvPr>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898;p42">
              <a:extLst>
                <a:ext uri="{FF2B5EF4-FFF2-40B4-BE49-F238E27FC236}">
                  <a16:creationId xmlns:a16="http://schemas.microsoft.com/office/drawing/2014/main" id="{27431D08-0322-CB48-D6E4-86633BB32B49}"/>
                </a:ext>
              </a:extLst>
            </p:cNvPr>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1472101" y="659148"/>
            <a:ext cx="5590200" cy="7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Introducción</a:t>
            </a:r>
            <a:endParaRPr sz="3200" b="1" dirty="0"/>
          </a:p>
        </p:txBody>
      </p:sp>
      <p:sp>
        <p:nvSpPr>
          <p:cNvPr id="810" name="Google Shape;810;p38"/>
          <p:cNvSpPr txBox="1">
            <a:spLocks noGrp="1"/>
          </p:cNvSpPr>
          <p:nvPr>
            <p:ph type="subTitle" idx="1"/>
          </p:nvPr>
        </p:nvSpPr>
        <p:spPr>
          <a:xfrm>
            <a:off x="510541" y="1364148"/>
            <a:ext cx="7513320" cy="2903052"/>
          </a:xfrm>
          <a:prstGeom prst="rect">
            <a:avLst/>
          </a:prstGeom>
        </p:spPr>
        <p:txBody>
          <a:bodyPr spcFirstLastPara="1" wrap="square" lIns="91425" tIns="91425" rIns="91425" bIns="91425" anchor="t" anchorCtr="0">
            <a:noAutofit/>
          </a:bodyPr>
          <a:lstStyle/>
          <a:p>
            <a:pPr algn="just"/>
            <a:r>
              <a:rPr lang="es-ES" sz="1400" b="1" dirty="0">
                <a:solidFill>
                  <a:schemeClr val="accent1"/>
                </a:solidFill>
                <a:latin typeface="Outfit"/>
              </a:rPr>
              <a:t>El papel de la IA en la salud cardiovascular</a:t>
            </a:r>
            <a:endParaRPr lang="es-ES" sz="400" dirty="0">
              <a:latin typeface="Outfit"/>
            </a:endParaRPr>
          </a:p>
          <a:p>
            <a:pPr algn="just"/>
            <a:endParaRPr lang="es-ES" sz="1200" dirty="0">
              <a:latin typeface="Outfit"/>
            </a:endParaRPr>
          </a:p>
          <a:p>
            <a:pPr algn="just"/>
            <a:r>
              <a:rPr lang="es-ES" sz="1200" dirty="0">
                <a:latin typeface="Outfit"/>
              </a:rPr>
              <a:t>En los últimos años, la integración de la Inteligencia Artificial en diversos sectores ha traído cambios transformadores, particularmente en la medicina preventiva y la salud cardiovascular.</a:t>
            </a:r>
          </a:p>
          <a:p>
            <a:pPr algn="just"/>
            <a:endParaRPr lang="es-ES" sz="1200" dirty="0">
              <a:latin typeface="Outfit"/>
            </a:endParaRPr>
          </a:p>
          <a:p>
            <a:pPr algn="just"/>
            <a:r>
              <a:rPr lang="es-ES" sz="1200" dirty="0">
                <a:latin typeface="Outfit"/>
              </a:rPr>
              <a:t>Con el aumento de las enfermedades crónicas como principales causas de mortalidad, existe una creciente demanda de sistemas de detección temprana y enfoques basados en datos para mejorar la toma de decisiones clínicas y los resultados de los pacientes.</a:t>
            </a:r>
          </a:p>
          <a:p>
            <a:pPr algn="just"/>
            <a:endParaRPr lang="es-ES" sz="1200" dirty="0">
              <a:latin typeface="Outfit"/>
            </a:endParaRPr>
          </a:p>
          <a:p>
            <a:pPr algn="just"/>
            <a:r>
              <a:rPr lang="es-ES" sz="1200" dirty="0">
                <a:latin typeface="Outfit"/>
              </a:rPr>
              <a:t>Este proyecto se centra en implementar modelos de IA para predecir el riesgo cardiovascular utilizando datos clínicos y parámetros biométricos de registros sanitarios indios.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0FF-85C3-4AE5-6FA8-9651C274F108}"/>
              </a:ext>
            </a:extLst>
          </p:cNvPr>
          <p:cNvSpPr>
            <a:spLocks noGrp="1"/>
          </p:cNvSpPr>
          <p:nvPr>
            <p:ph type="title"/>
          </p:nvPr>
        </p:nvSpPr>
        <p:spPr/>
        <p:txBody>
          <a:bodyPr/>
          <a:lstStyle/>
          <a:p>
            <a:r>
              <a:rPr lang="es-ES" sz="3200" b="1" dirty="0"/>
              <a:t>Introducción</a:t>
            </a:r>
            <a:endParaRPr lang="en-US" sz="3200" b="1" dirty="0"/>
          </a:p>
        </p:txBody>
      </p:sp>
      <p:sp>
        <p:nvSpPr>
          <p:cNvPr id="5" name="Title 1">
            <a:extLst>
              <a:ext uri="{FF2B5EF4-FFF2-40B4-BE49-F238E27FC236}">
                <a16:creationId xmlns:a16="http://schemas.microsoft.com/office/drawing/2014/main" id="{4E7AAD10-3A0F-2421-5542-22FFDB84C28B}"/>
              </a:ext>
            </a:extLst>
          </p:cNvPr>
          <p:cNvSpPr txBox="1">
            <a:spLocks/>
          </p:cNvSpPr>
          <p:nvPr/>
        </p:nvSpPr>
        <p:spPr>
          <a:xfrm>
            <a:off x="720000" y="1116784"/>
            <a:ext cx="6854280" cy="3226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pPr algn="just"/>
            <a:r>
              <a:rPr lang="es-ES" sz="1400" b="1" dirty="0">
                <a:solidFill>
                  <a:schemeClr val="accent1"/>
                </a:solidFill>
                <a:latin typeface="Outfit"/>
              </a:rPr>
              <a:t>Predicción del riesgo cardiovascular: visión general del proyecto</a:t>
            </a:r>
          </a:p>
          <a:p>
            <a:pPr algn="just"/>
            <a:endParaRPr lang="es-ES" sz="1200" b="1" dirty="0">
              <a:solidFill>
                <a:schemeClr val="accent1"/>
              </a:solidFill>
              <a:latin typeface="Outfit"/>
            </a:endParaRPr>
          </a:p>
          <a:p>
            <a:pPr algn="just"/>
            <a:r>
              <a:rPr lang="es-ES" sz="1200" dirty="0"/>
              <a:t>Tras un preprocesamiento y análisis exploratorio exhaustivos, el dataset fue consolidado en un formato estructurado con más de 10,000 filas de datos de pacientes de registros médicos indios.</a:t>
            </a:r>
          </a:p>
          <a:p>
            <a:pPr lvl="4" algn="just"/>
            <a:endParaRPr lang="es-ES" sz="1200" dirty="0"/>
          </a:p>
          <a:p>
            <a:pPr lvl="4" algn="just"/>
            <a:r>
              <a:rPr lang="es-ES" sz="1200" dirty="0"/>
              <a:t>Este proyecto aprovecha algoritmos sofisticados como Random Forest, XGBoost, SVM, modelos de deep learning como CNNs, ResNet, y arquitecturas transformer avanzadas como TabTransformer y SAINT para analizar patrones de riesgo cardiovascular.</a:t>
            </a:r>
          </a:p>
          <a:p>
            <a:pPr lvl="2" algn="just"/>
            <a:endParaRPr lang="es-ES" sz="1200" dirty="0"/>
          </a:p>
          <a:p>
            <a:pPr lvl="2" algn="just"/>
            <a:r>
              <a:rPr lang="es-ES" sz="1200" dirty="0"/>
              <a:t>El objetivo principal es crear un modelo predictivo capaz de identificar tempranamente a pacientes con alto riesgo de sufrir ataques cardíacos, apoyando intervenciones médicas preventivas.</a:t>
            </a:r>
          </a:p>
          <a:p>
            <a:pPr lvl="2" algn="just"/>
            <a:endParaRPr lang="es-ES" sz="1200" dirty="0"/>
          </a:p>
          <a:p>
            <a:pPr lvl="2" algn="just"/>
            <a:r>
              <a:rPr lang="es-ES" sz="1200" dirty="0"/>
              <a:t>En última instancia, el objetivo es contribuir al campo de la salud digital, promoviendo una detección más temprana y estrategias de prevención cardiovascular más efectivas.</a:t>
            </a:r>
          </a:p>
        </p:txBody>
      </p:sp>
    </p:spTree>
    <p:extLst>
      <p:ext uri="{BB962C8B-B14F-4D97-AF65-F5344CB8AC3E}">
        <p14:creationId xmlns:p14="http://schemas.microsoft.com/office/powerpoint/2010/main" val="378462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1"/>
          <p:cNvSpPr txBox="1">
            <a:spLocks noGrp="1"/>
          </p:cNvSpPr>
          <p:nvPr>
            <p:ph type="title" idx="8"/>
          </p:nvPr>
        </p:nvSpPr>
        <p:spPr>
          <a:xfrm>
            <a:off x="720000" y="3509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Estado del arte</a:t>
            </a:r>
            <a:endParaRPr sz="3200" b="1" dirty="0"/>
          </a:p>
        </p:txBody>
      </p:sp>
      <p:sp>
        <p:nvSpPr>
          <p:cNvPr id="857" name="Google Shape;857;p41"/>
          <p:cNvSpPr/>
          <p:nvPr/>
        </p:nvSpPr>
        <p:spPr>
          <a:xfrm rot="10800000">
            <a:off x="1803" y="1706481"/>
            <a:ext cx="50" cy="124375"/>
          </a:xfrm>
          <a:custGeom>
            <a:avLst/>
            <a:gdLst/>
            <a:ahLst/>
            <a:cxnLst/>
            <a:rect l="l" t="t" r="r" b="b"/>
            <a:pathLst>
              <a:path w="1" h="2463" extrusionOk="0">
                <a:moveTo>
                  <a:pt x="0" y="2463"/>
                </a:moveTo>
                <a:lnTo>
                  <a:pt x="0" y="2463"/>
                </a:lnTo>
                <a:lnTo>
                  <a:pt x="0" y="0"/>
                </a:lnTo>
                <a:lnTo>
                  <a:pt x="0" y="0"/>
                </a:lnTo>
                <a:lnTo>
                  <a:pt x="0" y="2463"/>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0800000">
            <a:off x="1803" y="1300576"/>
            <a:ext cx="50" cy="125385"/>
          </a:xfrm>
          <a:custGeom>
            <a:avLst/>
            <a:gdLst/>
            <a:ahLst/>
            <a:cxnLst/>
            <a:rect l="l" t="t" r="r" b="b"/>
            <a:pathLst>
              <a:path w="1" h="2483" extrusionOk="0">
                <a:moveTo>
                  <a:pt x="0" y="2483"/>
                </a:moveTo>
                <a:lnTo>
                  <a:pt x="0" y="2483"/>
                </a:lnTo>
                <a:lnTo>
                  <a:pt x="0" y="1"/>
                </a:lnTo>
                <a:lnTo>
                  <a:pt x="0" y="20"/>
                </a:lnTo>
                <a:lnTo>
                  <a:pt x="0" y="2483"/>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0800000">
            <a:off x="1803" y="1503024"/>
            <a:ext cx="50" cy="125385"/>
          </a:xfrm>
          <a:custGeom>
            <a:avLst/>
            <a:gdLst/>
            <a:ahLst/>
            <a:cxnLst/>
            <a:rect l="l" t="t" r="r" b="b"/>
            <a:pathLst>
              <a:path w="1" h="2483" extrusionOk="0">
                <a:moveTo>
                  <a:pt x="0" y="2482"/>
                </a:moveTo>
                <a:lnTo>
                  <a:pt x="0" y="2482"/>
                </a:lnTo>
                <a:lnTo>
                  <a:pt x="0" y="0"/>
                </a:lnTo>
                <a:lnTo>
                  <a:pt x="0" y="0"/>
                </a:lnTo>
                <a:lnTo>
                  <a:pt x="0" y="2482"/>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0800000">
            <a:off x="1803" y="1908928"/>
            <a:ext cx="50" cy="125385"/>
          </a:xfrm>
          <a:custGeom>
            <a:avLst/>
            <a:gdLst/>
            <a:ahLst/>
            <a:cxnLst/>
            <a:rect l="l" t="t" r="r" b="b"/>
            <a:pathLst>
              <a:path w="1" h="2483" extrusionOk="0">
                <a:moveTo>
                  <a:pt x="0" y="2483"/>
                </a:moveTo>
                <a:lnTo>
                  <a:pt x="0" y="2483"/>
                </a:lnTo>
                <a:lnTo>
                  <a:pt x="0" y="1"/>
                </a:lnTo>
                <a:lnTo>
                  <a:pt x="0" y="1"/>
                </a:lnTo>
                <a:lnTo>
                  <a:pt x="0" y="2483"/>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0800000">
            <a:off x="37566" y="39483"/>
            <a:ext cx="65596" cy="65647"/>
          </a:xfrm>
          <a:custGeom>
            <a:avLst/>
            <a:gdLst/>
            <a:ahLst/>
            <a:cxnLst/>
            <a:rect l="l" t="t" r="r" b="b"/>
            <a:pathLst>
              <a:path w="1299" h="1300" extrusionOk="0">
                <a:moveTo>
                  <a:pt x="0" y="1"/>
                </a:moveTo>
                <a:lnTo>
                  <a:pt x="0" y="1"/>
                </a:lnTo>
                <a:lnTo>
                  <a:pt x="0" y="1"/>
                </a:lnTo>
                <a:lnTo>
                  <a:pt x="1299" y="1299"/>
                </a:lnTo>
                <a:lnTo>
                  <a:pt x="1299" y="1299"/>
                </a:lnTo>
                <a:lnTo>
                  <a:pt x="0" y="1"/>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0800000">
            <a:off x="1803" y="2034263"/>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0800000">
            <a:off x="1803" y="1830807"/>
            <a:ext cx="50" cy="78170"/>
          </a:xfrm>
          <a:custGeom>
            <a:avLst/>
            <a:gdLst/>
            <a:ahLst/>
            <a:cxnLst/>
            <a:rect l="l" t="t" r="r" b="b"/>
            <a:pathLst>
              <a:path w="1" h="1548" extrusionOk="0">
                <a:moveTo>
                  <a:pt x="0" y="1547"/>
                </a:moveTo>
                <a:lnTo>
                  <a:pt x="0" y="1547"/>
                </a:lnTo>
                <a:lnTo>
                  <a:pt x="0" y="1"/>
                </a:lnTo>
                <a:lnTo>
                  <a:pt x="0" y="1"/>
                </a:lnTo>
                <a:lnTo>
                  <a:pt x="0" y="15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0800000">
            <a:off x="1803" y="1628360"/>
            <a:ext cx="50" cy="78170"/>
          </a:xfrm>
          <a:custGeom>
            <a:avLst/>
            <a:gdLst/>
            <a:ahLst/>
            <a:cxnLst/>
            <a:rect l="l" t="t" r="r" b="b"/>
            <a:pathLst>
              <a:path w="1" h="1548" extrusionOk="0">
                <a:moveTo>
                  <a:pt x="0" y="1547"/>
                </a:moveTo>
                <a:lnTo>
                  <a:pt x="0" y="1547"/>
                </a:lnTo>
                <a:lnTo>
                  <a:pt x="0" y="1"/>
                </a:lnTo>
                <a:lnTo>
                  <a:pt x="0" y="1"/>
                </a:lnTo>
                <a:lnTo>
                  <a:pt x="0" y="15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0800000">
            <a:off x="1803" y="1424953"/>
            <a:ext cx="50" cy="78120"/>
          </a:xfrm>
          <a:custGeom>
            <a:avLst/>
            <a:gdLst/>
            <a:ahLst/>
            <a:cxnLst/>
            <a:rect l="l" t="t" r="r" b="b"/>
            <a:pathLst>
              <a:path w="1" h="1547" extrusionOk="0">
                <a:moveTo>
                  <a:pt x="0" y="1547"/>
                </a:moveTo>
                <a:lnTo>
                  <a:pt x="0" y="1528"/>
                </a:lnTo>
                <a:lnTo>
                  <a:pt x="0" y="0"/>
                </a:lnTo>
                <a:lnTo>
                  <a:pt x="0" y="0"/>
                </a:lnTo>
                <a:lnTo>
                  <a:pt x="0" y="15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0800000">
            <a:off x="1803" y="1222455"/>
            <a:ext cx="50" cy="78170"/>
          </a:xfrm>
          <a:custGeom>
            <a:avLst/>
            <a:gdLst/>
            <a:ahLst/>
            <a:cxnLst/>
            <a:rect l="l" t="t" r="r" b="b"/>
            <a:pathLst>
              <a:path w="1" h="1548" extrusionOk="0">
                <a:moveTo>
                  <a:pt x="0" y="1547"/>
                </a:moveTo>
                <a:lnTo>
                  <a:pt x="0" y="1547"/>
                </a:lnTo>
                <a:lnTo>
                  <a:pt x="0" y="1"/>
                </a:lnTo>
                <a:lnTo>
                  <a:pt x="0" y="1"/>
                </a:lnTo>
                <a:lnTo>
                  <a:pt x="0" y="15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0800000">
            <a:off x="103112" y="105079"/>
            <a:ext cx="40549" cy="40499"/>
          </a:xfrm>
          <a:custGeom>
            <a:avLst/>
            <a:gdLst/>
            <a:ahLst/>
            <a:cxnLst/>
            <a:rect l="l" t="t" r="r" b="b"/>
            <a:pathLst>
              <a:path w="803" h="802" extrusionOk="0">
                <a:moveTo>
                  <a:pt x="0" y="0"/>
                </a:moveTo>
                <a:lnTo>
                  <a:pt x="0" y="0"/>
                </a:lnTo>
                <a:lnTo>
                  <a:pt x="0" y="0"/>
                </a:lnTo>
                <a:lnTo>
                  <a:pt x="802" y="802"/>
                </a:lnTo>
                <a:lnTo>
                  <a:pt x="802" y="80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0800000">
            <a:off x="21153" y="24080"/>
            <a:ext cx="16462" cy="15452"/>
          </a:xfrm>
          <a:custGeom>
            <a:avLst/>
            <a:gdLst/>
            <a:ahLst/>
            <a:cxnLst/>
            <a:rect l="l" t="t" r="r" b="b"/>
            <a:pathLst>
              <a:path w="326" h="306" extrusionOk="0">
                <a:moveTo>
                  <a:pt x="1" y="0"/>
                </a:moveTo>
                <a:lnTo>
                  <a:pt x="1" y="0"/>
                </a:lnTo>
                <a:lnTo>
                  <a:pt x="325" y="306"/>
                </a:lnTo>
                <a:lnTo>
                  <a:pt x="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0800000">
            <a:off x="37566" y="39483"/>
            <a:ext cx="65596" cy="65647"/>
          </a:xfrm>
          <a:custGeom>
            <a:avLst/>
            <a:gdLst/>
            <a:ahLst/>
            <a:cxnLst/>
            <a:rect l="l" t="t" r="r" b="b"/>
            <a:pathLst>
              <a:path w="1299" h="1300" extrusionOk="0">
                <a:moveTo>
                  <a:pt x="0" y="1"/>
                </a:moveTo>
                <a:lnTo>
                  <a:pt x="1299" y="1299"/>
                </a:lnTo>
                <a:lnTo>
                  <a:pt x="1299" y="1299"/>
                </a:lnTo>
                <a:lnTo>
                  <a:pt x="0" y="1"/>
                </a:lnTo>
                <a:lnTo>
                  <a:pt x="0" y="1"/>
                </a:lnTo>
                <a:close/>
              </a:path>
            </a:pathLst>
          </a:custGeom>
          <a:solidFill>
            <a:srgbClr val="FF00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0800000">
            <a:off x="103112" y="105079"/>
            <a:ext cx="40549" cy="40499"/>
          </a:xfrm>
          <a:custGeom>
            <a:avLst/>
            <a:gdLst/>
            <a:ahLst/>
            <a:cxnLst/>
            <a:rect l="l" t="t" r="r" b="b"/>
            <a:pathLst>
              <a:path w="803" h="802" extrusionOk="0">
                <a:moveTo>
                  <a:pt x="0" y="0"/>
                </a:moveTo>
                <a:lnTo>
                  <a:pt x="0" y="0"/>
                </a:lnTo>
                <a:lnTo>
                  <a:pt x="802" y="802"/>
                </a:lnTo>
                <a:lnTo>
                  <a:pt x="802" y="80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0;p41">
            <a:extLst>
              <a:ext uri="{FF2B5EF4-FFF2-40B4-BE49-F238E27FC236}">
                <a16:creationId xmlns:a16="http://schemas.microsoft.com/office/drawing/2014/main" id="{10318A3E-2177-F6AA-DFAA-F2384BF02A31}"/>
              </a:ext>
            </a:extLst>
          </p:cNvPr>
          <p:cNvSpPr txBox="1">
            <a:spLocks/>
          </p:cNvSpPr>
          <p:nvPr/>
        </p:nvSpPr>
        <p:spPr>
          <a:xfrm>
            <a:off x="720000" y="1134681"/>
            <a:ext cx="7395300" cy="3657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pPr algn="just"/>
            <a:r>
              <a:rPr lang="es-ES" sz="1400" b="1" dirty="0">
                <a:solidFill>
                  <a:schemeClr val="accent1"/>
                </a:solidFill>
              </a:rPr>
              <a:t>Investigación existente en IA para predicción cardiovascular</a:t>
            </a:r>
          </a:p>
          <a:p>
            <a:pPr algn="just"/>
            <a:endParaRPr lang="es-ES" sz="1200" b="1" dirty="0">
              <a:solidFill>
                <a:schemeClr val="accent1"/>
              </a:solidFill>
            </a:endParaRPr>
          </a:p>
          <a:p>
            <a:pPr algn="just"/>
            <a:r>
              <a:rPr lang="es-ES" sz="1200" dirty="0"/>
              <a:t>Uso de IA en Predicción de Ataques Cardíacos: Numerosos estudios han explorado el papel de la IA en la predicción de eventos cardiovasculares. La integración de IA con datos clínicos de pacientes permite modelos avanzados para analizar patrones y predecir riesgo cardíaco.</a:t>
            </a:r>
          </a:p>
          <a:p>
            <a:pPr algn="just"/>
            <a:endParaRPr lang="es-ES" sz="1200" dirty="0"/>
          </a:p>
          <a:p>
            <a:pPr algn="just"/>
            <a:r>
              <a:rPr lang="es-ES" sz="1200" dirty="0"/>
              <a:t>Estudios Clave:</a:t>
            </a:r>
          </a:p>
          <a:p>
            <a:pPr algn="just"/>
            <a:endParaRPr lang="es-ES" sz="1200" dirty="0"/>
          </a:p>
          <a:p>
            <a:pPr marL="171450" indent="-171450" algn="just">
              <a:buSzPct val="160000"/>
              <a:buFont typeface="Arial" panose="020B0604020202020204" pitchFamily="34" charset="0"/>
              <a:buChar char="•"/>
            </a:pPr>
            <a:r>
              <a:rPr lang="es-ES" sz="1200" dirty="0"/>
              <a:t>   Alshraideh et al. (2024): SVM con PSO alcanza 94.3% de precisión en datos hospitalarios reales. </a:t>
            </a:r>
          </a:p>
          <a:p>
            <a:pPr marL="285750" indent="-285750" algn="just">
              <a:buClr>
                <a:schemeClr val="tx1"/>
              </a:buClr>
              <a:buSzPct val="160000"/>
              <a:buFont typeface="Arial" panose="020B0604020202020204" pitchFamily="34" charset="0"/>
              <a:buChar char="•"/>
            </a:pPr>
            <a:r>
              <a:rPr lang="es-ES" sz="1200" dirty="0"/>
              <a:t>Feng et al. (2024): XGBoost muestra alta interpretabilidad y eficacia en predicción cardiovascular. </a:t>
            </a:r>
          </a:p>
          <a:p>
            <a:pPr marL="285750" indent="-285750" algn="just">
              <a:buClr>
                <a:schemeClr val="tx1"/>
              </a:buClr>
              <a:buSzPct val="160000"/>
              <a:buFont typeface="Arial" panose="020B0604020202020204" pitchFamily="34" charset="0"/>
              <a:buChar char="•"/>
            </a:pPr>
            <a:r>
              <a:rPr lang="es-ES" sz="1200" dirty="0"/>
              <a:t>Nandal et al. (2022): Método ML-HAP con XGBoost logra AUC de 0.94 en datos sintomáticos.</a:t>
            </a:r>
          </a:p>
          <a:p>
            <a:pPr marL="285750" indent="-285750" algn="just">
              <a:buClr>
                <a:schemeClr val="tx1"/>
              </a:buClr>
              <a:buSzPct val="160000"/>
              <a:buFont typeface="Arial" panose="020B0604020202020204" pitchFamily="34" charset="0"/>
              <a:buChar char="•"/>
            </a:pPr>
            <a:endParaRPr lang="es-ES" sz="1200" dirty="0"/>
          </a:p>
          <a:p>
            <a:pPr algn="just">
              <a:buClr>
                <a:schemeClr val="tx1"/>
              </a:buClr>
              <a:buSzPct val="160000"/>
            </a:pPr>
            <a:r>
              <a:rPr lang="es-ES" sz="1200" dirty="0"/>
              <a:t>Integración de Datos Diversos: La combinación de datos clínicos, demográficos y sintomáticos mejora significativamente el rendimiento de los modelos de IA, como demuestran estudios de Gupta et al. (2021) y Waqar et al. (2021).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40"/>
          <p:cNvSpPr txBox="1">
            <a:spLocks noGrp="1"/>
          </p:cNvSpPr>
          <p:nvPr>
            <p:ph type="title"/>
          </p:nvPr>
        </p:nvSpPr>
        <p:spPr>
          <a:xfrm>
            <a:off x="2004040" y="271308"/>
            <a:ext cx="5135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Estado del arte</a:t>
            </a:r>
            <a:br>
              <a:rPr lang="en" sz="3200" b="1" dirty="0"/>
            </a:br>
            <a:endParaRPr sz="3200" b="1" dirty="0"/>
          </a:p>
        </p:txBody>
      </p:sp>
      <p:sp>
        <p:nvSpPr>
          <p:cNvPr id="823" name="Google Shape;823;p40"/>
          <p:cNvSpPr txBox="1">
            <a:spLocks noGrp="1"/>
          </p:cNvSpPr>
          <p:nvPr>
            <p:ph type="title" idx="2"/>
          </p:nvPr>
        </p:nvSpPr>
        <p:spPr>
          <a:xfrm>
            <a:off x="5354945" y="1149935"/>
            <a:ext cx="2431800" cy="47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1"/>
                </a:solidFill>
              </a:rPr>
              <a:t>Hallazgos clave</a:t>
            </a:r>
            <a:endParaRPr sz="1400" b="1" dirty="0">
              <a:solidFill>
                <a:schemeClr val="accent1"/>
              </a:solidFill>
            </a:endParaRPr>
          </a:p>
        </p:txBody>
      </p:sp>
      <p:sp>
        <p:nvSpPr>
          <p:cNvPr id="825" name="Google Shape;825;p40"/>
          <p:cNvSpPr txBox="1">
            <a:spLocks noGrp="1"/>
          </p:cNvSpPr>
          <p:nvPr>
            <p:ph type="title" idx="3"/>
          </p:nvPr>
        </p:nvSpPr>
        <p:spPr>
          <a:xfrm>
            <a:off x="733554" y="1144316"/>
            <a:ext cx="3566233" cy="47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1"/>
                </a:solidFill>
              </a:rPr>
              <a:t>Desafios existentes en estudios</a:t>
            </a:r>
            <a:endParaRPr sz="1400" b="1" dirty="0">
              <a:solidFill>
                <a:schemeClr val="accent1"/>
              </a:solidFill>
            </a:endParaRPr>
          </a:p>
        </p:txBody>
      </p:sp>
      <p:grpSp>
        <p:nvGrpSpPr>
          <p:cNvPr id="827" name="Google Shape;827;p40"/>
          <p:cNvGrpSpPr/>
          <p:nvPr/>
        </p:nvGrpSpPr>
        <p:grpSpPr>
          <a:xfrm>
            <a:off x="2375119" y="824306"/>
            <a:ext cx="180734" cy="358380"/>
            <a:chOff x="1778910" y="2131282"/>
            <a:chExt cx="180734" cy="358380"/>
          </a:xfrm>
        </p:grpSpPr>
        <p:sp>
          <p:nvSpPr>
            <p:cNvPr id="828" name="Google Shape;828;p40"/>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4" name="Google Shape;834;p40"/>
          <p:cNvGrpSpPr/>
          <p:nvPr/>
        </p:nvGrpSpPr>
        <p:grpSpPr>
          <a:xfrm>
            <a:off x="6391319" y="844008"/>
            <a:ext cx="359051" cy="336690"/>
            <a:chOff x="1687753" y="1568364"/>
            <a:chExt cx="359051" cy="336690"/>
          </a:xfrm>
        </p:grpSpPr>
        <p:sp>
          <p:nvSpPr>
            <p:cNvPr id="835" name="Google Shape;835;p40"/>
            <p:cNvSpPr/>
            <p:nvPr/>
          </p:nvSpPr>
          <p:spPr>
            <a:xfrm>
              <a:off x="1688559" y="1699105"/>
              <a:ext cx="228713" cy="205949"/>
            </a:xfrm>
            <a:custGeom>
              <a:avLst/>
              <a:gdLst/>
              <a:ahLst/>
              <a:cxnLst/>
              <a:rect l="l" t="t" r="r" b="b"/>
              <a:pathLst>
                <a:path w="6812" h="6134" extrusionOk="0">
                  <a:moveTo>
                    <a:pt x="1929" y="5490"/>
                  </a:moveTo>
                  <a:lnTo>
                    <a:pt x="1929" y="5824"/>
                  </a:lnTo>
                  <a:lnTo>
                    <a:pt x="953" y="5824"/>
                  </a:lnTo>
                  <a:lnTo>
                    <a:pt x="953" y="5490"/>
                  </a:lnTo>
                  <a:close/>
                  <a:moveTo>
                    <a:pt x="146" y="1"/>
                  </a:moveTo>
                  <a:cubicBezTo>
                    <a:pt x="71" y="1"/>
                    <a:pt x="0" y="63"/>
                    <a:pt x="0" y="156"/>
                  </a:cubicBezTo>
                  <a:lnTo>
                    <a:pt x="0" y="5324"/>
                  </a:lnTo>
                  <a:cubicBezTo>
                    <a:pt x="0" y="5395"/>
                    <a:pt x="72" y="5490"/>
                    <a:pt x="167" y="5490"/>
                  </a:cubicBezTo>
                  <a:lnTo>
                    <a:pt x="643" y="5490"/>
                  </a:lnTo>
                  <a:lnTo>
                    <a:pt x="643" y="5967"/>
                  </a:lnTo>
                  <a:cubicBezTo>
                    <a:pt x="643" y="6062"/>
                    <a:pt x="715" y="6133"/>
                    <a:pt x="786" y="6133"/>
                  </a:cubicBezTo>
                  <a:lnTo>
                    <a:pt x="2096" y="6133"/>
                  </a:lnTo>
                  <a:cubicBezTo>
                    <a:pt x="2167" y="6133"/>
                    <a:pt x="2239" y="6062"/>
                    <a:pt x="2239" y="5967"/>
                  </a:cubicBezTo>
                  <a:lnTo>
                    <a:pt x="2239" y="5490"/>
                  </a:lnTo>
                  <a:lnTo>
                    <a:pt x="6621" y="5490"/>
                  </a:lnTo>
                  <a:cubicBezTo>
                    <a:pt x="6645" y="5467"/>
                    <a:pt x="6668" y="5467"/>
                    <a:pt x="6692" y="5443"/>
                  </a:cubicBezTo>
                  <a:cubicBezTo>
                    <a:pt x="6811" y="5347"/>
                    <a:pt x="6740" y="5157"/>
                    <a:pt x="6597" y="5157"/>
                  </a:cubicBezTo>
                  <a:lnTo>
                    <a:pt x="310" y="5157"/>
                  </a:lnTo>
                  <a:lnTo>
                    <a:pt x="310" y="132"/>
                  </a:lnTo>
                  <a:cubicBezTo>
                    <a:pt x="310" y="84"/>
                    <a:pt x="286" y="61"/>
                    <a:pt x="262" y="61"/>
                  </a:cubicBezTo>
                  <a:cubicBezTo>
                    <a:pt x="229" y="19"/>
                    <a:pt x="18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1687753" y="1568364"/>
              <a:ext cx="359051" cy="336690"/>
            </a:xfrm>
            <a:custGeom>
              <a:avLst/>
              <a:gdLst/>
              <a:ahLst/>
              <a:cxnLst/>
              <a:rect l="l" t="t" r="r" b="b"/>
              <a:pathLst>
                <a:path w="10694" h="10028" extrusionOk="0">
                  <a:moveTo>
                    <a:pt x="8074" y="311"/>
                  </a:moveTo>
                  <a:cubicBezTo>
                    <a:pt x="8264" y="311"/>
                    <a:pt x="8431" y="454"/>
                    <a:pt x="8431" y="668"/>
                  </a:cubicBezTo>
                  <a:lnTo>
                    <a:pt x="8431" y="1287"/>
                  </a:lnTo>
                  <a:lnTo>
                    <a:pt x="8097" y="1287"/>
                  </a:lnTo>
                  <a:lnTo>
                    <a:pt x="8097" y="787"/>
                  </a:lnTo>
                  <a:cubicBezTo>
                    <a:pt x="8097" y="692"/>
                    <a:pt x="8026" y="621"/>
                    <a:pt x="7931" y="621"/>
                  </a:cubicBezTo>
                  <a:lnTo>
                    <a:pt x="6931" y="621"/>
                  </a:lnTo>
                  <a:cubicBezTo>
                    <a:pt x="6883" y="621"/>
                    <a:pt x="6859" y="644"/>
                    <a:pt x="6835" y="668"/>
                  </a:cubicBezTo>
                  <a:cubicBezTo>
                    <a:pt x="6740" y="764"/>
                    <a:pt x="6811" y="930"/>
                    <a:pt x="6954" y="930"/>
                  </a:cubicBezTo>
                  <a:lnTo>
                    <a:pt x="7788" y="930"/>
                  </a:lnTo>
                  <a:lnTo>
                    <a:pt x="7788" y="1264"/>
                  </a:lnTo>
                  <a:lnTo>
                    <a:pt x="2906" y="1264"/>
                  </a:lnTo>
                  <a:lnTo>
                    <a:pt x="2906" y="930"/>
                  </a:lnTo>
                  <a:lnTo>
                    <a:pt x="6264" y="930"/>
                  </a:lnTo>
                  <a:cubicBezTo>
                    <a:pt x="6335" y="930"/>
                    <a:pt x="6407" y="883"/>
                    <a:pt x="6430" y="811"/>
                  </a:cubicBezTo>
                  <a:cubicBezTo>
                    <a:pt x="6430" y="716"/>
                    <a:pt x="6359" y="621"/>
                    <a:pt x="6264" y="621"/>
                  </a:cubicBezTo>
                  <a:lnTo>
                    <a:pt x="2834" y="621"/>
                  </a:lnTo>
                  <a:cubicBezTo>
                    <a:pt x="2715" y="621"/>
                    <a:pt x="2596" y="740"/>
                    <a:pt x="2596" y="859"/>
                  </a:cubicBezTo>
                  <a:lnTo>
                    <a:pt x="2596" y="1264"/>
                  </a:lnTo>
                  <a:lnTo>
                    <a:pt x="2263" y="1264"/>
                  </a:lnTo>
                  <a:lnTo>
                    <a:pt x="2263" y="668"/>
                  </a:lnTo>
                  <a:cubicBezTo>
                    <a:pt x="2263" y="454"/>
                    <a:pt x="2430" y="311"/>
                    <a:pt x="2644" y="311"/>
                  </a:cubicBezTo>
                  <a:close/>
                  <a:moveTo>
                    <a:pt x="9741" y="9384"/>
                  </a:moveTo>
                  <a:lnTo>
                    <a:pt x="9741" y="9718"/>
                  </a:lnTo>
                  <a:lnTo>
                    <a:pt x="8740" y="9718"/>
                  </a:lnTo>
                  <a:lnTo>
                    <a:pt x="8740" y="9384"/>
                  </a:lnTo>
                  <a:close/>
                  <a:moveTo>
                    <a:pt x="2603" y="0"/>
                  </a:moveTo>
                  <a:cubicBezTo>
                    <a:pt x="2241" y="0"/>
                    <a:pt x="1953" y="301"/>
                    <a:pt x="1953" y="668"/>
                  </a:cubicBezTo>
                  <a:lnTo>
                    <a:pt x="1953" y="1287"/>
                  </a:lnTo>
                  <a:lnTo>
                    <a:pt x="167" y="1287"/>
                  </a:lnTo>
                  <a:cubicBezTo>
                    <a:pt x="72" y="1287"/>
                    <a:pt x="1" y="1359"/>
                    <a:pt x="1" y="1454"/>
                  </a:cubicBezTo>
                  <a:lnTo>
                    <a:pt x="1" y="3407"/>
                  </a:lnTo>
                  <a:cubicBezTo>
                    <a:pt x="1" y="3431"/>
                    <a:pt x="24" y="3455"/>
                    <a:pt x="24" y="3478"/>
                  </a:cubicBezTo>
                  <a:cubicBezTo>
                    <a:pt x="57" y="3527"/>
                    <a:pt x="103" y="3548"/>
                    <a:pt x="150" y="3548"/>
                  </a:cubicBezTo>
                  <a:cubicBezTo>
                    <a:pt x="241" y="3548"/>
                    <a:pt x="334" y="3469"/>
                    <a:pt x="334" y="3359"/>
                  </a:cubicBezTo>
                  <a:lnTo>
                    <a:pt x="334" y="1597"/>
                  </a:lnTo>
                  <a:lnTo>
                    <a:pt x="10384" y="1597"/>
                  </a:lnTo>
                  <a:lnTo>
                    <a:pt x="10384" y="9051"/>
                  </a:lnTo>
                  <a:lnTo>
                    <a:pt x="7288" y="9051"/>
                  </a:lnTo>
                  <a:cubicBezTo>
                    <a:pt x="7216" y="9051"/>
                    <a:pt x="7145" y="9122"/>
                    <a:pt x="7121" y="9194"/>
                  </a:cubicBezTo>
                  <a:cubicBezTo>
                    <a:pt x="7121" y="9289"/>
                    <a:pt x="7192" y="9384"/>
                    <a:pt x="7288" y="9384"/>
                  </a:cubicBezTo>
                  <a:lnTo>
                    <a:pt x="8431" y="9384"/>
                  </a:lnTo>
                  <a:lnTo>
                    <a:pt x="8431" y="9861"/>
                  </a:lnTo>
                  <a:cubicBezTo>
                    <a:pt x="8431" y="9956"/>
                    <a:pt x="8502" y="10027"/>
                    <a:pt x="8598" y="10027"/>
                  </a:cubicBezTo>
                  <a:lnTo>
                    <a:pt x="9884" y="10027"/>
                  </a:lnTo>
                  <a:cubicBezTo>
                    <a:pt x="9955" y="10027"/>
                    <a:pt x="10026" y="9956"/>
                    <a:pt x="10026" y="9861"/>
                  </a:cubicBezTo>
                  <a:lnTo>
                    <a:pt x="10026" y="9384"/>
                  </a:lnTo>
                  <a:lnTo>
                    <a:pt x="10479" y="9384"/>
                  </a:lnTo>
                  <a:cubicBezTo>
                    <a:pt x="10598" y="9361"/>
                    <a:pt x="10669" y="9289"/>
                    <a:pt x="10693" y="9170"/>
                  </a:cubicBezTo>
                  <a:lnTo>
                    <a:pt x="10693" y="1359"/>
                  </a:lnTo>
                  <a:cubicBezTo>
                    <a:pt x="10675" y="1285"/>
                    <a:pt x="10612" y="1225"/>
                    <a:pt x="10541" y="1225"/>
                  </a:cubicBezTo>
                  <a:cubicBezTo>
                    <a:pt x="10521" y="1225"/>
                    <a:pt x="10500" y="1229"/>
                    <a:pt x="10479" y="1240"/>
                  </a:cubicBezTo>
                  <a:lnTo>
                    <a:pt x="10384" y="1287"/>
                  </a:lnTo>
                  <a:lnTo>
                    <a:pt x="8740" y="1287"/>
                  </a:lnTo>
                  <a:lnTo>
                    <a:pt x="8740" y="668"/>
                  </a:lnTo>
                  <a:cubicBezTo>
                    <a:pt x="8740" y="287"/>
                    <a:pt x="8455" y="1"/>
                    <a:pt x="8074" y="1"/>
                  </a:cubicBezTo>
                  <a:lnTo>
                    <a:pt x="2644" y="1"/>
                  </a:lnTo>
                  <a:cubicBezTo>
                    <a:pt x="2630" y="1"/>
                    <a:pt x="2616" y="0"/>
                    <a:pt x="2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1710148" y="1633164"/>
              <a:ext cx="271085" cy="227907"/>
            </a:xfrm>
            <a:custGeom>
              <a:avLst/>
              <a:gdLst/>
              <a:ahLst/>
              <a:cxnLst/>
              <a:rect l="l" t="t" r="r" b="b"/>
              <a:pathLst>
                <a:path w="8074" h="6788" extrusionOk="0">
                  <a:moveTo>
                    <a:pt x="7764" y="310"/>
                  </a:moveTo>
                  <a:lnTo>
                    <a:pt x="7764" y="3239"/>
                  </a:lnTo>
                  <a:lnTo>
                    <a:pt x="5501" y="3239"/>
                  </a:lnTo>
                  <a:lnTo>
                    <a:pt x="5501" y="310"/>
                  </a:lnTo>
                  <a:close/>
                  <a:moveTo>
                    <a:pt x="5168" y="310"/>
                  </a:moveTo>
                  <a:lnTo>
                    <a:pt x="5168" y="6478"/>
                  </a:lnTo>
                  <a:lnTo>
                    <a:pt x="310" y="6478"/>
                  </a:lnTo>
                  <a:lnTo>
                    <a:pt x="310" y="310"/>
                  </a:lnTo>
                  <a:close/>
                  <a:moveTo>
                    <a:pt x="7764" y="3573"/>
                  </a:moveTo>
                  <a:lnTo>
                    <a:pt x="7764" y="6478"/>
                  </a:lnTo>
                  <a:lnTo>
                    <a:pt x="5501" y="6478"/>
                  </a:lnTo>
                  <a:lnTo>
                    <a:pt x="5501" y="3573"/>
                  </a:lnTo>
                  <a:close/>
                  <a:moveTo>
                    <a:pt x="215" y="0"/>
                  </a:moveTo>
                  <a:cubicBezTo>
                    <a:pt x="96" y="0"/>
                    <a:pt x="0" y="96"/>
                    <a:pt x="0" y="215"/>
                  </a:cubicBezTo>
                  <a:lnTo>
                    <a:pt x="0" y="6573"/>
                  </a:lnTo>
                  <a:cubicBezTo>
                    <a:pt x="0" y="6692"/>
                    <a:pt x="96" y="6788"/>
                    <a:pt x="215" y="6788"/>
                  </a:cubicBezTo>
                  <a:lnTo>
                    <a:pt x="7859" y="6788"/>
                  </a:lnTo>
                  <a:cubicBezTo>
                    <a:pt x="7978" y="6788"/>
                    <a:pt x="8073" y="6692"/>
                    <a:pt x="8073" y="6573"/>
                  </a:cubicBezTo>
                  <a:lnTo>
                    <a:pt x="8073" y="215"/>
                  </a:lnTo>
                  <a:cubicBezTo>
                    <a:pt x="8073" y="96"/>
                    <a:pt x="7978" y="0"/>
                    <a:pt x="78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1900015" y="1668048"/>
              <a:ext cx="65236" cy="48516"/>
            </a:xfrm>
            <a:custGeom>
              <a:avLst/>
              <a:gdLst/>
              <a:ahLst/>
              <a:cxnLst/>
              <a:rect l="l" t="t" r="r" b="b"/>
              <a:pathLst>
                <a:path w="1943" h="1445" extrusionOk="0">
                  <a:moveTo>
                    <a:pt x="655" y="317"/>
                  </a:moveTo>
                  <a:cubicBezTo>
                    <a:pt x="663" y="317"/>
                    <a:pt x="671" y="318"/>
                    <a:pt x="680" y="319"/>
                  </a:cubicBezTo>
                  <a:lnTo>
                    <a:pt x="656" y="319"/>
                  </a:lnTo>
                  <a:cubicBezTo>
                    <a:pt x="728" y="319"/>
                    <a:pt x="799" y="366"/>
                    <a:pt x="823" y="438"/>
                  </a:cubicBezTo>
                  <a:cubicBezTo>
                    <a:pt x="847" y="509"/>
                    <a:pt x="912" y="545"/>
                    <a:pt x="978" y="545"/>
                  </a:cubicBezTo>
                  <a:cubicBezTo>
                    <a:pt x="1043" y="545"/>
                    <a:pt x="1109" y="509"/>
                    <a:pt x="1132" y="438"/>
                  </a:cubicBezTo>
                  <a:cubicBezTo>
                    <a:pt x="1156" y="366"/>
                    <a:pt x="1228" y="319"/>
                    <a:pt x="1299" y="319"/>
                  </a:cubicBezTo>
                  <a:cubicBezTo>
                    <a:pt x="1442" y="319"/>
                    <a:pt x="1513" y="486"/>
                    <a:pt x="1418" y="605"/>
                  </a:cubicBezTo>
                  <a:lnTo>
                    <a:pt x="966" y="1057"/>
                  </a:lnTo>
                  <a:lnTo>
                    <a:pt x="537" y="628"/>
                  </a:lnTo>
                  <a:cubicBezTo>
                    <a:pt x="424" y="516"/>
                    <a:pt x="504" y="317"/>
                    <a:pt x="655" y="317"/>
                  </a:cubicBezTo>
                  <a:close/>
                  <a:moveTo>
                    <a:pt x="694" y="1"/>
                  </a:moveTo>
                  <a:cubicBezTo>
                    <a:pt x="313" y="1"/>
                    <a:pt x="0" y="482"/>
                    <a:pt x="323" y="843"/>
                  </a:cubicBezTo>
                  <a:lnTo>
                    <a:pt x="870" y="1390"/>
                  </a:lnTo>
                  <a:cubicBezTo>
                    <a:pt x="894" y="1426"/>
                    <a:pt x="930" y="1444"/>
                    <a:pt x="969" y="1444"/>
                  </a:cubicBezTo>
                  <a:cubicBezTo>
                    <a:pt x="1007" y="1444"/>
                    <a:pt x="1049" y="1426"/>
                    <a:pt x="1085" y="1390"/>
                  </a:cubicBezTo>
                  <a:lnTo>
                    <a:pt x="1633" y="843"/>
                  </a:lnTo>
                  <a:cubicBezTo>
                    <a:pt x="1942" y="533"/>
                    <a:pt x="1728" y="9"/>
                    <a:pt x="1275" y="9"/>
                  </a:cubicBezTo>
                  <a:cubicBezTo>
                    <a:pt x="1180" y="9"/>
                    <a:pt x="1061" y="33"/>
                    <a:pt x="990" y="105"/>
                  </a:cubicBezTo>
                  <a:cubicBezTo>
                    <a:pt x="893" y="32"/>
                    <a:pt x="791"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1731737" y="1653913"/>
              <a:ext cx="141552" cy="88034"/>
            </a:xfrm>
            <a:custGeom>
              <a:avLst/>
              <a:gdLst/>
              <a:ahLst/>
              <a:cxnLst/>
              <a:rect l="l" t="t" r="r" b="b"/>
              <a:pathLst>
                <a:path w="4216" h="2622" extrusionOk="0">
                  <a:moveTo>
                    <a:pt x="1208" y="1"/>
                  </a:moveTo>
                  <a:cubicBezTo>
                    <a:pt x="1151" y="1"/>
                    <a:pt x="1094" y="31"/>
                    <a:pt x="1072" y="97"/>
                  </a:cubicBezTo>
                  <a:lnTo>
                    <a:pt x="477" y="1288"/>
                  </a:lnTo>
                  <a:lnTo>
                    <a:pt x="167" y="1288"/>
                  </a:lnTo>
                  <a:cubicBezTo>
                    <a:pt x="96" y="1288"/>
                    <a:pt x="24" y="1359"/>
                    <a:pt x="0" y="1430"/>
                  </a:cubicBezTo>
                  <a:cubicBezTo>
                    <a:pt x="0" y="1516"/>
                    <a:pt x="57" y="1601"/>
                    <a:pt x="138" y="1601"/>
                  </a:cubicBezTo>
                  <a:cubicBezTo>
                    <a:pt x="147" y="1601"/>
                    <a:pt x="157" y="1600"/>
                    <a:pt x="167" y="1597"/>
                  </a:cubicBezTo>
                  <a:lnTo>
                    <a:pt x="167" y="1645"/>
                  </a:lnTo>
                  <a:lnTo>
                    <a:pt x="572" y="1645"/>
                  </a:lnTo>
                  <a:cubicBezTo>
                    <a:pt x="572" y="1645"/>
                    <a:pt x="691" y="1597"/>
                    <a:pt x="715" y="1550"/>
                  </a:cubicBezTo>
                  <a:lnTo>
                    <a:pt x="1167" y="621"/>
                  </a:lnTo>
                  <a:lnTo>
                    <a:pt x="1715" y="2502"/>
                  </a:lnTo>
                  <a:cubicBezTo>
                    <a:pt x="1728" y="2579"/>
                    <a:pt x="1797" y="2622"/>
                    <a:pt x="1864" y="2622"/>
                  </a:cubicBezTo>
                  <a:cubicBezTo>
                    <a:pt x="1922" y="2622"/>
                    <a:pt x="1979" y="2591"/>
                    <a:pt x="2001" y="2526"/>
                  </a:cubicBezTo>
                  <a:lnTo>
                    <a:pt x="2596" y="1192"/>
                  </a:lnTo>
                  <a:lnTo>
                    <a:pt x="3049" y="2050"/>
                  </a:lnTo>
                  <a:cubicBezTo>
                    <a:pt x="3074" y="2112"/>
                    <a:pt x="3125" y="2142"/>
                    <a:pt x="3179" y="2142"/>
                  </a:cubicBezTo>
                  <a:cubicBezTo>
                    <a:pt x="3227" y="2142"/>
                    <a:pt x="3277" y="2118"/>
                    <a:pt x="3311" y="2073"/>
                  </a:cubicBezTo>
                  <a:lnTo>
                    <a:pt x="3644" y="1645"/>
                  </a:lnTo>
                  <a:lnTo>
                    <a:pt x="4049" y="1621"/>
                  </a:lnTo>
                  <a:cubicBezTo>
                    <a:pt x="4057" y="1625"/>
                    <a:pt x="4066" y="1627"/>
                    <a:pt x="4076" y="1627"/>
                  </a:cubicBezTo>
                  <a:cubicBezTo>
                    <a:pt x="4120" y="1627"/>
                    <a:pt x="4172" y="1585"/>
                    <a:pt x="4192" y="1526"/>
                  </a:cubicBezTo>
                  <a:cubicBezTo>
                    <a:pt x="4215" y="1430"/>
                    <a:pt x="4144" y="1311"/>
                    <a:pt x="4049" y="1311"/>
                  </a:cubicBezTo>
                  <a:lnTo>
                    <a:pt x="3549" y="1335"/>
                  </a:lnTo>
                  <a:cubicBezTo>
                    <a:pt x="3549" y="1335"/>
                    <a:pt x="3453" y="1335"/>
                    <a:pt x="3430" y="1383"/>
                  </a:cubicBezTo>
                  <a:lnTo>
                    <a:pt x="3215" y="1692"/>
                  </a:lnTo>
                  <a:lnTo>
                    <a:pt x="2739" y="764"/>
                  </a:lnTo>
                  <a:cubicBezTo>
                    <a:pt x="2703" y="704"/>
                    <a:pt x="2644" y="674"/>
                    <a:pt x="2587" y="674"/>
                  </a:cubicBezTo>
                  <a:cubicBezTo>
                    <a:pt x="2531" y="674"/>
                    <a:pt x="2477" y="704"/>
                    <a:pt x="2453" y="764"/>
                  </a:cubicBezTo>
                  <a:lnTo>
                    <a:pt x="1882" y="1978"/>
                  </a:lnTo>
                  <a:lnTo>
                    <a:pt x="1358" y="121"/>
                  </a:lnTo>
                  <a:cubicBezTo>
                    <a:pt x="1345" y="43"/>
                    <a:pt x="1276" y="1"/>
                    <a:pt x="12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1731737" y="1753194"/>
              <a:ext cx="140746" cy="87899"/>
            </a:xfrm>
            <a:custGeom>
              <a:avLst/>
              <a:gdLst/>
              <a:ahLst/>
              <a:cxnLst/>
              <a:rect l="l" t="t" r="r" b="b"/>
              <a:pathLst>
                <a:path w="4192" h="2618" extrusionOk="0">
                  <a:moveTo>
                    <a:pt x="2336" y="0"/>
                  </a:moveTo>
                  <a:cubicBezTo>
                    <a:pt x="2276" y="0"/>
                    <a:pt x="2214" y="36"/>
                    <a:pt x="2191" y="117"/>
                  </a:cubicBezTo>
                  <a:lnTo>
                    <a:pt x="1596" y="1426"/>
                  </a:lnTo>
                  <a:lnTo>
                    <a:pt x="1143" y="569"/>
                  </a:lnTo>
                  <a:cubicBezTo>
                    <a:pt x="1117" y="516"/>
                    <a:pt x="1060" y="485"/>
                    <a:pt x="1003" y="485"/>
                  </a:cubicBezTo>
                  <a:cubicBezTo>
                    <a:pt x="958" y="485"/>
                    <a:pt x="913" y="504"/>
                    <a:pt x="881" y="545"/>
                  </a:cubicBezTo>
                  <a:lnTo>
                    <a:pt x="572" y="998"/>
                  </a:lnTo>
                  <a:lnTo>
                    <a:pt x="167" y="974"/>
                  </a:lnTo>
                  <a:cubicBezTo>
                    <a:pt x="167" y="974"/>
                    <a:pt x="0" y="1045"/>
                    <a:pt x="0" y="1141"/>
                  </a:cubicBezTo>
                  <a:cubicBezTo>
                    <a:pt x="0" y="1236"/>
                    <a:pt x="72" y="1307"/>
                    <a:pt x="167" y="1307"/>
                  </a:cubicBezTo>
                  <a:lnTo>
                    <a:pt x="643" y="1307"/>
                  </a:lnTo>
                  <a:cubicBezTo>
                    <a:pt x="691" y="1307"/>
                    <a:pt x="739" y="1284"/>
                    <a:pt x="762" y="1236"/>
                  </a:cubicBezTo>
                  <a:lnTo>
                    <a:pt x="1001" y="950"/>
                  </a:lnTo>
                  <a:lnTo>
                    <a:pt x="1477" y="1879"/>
                  </a:lnTo>
                  <a:cubicBezTo>
                    <a:pt x="1501" y="1927"/>
                    <a:pt x="1554" y="1950"/>
                    <a:pt x="1608" y="1950"/>
                  </a:cubicBezTo>
                  <a:cubicBezTo>
                    <a:pt x="1661" y="1950"/>
                    <a:pt x="1715" y="1927"/>
                    <a:pt x="1739" y="1879"/>
                  </a:cubicBezTo>
                  <a:lnTo>
                    <a:pt x="2310" y="641"/>
                  </a:lnTo>
                  <a:lnTo>
                    <a:pt x="2834" y="2498"/>
                  </a:lnTo>
                  <a:cubicBezTo>
                    <a:pt x="2847" y="2575"/>
                    <a:pt x="2916" y="2618"/>
                    <a:pt x="2988" y="2618"/>
                  </a:cubicBezTo>
                  <a:cubicBezTo>
                    <a:pt x="3048" y="2618"/>
                    <a:pt x="3111" y="2587"/>
                    <a:pt x="3144" y="2522"/>
                  </a:cubicBezTo>
                  <a:lnTo>
                    <a:pt x="3739" y="1307"/>
                  </a:lnTo>
                  <a:lnTo>
                    <a:pt x="4049" y="1307"/>
                  </a:lnTo>
                  <a:cubicBezTo>
                    <a:pt x="4144" y="1307"/>
                    <a:pt x="4192" y="1236"/>
                    <a:pt x="4192" y="1164"/>
                  </a:cubicBezTo>
                  <a:cubicBezTo>
                    <a:pt x="4192" y="1069"/>
                    <a:pt x="4120" y="998"/>
                    <a:pt x="4049" y="998"/>
                  </a:cubicBezTo>
                  <a:lnTo>
                    <a:pt x="4049" y="974"/>
                  </a:lnTo>
                  <a:lnTo>
                    <a:pt x="3644" y="974"/>
                  </a:lnTo>
                  <a:cubicBezTo>
                    <a:pt x="3644" y="974"/>
                    <a:pt x="3525" y="1022"/>
                    <a:pt x="3501" y="1069"/>
                  </a:cubicBezTo>
                  <a:lnTo>
                    <a:pt x="3025" y="1998"/>
                  </a:lnTo>
                  <a:lnTo>
                    <a:pt x="2477" y="117"/>
                  </a:lnTo>
                  <a:cubicBezTo>
                    <a:pt x="2465" y="42"/>
                    <a:pt x="2401" y="0"/>
                    <a:pt x="2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1992379" y="1654752"/>
              <a:ext cx="32836" cy="31997"/>
            </a:xfrm>
            <a:custGeom>
              <a:avLst/>
              <a:gdLst/>
              <a:ahLst/>
              <a:cxnLst/>
              <a:rect l="l" t="t" r="r" b="b"/>
              <a:pathLst>
                <a:path w="978" h="953" extrusionOk="0">
                  <a:moveTo>
                    <a:pt x="668" y="310"/>
                  </a:moveTo>
                  <a:lnTo>
                    <a:pt x="668" y="643"/>
                  </a:lnTo>
                  <a:lnTo>
                    <a:pt x="334" y="643"/>
                  </a:lnTo>
                  <a:lnTo>
                    <a:pt x="334" y="310"/>
                  </a:lnTo>
                  <a:close/>
                  <a:moveTo>
                    <a:pt x="168" y="0"/>
                  </a:moveTo>
                  <a:cubicBezTo>
                    <a:pt x="72" y="0"/>
                    <a:pt x="1" y="72"/>
                    <a:pt x="1" y="167"/>
                  </a:cubicBezTo>
                  <a:lnTo>
                    <a:pt x="1" y="810"/>
                  </a:lnTo>
                  <a:cubicBezTo>
                    <a:pt x="1" y="882"/>
                    <a:pt x="72" y="953"/>
                    <a:pt x="168" y="953"/>
                  </a:cubicBezTo>
                  <a:lnTo>
                    <a:pt x="811" y="953"/>
                  </a:lnTo>
                  <a:cubicBezTo>
                    <a:pt x="906" y="953"/>
                    <a:pt x="977" y="882"/>
                    <a:pt x="977" y="810"/>
                  </a:cubicBezTo>
                  <a:lnTo>
                    <a:pt x="977" y="167"/>
                  </a:lnTo>
                  <a:cubicBezTo>
                    <a:pt x="977" y="72"/>
                    <a:pt x="906"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1992379" y="1697930"/>
              <a:ext cx="32836" cy="32803"/>
            </a:xfrm>
            <a:custGeom>
              <a:avLst/>
              <a:gdLst/>
              <a:ahLst/>
              <a:cxnLst/>
              <a:rect l="l" t="t" r="r" b="b"/>
              <a:pathLst>
                <a:path w="978" h="977" extrusionOk="0">
                  <a:moveTo>
                    <a:pt x="668" y="334"/>
                  </a:moveTo>
                  <a:lnTo>
                    <a:pt x="668" y="667"/>
                  </a:lnTo>
                  <a:lnTo>
                    <a:pt x="334" y="667"/>
                  </a:lnTo>
                  <a:lnTo>
                    <a:pt x="334" y="334"/>
                  </a:lnTo>
                  <a:close/>
                  <a:moveTo>
                    <a:pt x="168" y="0"/>
                  </a:moveTo>
                  <a:cubicBezTo>
                    <a:pt x="72" y="0"/>
                    <a:pt x="1" y="72"/>
                    <a:pt x="1" y="167"/>
                  </a:cubicBezTo>
                  <a:lnTo>
                    <a:pt x="1" y="810"/>
                  </a:lnTo>
                  <a:cubicBezTo>
                    <a:pt x="1" y="882"/>
                    <a:pt x="72" y="977"/>
                    <a:pt x="168" y="977"/>
                  </a:cubicBezTo>
                  <a:lnTo>
                    <a:pt x="811" y="977"/>
                  </a:lnTo>
                  <a:cubicBezTo>
                    <a:pt x="906" y="977"/>
                    <a:pt x="977" y="905"/>
                    <a:pt x="977" y="810"/>
                  </a:cubicBezTo>
                  <a:lnTo>
                    <a:pt x="977" y="167"/>
                  </a:lnTo>
                  <a:cubicBezTo>
                    <a:pt x="977" y="72"/>
                    <a:pt x="906" y="0"/>
                    <a:pt x="8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992379" y="1828939"/>
              <a:ext cx="37638" cy="32131"/>
            </a:xfrm>
            <a:custGeom>
              <a:avLst/>
              <a:gdLst/>
              <a:ahLst/>
              <a:cxnLst/>
              <a:rect l="l" t="t" r="r" b="b"/>
              <a:pathLst>
                <a:path w="1121" h="957" extrusionOk="0">
                  <a:moveTo>
                    <a:pt x="501" y="314"/>
                  </a:moveTo>
                  <a:cubicBezTo>
                    <a:pt x="702" y="314"/>
                    <a:pt x="497" y="565"/>
                    <a:pt x="390" y="565"/>
                  </a:cubicBezTo>
                  <a:cubicBezTo>
                    <a:pt x="358" y="565"/>
                    <a:pt x="334" y="542"/>
                    <a:pt x="334" y="480"/>
                  </a:cubicBezTo>
                  <a:cubicBezTo>
                    <a:pt x="310" y="385"/>
                    <a:pt x="406" y="314"/>
                    <a:pt x="501" y="314"/>
                  </a:cubicBezTo>
                  <a:close/>
                  <a:moveTo>
                    <a:pt x="488" y="0"/>
                  </a:moveTo>
                  <a:cubicBezTo>
                    <a:pt x="238" y="0"/>
                    <a:pt x="1" y="192"/>
                    <a:pt x="1" y="480"/>
                  </a:cubicBezTo>
                  <a:cubicBezTo>
                    <a:pt x="1" y="742"/>
                    <a:pt x="215" y="957"/>
                    <a:pt x="501" y="957"/>
                  </a:cubicBezTo>
                  <a:cubicBezTo>
                    <a:pt x="906" y="957"/>
                    <a:pt x="1120" y="433"/>
                    <a:pt x="834" y="147"/>
                  </a:cubicBezTo>
                  <a:cubicBezTo>
                    <a:pt x="733" y="46"/>
                    <a:pt x="609" y="0"/>
                    <a:pt x="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918817" y="1809063"/>
              <a:ext cx="41633" cy="10442"/>
            </a:xfrm>
            <a:custGeom>
              <a:avLst/>
              <a:gdLst/>
              <a:ahLst/>
              <a:cxnLst/>
              <a:rect l="l" t="t" r="r" b="b"/>
              <a:pathLst>
                <a:path w="1240" h="311" extrusionOk="0">
                  <a:moveTo>
                    <a:pt x="191" y="1"/>
                  </a:moveTo>
                  <a:cubicBezTo>
                    <a:pt x="96" y="1"/>
                    <a:pt x="25" y="48"/>
                    <a:pt x="25" y="120"/>
                  </a:cubicBezTo>
                  <a:cubicBezTo>
                    <a:pt x="1" y="215"/>
                    <a:pt x="96" y="310"/>
                    <a:pt x="168" y="310"/>
                  </a:cubicBezTo>
                  <a:lnTo>
                    <a:pt x="1049" y="310"/>
                  </a:lnTo>
                  <a:cubicBezTo>
                    <a:pt x="1144" y="310"/>
                    <a:pt x="1215" y="239"/>
                    <a:pt x="1215" y="167"/>
                  </a:cubicBezTo>
                  <a:cubicBezTo>
                    <a:pt x="1239" y="72"/>
                    <a:pt x="1144" y="1"/>
                    <a:pt x="1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1905252" y="1829007"/>
              <a:ext cx="54996" cy="10509"/>
            </a:xfrm>
            <a:custGeom>
              <a:avLst/>
              <a:gdLst/>
              <a:ahLst/>
              <a:cxnLst/>
              <a:rect l="l" t="t" r="r" b="b"/>
              <a:pathLst>
                <a:path w="1638" h="313" extrusionOk="0">
                  <a:moveTo>
                    <a:pt x="1471" y="1"/>
                  </a:moveTo>
                  <a:cubicBezTo>
                    <a:pt x="1465" y="1"/>
                    <a:pt x="1459" y="1"/>
                    <a:pt x="1453" y="2"/>
                  </a:cubicBezTo>
                  <a:lnTo>
                    <a:pt x="167" y="2"/>
                  </a:lnTo>
                  <a:cubicBezTo>
                    <a:pt x="95" y="2"/>
                    <a:pt x="24" y="50"/>
                    <a:pt x="24" y="145"/>
                  </a:cubicBezTo>
                  <a:cubicBezTo>
                    <a:pt x="0" y="240"/>
                    <a:pt x="72" y="312"/>
                    <a:pt x="167" y="312"/>
                  </a:cubicBezTo>
                  <a:lnTo>
                    <a:pt x="1453" y="312"/>
                  </a:lnTo>
                  <a:cubicBezTo>
                    <a:pt x="1459" y="312"/>
                    <a:pt x="1465" y="313"/>
                    <a:pt x="1471" y="313"/>
                  </a:cubicBezTo>
                  <a:cubicBezTo>
                    <a:pt x="1637" y="313"/>
                    <a:pt x="1637" y="1"/>
                    <a:pt x="1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825;p40">
            <a:extLst>
              <a:ext uri="{FF2B5EF4-FFF2-40B4-BE49-F238E27FC236}">
                <a16:creationId xmlns:a16="http://schemas.microsoft.com/office/drawing/2014/main" id="{54948A9C-F155-66E1-F30B-80F4D6989742}"/>
              </a:ext>
            </a:extLst>
          </p:cNvPr>
          <p:cNvSpPr txBox="1">
            <a:spLocks/>
          </p:cNvSpPr>
          <p:nvPr/>
        </p:nvSpPr>
        <p:spPr>
          <a:xfrm>
            <a:off x="549645" y="1476921"/>
            <a:ext cx="3770878" cy="2288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utfit ExtraBold"/>
              <a:buNone/>
              <a:defRPr sz="2000" b="0" i="0" u="none" strike="noStrike" cap="none">
                <a:solidFill>
                  <a:schemeClr val="dk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2pPr>
            <a:lvl3pPr marR="0" lvl="2"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3pPr>
            <a:lvl4pPr marR="0" lvl="3"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4pPr>
            <a:lvl5pPr marR="0" lvl="4"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5pPr>
            <a:lvl6pPr marR="0" lvl="5"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6pPr>
            <a:lvl7pPr marR="0" lvl="6"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7pPr>
            <a:lvl8pPr marR="0" lvl="7"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8pPr>
            <a:lvl9pPr marR="0" lvl="8"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9pPr>
          </a:lstStyle>
          <a:p>
            <a:pPr marL="285750" indent="-285750" algn="just">
              <a:buFont typeface="Arial" panose="020B0604020202020204" pitchFamily="34" charset="0"/>
              <a:buChar char="•"/>
            </a:pPr>
            <a:r>
              <a:rPr lang="es-ES" sz="1100" dirty="0"/>
              <a:t>Variabilidad en datos clínicos: Los modelos de IA deben adaptarse a datos heterogéneos de diferentes poblaciones, lo cual impacta la precisión predictiva.</a:t>
            </a:r>
          </a:p>
          <a:p>
            <a:pPr marL="285750" indent="-285750" algn="just">
              <a:buFont typeface="Arial" panose="020B0604020202020204" pitchFamily="34" charset="0"/>
              <a:buChar char="•"/>
            </a:pPr>
            <a:endParaRPr lang="es-ES" sz="1100" dirty="0"/>
          </a:p>
          <a:p>
            <a:pPr marL="285750" indent="-285750" algn="just">
              <a:buFont typeface="Arial" panose="020B0604020202020204" pitchFamily="34" charset="0"/>
              <a:buChar char="•"/>
            </a:pPr>
            <a:r>
              <a:rPr lang="es-ES" sz="1100" dirty="0"/>
              <a:t>Dependencia de datos limitados: Algunos estudios trabajan con datasets públicos limitados, lo que restringe la capacidad de generalización.</a:t>
            </a:r>
          </a:p>
          <a:p>
            <a:pPr marL="285750" indent="-285750" algn="just">
              <a:buFont typeface="Arial" panose="020B0604020202020204" pitchFamily="34" charset="0"/>
              <a:buChar char="•"/>
            </a:pPr>
            <a:endParaRPr lang="es-ES" sz="1100" dirty="0"/>
          </a:p>
          <a:p>
            <a:pPr marL="285750" indent="-285750" algn="just">
              <a:buFont typeface="Arial" panose="020B0604020202020204" pitchFamily="34" charset="0"/>
              <a:buChar char="•"/>
            </a:pPr>
            <a:r>
              <a:rPr lang="es-ES" sz="1100" dirty="0"/>
              <a:t>Consideraciones éticas: Asegurar privacidad de datos, transparencia y implementación ética de modelos es crítico.</a:t>
            </a:r>
          </a:p>
          <a:p>
            <a:endParaRPr lang="en-US" sz="1500" dirty="0"/>
          </a:p>
        </p:txBody>
      </p:sp>
      <p:sp>
        <p:nvSpPr>
          <p:cNvPr id="11" name="Google Shape;825;p40">
            <a:extLst>
              <a:ext uri="{FF2B5EF4-FFF2-40B4-BE49-F238E27FC236}">
                <a16:creationId xmlns:a16="http://schemas.microsoft.com/office/drawing/2014/main" id="{9D54290D-AA9C-D19A-FB24-EBBFA25387E9}"/>
              </a:ext>
            </a:extLst>
          </p:cNvPr>
          <p:cNvSpPr txBox="1">
            <a:spLocks/>
          </p:cNvSpPr>
          <p:nvPr/>
        </p:nvSpPr>
        <p:spPr>
          <a:xfrm>
            <a:off x="4503178" y="1476921"/>
            <a:ext cx="3908522" cy="2643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utfit ExtraBold"/>
              <a:buNone/>
              <a:defRPr sz="2000" b="0" i="0" u="none" strike="noStrike" cap="none">
                <a:solidFill>
                  <a:schemeClr val="dk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2pPr>
            <a:lvl3pPr marR="0" lvl="2"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3pPr>
            <a:lvl4pPr marR="0" lvl="3"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4pPr>
            <a:lvl5pPr marR="0" lvl="4"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5pPr>
            <a:lvl6pPr marR="0" lvl="5"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6pPr>
            <a:lvl7pPr marR="0" lvl="6"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7pPr>
            <a:lvl8pPr marR="0" lvl="7"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8pPr>
            <a:lvl9pPr marR="0" lvl="8" algn="ctr" rtl="0">
              <a:lnSpc>
                <a:spcPct val="100000"/>
              </a:lnSpc>
              <a:spcBef>
                <a:spcPts val="0"/>
              </a:spcBef>
              <a:spcAft>
                <a:spcPts val="0"/>
              </a:spcAft>
              <a:buClr>
                <a:schemeClr val="dk1"/>
              </a:buClr>
              <a:buSzPts val="2400"/>
              <a:buFont typeface="Outfit"/>
              <a:buNone/>
              <a:defRPr sz="2400" b="0" i="0" u="none" strike="noStrike" cap="none">
                <a:solidFill>
                  <a:schemeClr val="dk1"/>
                </a:solidFill>
                <a:latin typeface="Outfit"/>
                <a:ea typeface="Outfit"/>
                <a:cs typeface="Outfit"/>
                <a:sym typeface="Outfit"/>
              </a:defRPr>
            </a:lvl9pPr>
          </a:lstStyle>
          <a:p>
            <a:pPr marL="285750" indent="-285750" algn="just">
              <a:buFont typeface="Arial" panose="020B0604020202020204" pitchFamily="34" charset="0"/>
              <a:buChar char="•"/>
            </a:pPr>
            <a:r>
              <a:rPr lang="es-ES" sz="1100" dirty="0"/>
              <a:t>Modelos avanzados de IA: Algoritmos como XGBoost y enfoques híbridos muestran alta precisión en predicción de riesgo cardiovascular, alcanzando hasta 94.3%.</a:t>
            </a:r>
          </a:p>
          <a:p>
            <a:pPr marL="285750" indent="-285750" algn="just">
              <a:buFont typeface="Arial" panose="020B0604020202020204" pitchFamily="34" charset="0"/>
              <a:buChar char="•"/>
            </a:pPr>
            <a:endParaRPr lang="es-ES" sz="1100" dirty="0"/>
          </a:p>
          <a:p>
            <a:pPr marL="285750" indent="-285750" algn="just">
              <a:buFont typeface="Arial" panose="020B0604020202020204" pitchFamily="34" charset="0"/>
              <a:buChar char="•"/>
            </a:pPr>
            <a:r>
              <a:rPr lang="es-ES" sz="1100" dirty="0"/>
              <a:t>Integración de datos diversa: Combinar datos de múltiples fuentes y tipos mejora la precisión del modelo, logrando hasta 82%.</a:t>
            </a:r>
          </a:p>
          <a:p>
            <a:pPr marL="285750" indent="-285750" algn="just">
              <a:buFont typeface="Arial" panose="020B0604020202020204" pitchFamily="34" charset="0"/>
              <a:buChar char="•"/>
            </a:pPr>
            <a:endParaRPr lang="es-ES" sz="1100" dirty="0"/>
          </a:p>
          <a:p>
            <a:pPr marL="285750" indent="-285750" algn="just">
              <a:buFont typeface="Arial" panose="020B0604020202020204" pitchFamily="34" charset="0"/>
              <a:buChar char="•"/>
            </a:pPr>
            <a:r>
              <a:rPr lang="es-ES" sz="1100" dirty="0"/>
              <a:t>Predictores de adherencia: Variables como tipo de dolor torácico, ECG, presión arterial y colesterol son factores clave que influyen en la predicción.</a:t>
            </a:r>
          </a:p>
          <a:p>
            <a:pPr marL="285750" indent="-285750" algn="just">
              <a:buFont typeface="Arial" panose="020B0604020202020204" pitchFamily="34" charset="0"/>
              <a:buChar char="•"/>
            </a:pPr>
            <a:endParaRPr lang="es-ES" sz="1100" dirty="0"/>
          </a:p>
          <a:p>
            <a:pPr marL="285750" indent="-285750" algn="just">
              <a:buFont typeface="Arial" panose="020B0604020202020204" pitchFamily="34" charset="0"/>
              <a:buChar char="•"/>
            </a:pPr>
            <a:r>
              <a:rPr lang="es-ES" sz="1100" dirty="0"/>
              <a:t>Preocupaciones éticas: Transparencia e interpretabilidad son esenciales para la confianza del usuario en aplicaciones de IA médica.</a:t>
            </a:r>
          </a:p>
          <a:p>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22;p40">
            <a:extLst>
              <a:ext uri="{FF2B5EF4-FFF2-40B4-BE49-F238E27FC236}">
                <a16:creationId xmlns:a16="http://schemas.microsoft.com/office/drawing/2014/main" id="{17A5B20A-E1A5-26EA-4A82-60AFB6DE01E6}"/>
              </a:ext>
            </a:extLst>
          </p:cNvPr>
          <p:cNvSpPr txBox="1">
            <a:spLocks noGrp="1"/>
          </p:cNvSpPr>
          <p:nvPr>
            <p:ph type="title"/>
          </p:nvPr>
        </p:nvSpPr>
        <p:spPr>
          <a:xfrm>
            <a:off x="2004040" y="271308"/>
            <a:ext cx="5135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tx1"/>
                </a:solidFill>
              </a:rPr>
              <a:t>Objetivos</a:t>
            </a:r>
            <a:endParaRPr sz="3200" b="1" dirty="0">
              <a:solidFill>
                <a:schemeClr val="tx1"/>
              </a:solidFill>
            </a:endParaRPr>
          </a:p>
        </p:txBody>
      </p:sp>
      <p:sp>
        <p:nvSpPr>
          <p:cNvPr id="9" name="Google Shape;822;p40">
            <a:extLst>
              <a:ext uri="{FF2B5EF4-FFF2-40B4-BE49-F238E27FC236}">
                <a16:creationId xmlns:a16="http://schemas.microsoft.com/office/drawing/2014/main" id="{CD6A30B2-6723-DD27-3BE4-8C9AB3C033CD}"/>
              </a:ext>
            </a:extLst>
          </p:cNvPr>
          <p:cNvSpPr txBox="1">
            <a:spLocks/>
          </p:cNvSpPr>
          <p:nvPr/>
        </p:nvSpPr>
        <p:spPr>
          <a:xfrm>
            <a:off x="1261100" y="1254288"/>
            <a:ext cx="6450340" cy="3188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200"/>
              <a:buFont typeface="Outfit ExtraBold"/>
              <a:buNone/>
              <a:defRPr sz="45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2pPr>
            <a:lvl3pPr marR="0" lvl="2"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3pPr>
            <a:lvl4pPr marR="0" lvl="3"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4pPr>
            <a:lvl5pPr marR="0" lvl="4"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5pPr>
            <a:lvl6pPr marR="0" lvl="5"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6pPr>
            <a:lvl7pPr marR="0" lvl="6"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7pPr>
            <a:lvl8pPr marR="0" lvl="7"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8pPr>
            <a:lvl9pPr marR="0" lvl="8" algn="ctr" rtl="0">
              <a:lnSpc>
                <a:spcPct val="100000"/>
              </a:lnSpc>
              <a:spcBef>
                <a:spcPts val="0"/>
              </a:spcBef>
              <a:spcAft>
                <a:spcPts val="0"/>
              </a:spcAft>
              <a:buClr>
                <a:schemeClr val="dk1"/>
              </a:buClr>
              <a:buSzPts val="6200"/>
              <a:buFont typeface="Outfit"/>
              <a:buNone/>
              <a:defRPr sz="6200" b="0" i="0" u="none" strike="noStrike" cap="none">
                <a:solidFill>
                  <a:schemeClr val="dk1"/>
                </a:solidFill>
                <a:latin typeface="Outfit"/>
                <a:ea typeface="Outfit"/>
                <a:cs typeface="Outfit"/>
                <a:sym typeface="Outfit"/>
              </a:defRPr>
            </a:lvl9pPr>
          </a:lstStyle>
          <a:p>
            <a:pPr algn="just"/>
            <a:r>
              <a:rPr lang="en-US" sz="1400" b="1" dirty="0"/>
              <a:t>Objetivos Generales</a:t>
            </a:r>
          </a:p>
          <a:p>
            <a:pPr algn="just"/>
            <a:endParaRPr lang="en-US" sz="400" dirty="0"/>
          </a:p>
          <a:p>
            <a:pPr algn="just"/>
            <a:r>
              <a:rPr lang="es-ES" sz="1100" dirty="0">
                <a:solidFill>
                  <a:schemeClr val="tx1"/>
                </a:solidFill>
              </a:rPr>
              <a:t>El objetivo principal de este proyecto es diseñar e implementar modelos avanzados de inteligencia artificial capaces de identificar tempranamente a pacientes con alto riesgo de sufrir un ataque cardíaco, basándose en datos clínicos, demográficos y sintomáticos. Utilizando conjuntos de datos estructurados del ámbito médico y técnicas de machine learning y deep learning de última generación, el proyecto busca desarrollar un sistema robusto de predicción del riesgo cardiovascular.</a:t>
            </a:r>
            <a:endParaRPr lang="es-ES" sz="400" dirty="0">
              <a:solidFill>
                <a:schemeClr val="tx1"/>
              </a:solidFill>
            </a:endParaRPr>
          </a:p>
          <a:p>
            <a:pPr algn="just"/>
            <a:endParaRPr lang="es-ES" sz="1200" dirty="0">
              <a:solidFill>
                <a:schemeClr val="tx1"/>
              </a:solidFill>
            </a:endParaRPr>
          </a:p>
          <a:p>
            <a:pPr algn="just"/>
            <a:r>
              <a:rPr lang="es-ES" sz="1100" dirty="0">
                <a:solidFill>
                  <a:schemeClr val="tx1"/>
                </a:solidFill>
              </a:rPr>
              <a:t>El proyecto busca contribuir al avance de la medicina preventiva mediante el desarrollo de una solución basada en datos que facilite la intervención temprana y mejore los resultados en salud de los pacientes. </a:t>
            </a:r>
          </a:p>
          <a:p>
            <a:pPr algn="just"/>
            <a:endParaRPr lang="es-ES" sz="1100" dirty="0">
              <a:solidFill>
                <a:schemeClr val="tx1"/>
              </a:solidFill>
            </a:endParaRPr>
          </a:p>
          <a:p>
            <a:pPr algn="just"/>
            <a:r>
              <a:rPr lang="es-ES" sz="1100" dirty="0">
                <a:solidFill>
                  <a:schemeClr val="tx1"/>
                </a:solidFill>
              </a:rPr>
              <a:t>Adicionalmente, aspiro a establecer un referente en la integración de modelos de IA en la práctica clínica, combinando precisión predictiva con interpretabilidad y responsabilidad ética.</a:t>
            </a:r>
          </a:p>
          <a:p>
            <a:pPr algn="just"/>
            <a:endParaRPr lang="en-US" sz="1400" dirty="0">
              <a:solidFill>
                <a:schemeClr val="tx1"/>
              </a:solidFill>
            </a:endParaRPr>
          </a:p>
        </p:txBody>
      </p:sp>
    </p:spTree>
    <p:extLst>
      <p:ext uri="{BB962C8B-B14F-4D97-AF65-F5344CB8AC3E}">
        <p14:creationId xmlns:p14="http://schemas.microsoft.com/office/powerpoint/2010/main" val="227531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cxnSp>
        <p:nvCxnSpPr>
          <p:cNvPr id="1108" name="Google Shape;1108;p52"/>
          <p:cNvCxnSpPr>
            <a:stCxn id="1109" idx="6"/>
            <a:endCxn id="1110" idx="0"/>
          </p:cNvCxnSpPr>
          <p:nvPr/>
        </p:nvCxnSpPr>
        <p:spPr>
          <a:xfrm>
            <a:off x="4309700" y="1574515"/>
            <a:ext cx="794400" cy="166800"/>
          </a:xfrm>
          <a:prstGeom prst="bentConnector2">
            <a:avLst/>
          </a:prstGeom>
          <a:noFill/>
          <a:ln w="19050" cap="flat" cmpd="sng">
            <a:solidFill>
              <a:schemeClr val="dk2"/>
            </a:solidFill>
            <a:prstDash val="solid"/>
            <a:round/>
            <a:headEnd type="none" w="med" len="med"/>
            <a:tailEnd type="none" w="med" len="med"/>
          </a:ln>
        </p:spPr>
      </p:cxnSp>
      <p:cxnSp>
        <p:nvCxnSpPr>
          <p:cNvPr id="1111" name="Google Shape;1111;p52"/>
          <p:cNvCxnSpPr>
            <a:stCxn id="1110" idx="2"/>
            <a:endCxn id="1112" idx="0"/>
          </p:cNvCxnSpPr>
          <p:nvPr/>
        </p:nvCxnSpPr>
        <p:spPr>
          <a:xfrm flipH="1">
            <a:off x="3881250" y="2157790"/>
            <a:ext cx="806400" cy="128100"/>
          </a:xfrm>
          <a:prstGeom prst="bentConnector2">
            <a:avLst/>
          </a:prstGeom>
          <a:noFill/>
          <a:ln w="19050" cap="flat" cmpd="sng">
            <a:solidFill>
              <a:schemeClr val="dk2"/>
            </a:solidFill>
            <a:prstDash val="solid"/>
            <a:round/>
            <a:headEnd type="none" w="med" len="med"/>
            <a:tailEnd type="none" w="med" len="med"/>
          </a:ln>
        </p:spPr>
      </p:cxnSp>
      <p:cxnSp>
        <p:nvCxnSpPr>
          <p:cNvPr id="1113" name="Google Shape;1113;p52"/>
          <p:cNvCxnSpPr>
            <a:stCxn id="1112" idx="6"/>
            <a:endCxn id="1114" idx="0"/>
          </p:cNvCxnSpPr>
          <p:nvPr/>
        </p:nvCxnSpPr>
        <p:spPr>
          <a:xfrm>
            <a:off x="4309700" y="2714289"/>
            <a:ext cx="794400" cy="194400"/>
          </a:xfrm>
          <a:prstGeom prst="bentConnector2">
            <a:avLst/>
          </a:prstGeom>
          <a:noFill/>
          <a:ln w="19050" cap="flat" cmpd="sng">
            <a:solidFill>
              <a:schemeClr val="dk2"/>
            </a:solidFill>
            <a:prstDash val="solid"/>
            <a:round/>
            <a:headEnd type="none" w="med" len="med"/>
            <a:tailEnd type="none" w="med" len="med"/>
          </a:ln>
        </p:spPr>
      </p:cxnSp>
      <p:cxnSp>
        <p:nvCxnSpPr>
          <p:cNvPr id="1115" name="Google Shape;1115;p52"/>
          <p:cNvCxnSpPr>
            <a:stCxn id="1109" idx="2"/>
          </p:cNvCxnSpPr>
          <p:nvPr/>
        </p:nvCxnSpPr>
        <p:spPr>
          <a:xfrm rot="10800000">
            <a:off x="2772800" y="1574515"/>
            <a:ext cx="680100" cy="0"/>
          </a:xfrm>
          <a:prstGeom prst="straightConnector1">
            <a:avLst/>
          </a:prstGeom>
          <a:noFill/>
          <a:ln w="19050" cap="flat" cmpd="sng">
            <a:solidFill>
              <a:schemeClr val="dk2"/>
            </a:solidFill>
            <a:prstDash val="solid"/>
            <a:round/>
            <a:headEnd type="none" w="med" len="med"/>
            <a:tailEnd type="oval" w="med" len="med"/>
          </a:ln>
        </p:spPr>
      </p:cxnSp>
      <p:cxnSp>
        <p:nvCxnSpPr>
          <p:cNvPr id="1116" name="Google Shape;1116;p52"/>
          <p:cNvCxnSpPr>
            <a:stCxn id="1112" idx="2"/>
          </p:cNvCxnSpPr>
          <p:nvPr/>
        </p:nvCxnSpPr>
        <p:spPr>
          <a:xfrm rot="10800000">
            <a:off x="2772800" y="2714289"/>
            <a:ext cx="680100" cy="0"/>
          </a:xfrm>
          <a:prstGeom prst="straightConnector1">
            <a:avLst/>
          </a:prstGeom>
          <a:noFill/>
          <a:ln w="19050" cap="flat" cmpd="sng">
            <a:solidFill>
              <a:schemeClr val="dk2"/>
            </a:solidFill>
            <a:prstDash val="solid"/>
            <a:round/>
            <a:headEnd type="none" w="med" len="med"/>
            <a:tailEnd type="oval" w="med" len="med"/>
          </a:ln>
        </p:spPr>
      </p:cxnSp>
      <p:cxnSp>
        <p:nvCxnSpPr>
          <p:cNvPr id="1117" name="Google Shape;1117;p52"/>
          <p:cNvCxnSpPr>
            <a:stCxn id="1110" idx="6"/>
          </p:cNvCxnSpPr>
          <p:nvPr/>
        </p:nvCxnSpPr>
        <p:spPr>
          <a:xfrm>
            <a:off x="5520750" y="2157790"/>
            <a:ext cx="674700" cy="0"/>
          </a:xfrm>
          <a:prstGeom prst="straightConnector1">
            <a:avLst/>
          </a:prstGeom>
          <a:noFill/>
          <a:ln w="19050" cap="flat" cmpd="sng">
            <a:solidFill>
              <a:schemeClr val="dk2"/>
            </a:solidFill>
            <a:prstDash val="solid"/>
            <a:round/>
            <a:headEnd type="none" w="med" len="med"/>
            <a:tailEnd type="oval" w="med" len="med"/>
          </a:ln>
        </p:spPr>
      </p:cxnSp>
      <p:cxnSp>
        <p:nvCxnSpPr>
          <p:cNvPr id="1118" name="Google Shape;1118;p52"/>
          <p:cNvCxnSpPr>
            <a:stCxn id="1114" idx="6"/>
          </p:cNvCxnSpPr>
          <p:nvPr/>
        </p:nvCxnSpPr>
        <p:spPr>
          <a:xfrm>
            <a:off x="5497425" y="3302115"/>
            <a:ext cx="674700" cy="0"/>
          </a:xfrm>
          <a:prstGeom prst="straightConnector1">
            <a:avLst/>
          </a:prstGeom>
          <a:noFill/>
          <a:ln w="19050" cap="flat" cmpd="sng">
            <a:solidFill>
              <a:schemeClr val="dk2"/>
            </a:solidFill>
            <a:prstDash val="solid"/>
            <a:round/>
            <a:headEnd type="none" w="med" len="med"/>
            <a:tailEnd type="oval" w="med" len="med"/>
          </a:ln>
        </p:spPr>
      </p:cxnSp>
      <p:sp>
        <p:nvSpPr>
          <p:cNvPr id="1119" name="Google Shape;1119;p52"/>
          <p:cNvSpPr txBox="1">
            <a:spLocks noGrp="1"/>
          </p:cNvSpPr>
          <p:nvPr>
            <p:ph type="title"/>
          </p:nvPr>
        </p:nvSpPr>
        <p:spPr>
          <a:xfrm>
            <a:off x="720000" y="2556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Objetivos</a:t>
            </a:r>
            <a:br>
              <a:rPr lang="en" sz="3200" b="1" dirty="0"/>
            </a:br>
            <a:r>
              <a:rPr lang="en" sz="1100" b="1" dirty="0">
                <a:solidFill>
                  <a:schemeClr val="accent1"/>
                </a:solidFill>
              </a:rPr>
              <a:t>Específicos</a:t>
            </a:r>
            <a:endParaRPr sz="3200" b="1" dirty="0">
              <a:solidFill>
                <a:schemeClr val="accent1"/>
              </a:solidFill>
            </a:endParaRPr>
          </a:p>
        </p:txBody>
      </p:sp>
      <p:sp>
        <p:nvSpPr>
          <p:cNvPr id="1120" name="Google Shape;1120;p52"/>
          <p:cNvSpPr txBox="1">
            <a:spLocks noGrp="1"/>
          </p:cNvSpPr>
          <p:nvPr>
            <p:ph type="title" idx="4294967295"/>
          </p:nvPr>
        </p:nvSpPr>
        <p:spPr>
          <a:xfrm>
            <a:off x="813963" y="913047"/>
            <a:ext cx="1657263" cy="433268"/>
          </a:xfrm>
          <a:prstGeom prst="rect">
            <a:avLst/>
          </a:prstGeom>
          <a:ln>
            <a:noFill/>
          </a:ln>
        </p:spPr>
        <p:txBody>
          <a:bodyPr spcFirstLastPara="1" wrap="square" lIns="91425" tIns="91425" rIns="91425" bIns="91425" anchor="t" anchorCtr="0">
            <a:noAutofit/>
          </a:bodyPr>
          <a:lstStyle/>
          <a:p>
            <a:pPr lvl="0" algn="r"/>
            <a:r>
              <a:rPr lang="es-ES" sz="1600" b="1" dirty="0">
                <a:solidFill>
                  <a:schemeClr val="accent1"/>
                </a:solidFill>
              </a:rPr>
              <a:t>Análisis de datos</a:t>
            </a:r>
            <a:endParaRPr sz="1600" b="1" dirty="0">
              <a:solidFill>
                <a:schemeClr val="accent1"/>
              </a:solidFill>
            </a:endParaRPr>
          </a:p>
        </p:txBody>
      </p:sp>
      <p:sp>
        <p:nvSpPr>
          <p:cNvPr id="1121" name="Google Shape;1121;p52"/>
          <p:cNvSpPr txBox="1">
            <a:spLocks noGrp="1"/>
          </p:cNvSpPr>
          <p:nvPr>
            <p:ph type="subTitle" idx="4294967295"/>
          </p:nvPr>
        </p:nvSpPr>
        <p:spPr>
          <a:xfrm>
            <a:off x="577281" y="1254349"/>
            <a:ext cx="2233865" cy="1344031"/>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Realizar un análisis exploratorio profundo del conjunto de datos clínico para comprender el comportamiento de las variables, detectar valores atípicos e identificar correlaciones relevantes.</a:t>
            </a:r>
            <a:endParaRPr sz="1100" dirty="0"/>
          </a:p>
        </p:txBody>
      </p:sp>
      <p:sp>
        <p:nvSpPr>
          <p:cNvPr id="1122" name="Google Shape;1122;p52"/>
          <p:cNvSpPr txBox="1">
            <a:spLocks noGrp="1"/>
          </p:cNvSpPr>
          <p:nvPr>
            <p:ph type="title" idx="4294967295"/>
          </p:nvPr>
        </p:nvSpPr>
        <p:spPr>
          <a:xfrm>
            <a:off x="691727" y="2571992"/>
            <a:ext cx="2128988" cy="5277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es-ES" sz="1600" b="1" dirty="0">
                <a:solidFill>
                  <a:schemeClr val="accent1"/>
                </a:solidFill>
              </a:rPr>
              <a:t>Entrenamiento y evaluación de modelos</a:t>
            </a:r>
            <a:endParaRPr sz="1600" b="1" dirty="0">
              <a:solidFill>
                <a:schemeClr val="accent1"/>
              </a:solidFill>
            </a:endParaRPr>
          </a:p>
          <a:p>
            <a:pPr marL="0" lvl="0" indent="0" algn="r" rtl="0">
              <a:spcBef>
                <a:spcPts val="0"/>
              </a:spcBef>
              <a:spcAft>
                <a:spcPts val="0"/>
              </a:spcAft>
              <a:buNone/>
            </a:pPr>
            <a:endParaRPr sz="2000" dirty="0"/>
          </a:p>
        </p:txBody>
      </p:sp>
      <p:sp>
        <p:nvSpPr>
          <p:cNvPr id="1123" name="Google Shape;1123;p52"/>
          <p:cNvSpPr txBox="1">
            <a:spLocks noGrp="1"/>
          </p:cNvSpPr>
          <p:nvPr>
            <p:ph type="subTitle" idx="4294967295"/>
          </p:nvPr>
        </p:nvSpPr>
        <p:spPr>
          <a:xfrm>
            <a:off x="524370" y="3110328"/>
            <a:ext cx="2682662" cy="1170174"/>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Entrenar los modelos seleccionados optimizando hiperparámetros mediante validación cruzada y evaluar el desempeño usando métricas como precisión, sensibilidad, especificidad y AUC.</a:t>
            </a:r>
            <a:endParaRPr sz="1100" dirty="0"/>
          </a:p>
        </p:txBody>
      </p:sp>
      <p:sp>
        <p:nvSpPr>
          <p:cNvPr id="1124" name="Google Shape;1124;p52"/>
          <p:cNvSpPr txBox="1">
            <a:spLocks noGrp="1"/>
          </p:cNvSpPr>
          <p:nvPr>
            <p:ph type="title" idx="4294967295"/>
          </p:nvPr>
        </p:nvSpPr>
        <p:spPr>
          <a:xfrm>
            <a:off x="6318241" y="1263036"/>
            <a:ext cx="1859396" cy="527700"/>
          </a:xfrm>
          <a:prstGeom prst="rect">
            <a:avLst/>
          </a:prstGeom>
          <a:ln>
            <a:noFill/>
          </a:ln>
        </p:spPr>
        <p:txBody>
          <a:bodyPr spcFirstLastPara="1" wrap="square" lIns="91425" tIns="91425" rIns="91425" bIns="91425" anchor="t" anchorCtr="0">
            <a:noAutofit/>
          </a:bodyPr>
          <a:lstStyle/>
          <a:p>
            <a:pPr lvl="0"/>
            <a:r>
              <a:rPr lang="es-ES" sz="1600" b="1" dirty="0">
                <a:solidFill>
                  <a:schemeClr val="accent1"/>
                </a:solidFill>
              </a:rPr>
              <a:t>Implementación de algoritmos</a:t>
            </a:r>
            <a:endParaRPr sz="1600" b="1" dirty="0">
              <a:solidFill>
                <a:schemeClr val="accent1"/>
              </a:solidFill>
            </a:endParaRPr>
          </a:p>
          <a:p>
            <a:pPr marL="0" lvl="0" indent="0" algn="l" rtl="0">
              <a:spcBef>
                <a:spcPts val="0"/>
              </a:spcBef>
              <a:spcAft>
                <a:spcPts val="0"/>
              </a:spcAft>
              <a:buClr>
                <a:schemeClr val="dk1"/>
              </a:buClr>
              <a:buSzPts val="1100"/>
              <a:buFont typeface="Arial"/>
              <a:buNone/>
            </a:pPr>
            <a:endParaRPr sz="2000" dirty="0"/>
          </a:p>
        </p:txBody>
      </p:sp>
      <p:sp>
        <p:nvSpPr>
          <p:cNvPr id="1125" name="Google Shape;1125;p52"/>
          <p:cNvSpPr txBox="1">
            <a:spLocks noGrp="1"/>
          </p:cNvSpPr>
          <p:nvPr>
            <p:ph type="subTitle" idx="4294967295"/>
          </p:nvPr>
        </p:nvSpPr>
        <p:spPr>
          <a:xfrm>
            <a:off x="6327150" y="1839724"/>
            <a:ext cx="2422770" cy="1257781"/>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n-US" sz="1100" dirty="0"/>
              <a:t>Implementar algoritmos de machine learning (Random Forest, XGBoost, SVM) y deep learning (CNNs, ResNet) y transformers para predicción de riesgo cardiovascular.</a:t>
            </a:r>
            <a:endParaRPr sz="1100" dirty="0"/>
          </a:p>
        </p:txBody>
      </p:sp>
      <p:sp>
        <p:nvSpPr>
          <p:cNvPr id="1126" name="Google Shape;1126;p52"/>
          <p:cNvSpPr txBox="1">
            <a:spLocks noGrp="1"/>
          </p:cNvSpPr>
          <p:nvPr>
            <p:ph type="title" idx="4294967295"/>
          </p:nvPr>
        </p:nvSpPr>
        <p:spPr>
          <a:xfrm>
            <a:off x="6181814" y="3088715"/>
            <a:ext cx="2621323" cy="404622"/>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accent1"/>
                </a:solidFill>
              </a:rPr>
              <a:t>Interpretación de resultados</a:t>
            </a:r>
            <a:endParaRPr sz="1600" b="1" dirty="0">
              <a:solidFill>
                <a:schemeClr val="accent1"/>
              </a:solidFill>
            </a:endParaRPr>
          </a:p>
        </p:txBody>
      </p:sp>
      <p:sp>
        <p:nvSpPr>
          <p:cNvPr id="1127" name="Google Shape;1127;p52"/>
          <p:cNvSpPr txBox="1">
            <a:spLocks noGrp="1"/>
          </p:cNvSpPr>
          <p:nvPr>
            <p:ph type="subTitle" idx="4294967295"/>
          </p:nvPr>
        </p:nvSpPr>
        <p:spPr>
          <a:xfrm>
            <a:off x="5408030" y="3384931"/>
            <a:ext cx="2682662" cy="484800"/>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s-ES" sz="1100" dirty="0"/>
              <a:t>Analizar el impacto de las variables predictoras, aplicar técnicas de IA explicable (XAI) para garantizar transparencia, y elaborar informes detallados comparando el rendimiento de los distintos modelos.</a:t>
            </a:r>
            <a:endParaRPr sz="1100" dirty="0"/>
          </a:p>
        </p:txBody>
      </p:sp>
      <p:sp>
        <p:nvSpPr>
          <p:cNvPr id="1109" name="Google Shape;1109;p52"/>
          <p:cNvSpPr/>
          <p:nvPr/>
        </p:nvSpPr>
        <p:spPr>
          <a:xfrm>
            <a:off x="3452900" y="114611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a:off x="4687650" y="1741240"/>
            <a:ext cx="833100" cy="833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p:cNvSpPr/>
          <p:nvPr/>
        </p:nvSpPr>
        <p:spPr>
          <a:xfrm>
            <a:off x="3452900" y="2285889"/>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a:off x="4710825" y="2908815"/>
            <a:ext cx="786600" cy="786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52"/>
          <p:cNvGrpSpPr/>
          <p:nvPr/>
        </p:nvGrpSpPr>
        <p:grpSpPr>
          <a:xfrm>
            <a:off x="3790935" y="2544647"/>
            <a:ext cx="180734" cy="358380"/>
            <a:chOff x="1778910" y="2131282"/>
            <a:chExt cx="180734" cy="358380"/>
          </a:xfrm>
        </p:grpSpPr>
        <p:sp>
          <p:nvSpPr>
            <p:cNvPr id="1129" name="Google Shape;1129;p52"/>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52"/>
          <p:cNvGrpSpPr/>
          <p:nvPr/>
        </p:nvGrpSpPr>
        <p:grpSpPr>
          <a:xfrm>
            <a:off x="3701380" y="1442354"/>
            <a:ext cx="359823" cy="264303"/>
            <a:chOff x="6348467" y="2177414"/>
            <a:chExt cx="359823" cy="264303"/>
          </a:xfrm>
        </p:grpSpPr>
        <p:sp>
          <p:nvSpPr>
            <p:cNvPr id="1136" name="Google Shape;1136;p52"/>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52"/>
          <p:cNvGrpSpPr/>
          <p:nvPr/>
        </p:nvGrpSpPr>
        <p:grpSpPr>
          <a:xfrm>
            <a:off x="4924285" y="1977887"/>
            <a:ext cx="359823" cy="359823"/>
            <a:chOff x="2464948" y="3275485"/>
            <a:chExt cx="359823" cy="359823"/>
          </a:xfrm>
        </p:grpSpPr>
        <p:sp>
          <p:nvSpPr>
            <p:cNvPr id="1139" name="Google Shape;1139;p52"/>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2"/>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52"/>
          <p:cNvGrpSpPr/>
          <p:nvPr/>
        </p:nvGrpSpPr>
        <p:grpSpPr>
          <a:xfrm>
            <a:off x="4923005" y="3123113"/>
            <a:ext cx="362241" cy="358010"/>
            <a:chOff x="6346855" y="3857373"/>
            <a:chExt cx="362241" cy="358010"/>
          </a:xfrm>
        </p:grpSpPr>
        <p:sp>
          <p:nvSpPr>
            <p:cNvPr id="1145" name="Google Shape;1145;p52"/>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7D6-0F8C-AB7A-422C-37DEDE14E1CB}"/>
              </a:ext>
            </a:extLst>
          </p:cNvPr>
          <p:cNvSpPr>
            <a:spLocks noGrp="1"/>
          </p:cNvSpPr>
          <p:nvPr>
            <p:ph type="title"/>
          </p:nvPr>
        </p:nvSpPr>
        <p:spPr>
          <a:xfrm>
            <a:off x="720000" y="262144"/>
            <a:ext cx="7704000" cy="572700"/>
          </a:xfrm>
        </p:spPr>
        <p:txBody>
          <a:bodyPr/>
          <a:lstStyle/>
          <a:p>
            <a:r>
              <a:rPr lang="es-ES" sz="3200" b="1" dirty="0"/>
              <a:t>Metodología </a:t>
            </a:r>
            <a:endParaRPr lang="en-US" sz="3200" b="1" dirty="0"/>
          </a:p>
        </p:txBody>
      </p:sp>
      <p:sp>
        <p:nvSpPr>
          <p:cNvPr id="3" name="Title 1">
            <a:extLst>
              <a:ext uri="{FF2B5EF4-FFF2-40B4-BE49-F238E27FC236}">
                <a16:creationId xmlns:a16="http://schemas.microsoft.com/office/drawing/2014/main" id="{C1D20207-7F5F-E74B-DB76-8F1DD49EDA9A}"/>
              </a:ext>
            </a:extLst>
          </p:cNvPr>
          <p:cNvSpPr txBox="1">
            <a:spLocks/>
          </p:cNvSpPr>
          <p:nvPr/>
        </p:nvSpPr>
        <p:spPr>
          <a:xfrm>
            <a:off x="894840" y="941524"/>
            <a:ext cx="7354320" cy="3721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pPr algn="just"/>
            <a:r>
              <a:rPr lang="es-ES" sz="1400" b="1" dirty="0">
                <a:solidFill>
                  <a:schemeClr val="accent1"/>
                </a:solidFill>
              </a:rPr>
              <a:t>Recopilación y Preprocesamiento de Datos</a:t>
            </a:r>
          </a:p>
          <a:p>
            <a:pPr algn="just"/>
            <a:endParaRPr lang="es-ES" sz="1200" dirty="0"/>
          </a:p>
          <a:p>
            <a:pPr algn="just"/>
            <a:r>
              <a:rPr lang="es-ES" sz="1200" dirty="0"/>
              <a:t>He utilizado un dataset de registros médicos indios con información clínica, demográfica y sintomática de pacientes con riesgo cardiovascular, incluyendo variables como edad, presión arterial, colesterol y factores de estilo de vida.</a:t>
            </a:r>
          </a:p>
          <a:p>
            <a:pPr algn="just"/>
            <a:endParaRPr lang="es-ES" sz="1200" dirty="0"/>
          </a:p>
          <a:p>
            <a:pPr algn="just"/>
            <a:r>
              <a:rPr lang="es-ES" sz="1200" dirty="0"/>
              <a:t>Realicé un análisis exhaustivo de datos, buscando inconsistencias y tratando valores atípicos mediante técnicas como IQR, Z-Score e Isolation Forest. También apliqué normalización, codificación de variables categóricas y técnicas de balanceo como SMOTE para preparar el dataset óptimo para entrenamiento de modelos de IA.</a:t>
            </a:r>
          </a:p>
          <a:p>
            <a:pPr algn="just"/>
            <a:endParaRPr lang="es-ES" sz="1400" dirty="0"/>
          </a:p>
          <a:p>
            <a:pPr algn="just"/>
            <a:r>
              <a:rPr lang="es-ES" sz="1400" b="1" dirty="0">
                <a:solidFill>
                  <a:schemeClr val="accent1"/>
                </a:solidFill>
              </a:rPr>
              <a:t>Desarrollo y entrenamiento de modelos</a:t>
            </a:r>
          </a:p>
          <a:p>
            <a:pPr algn="just"/>
            <a:endParaRPr lang="es-ES" sz="1200" dirty="0"/>
          </a:p>
          <a:p>
            <a:pPr algn="just"/>
            <a:r>
              <a:rPr lang="es-ES" sz="1200" dirty="0"/>
              <a:t>Creé una nueva variable objetivo basada en criterios clínicos que combina factores de riesgo discretos con umbrales médicamente validados.</a:t>
            </a:r>
          </a:p>
          <a:p>
            <a:pPr algn="just"/>
            <a:endParaRPr lang="es-ES" sz="1200" dirty="0"/>
          </a:p>
          <a:p>
            <a:pPr algn="just"/>
            <a:r>
              <a:rPr lang="es-ES" sz="1200" dirty="0"/>
              <a:t>Posteriormente, se desarrollaron modelos de machine learning (Random Forest, XGBoost, SVM, LightGBM), deep learning (redes neuronales densas, CNN, ResNet) y transformers (TabTransformer, FT-Transformer, SAINT).</a:t>
            </a:r>
          </a:p>
          <a:p>
            <a:pPr algn="just"/>
            <a:endParaRPr lang="es-ES" sz="600" dirty="0"/>
          </a:p>
          <a:p>
            <a:pPr algn="just"/>
            <a:r>
              <a:rPr lang="es-ES" sz="1400" b="1" dirty="0"/>
              <a:t> </a:t>
            </a:r>
            <a:endParaRPr lang="en-US" sz="1400" b="1" dirty="0"/>
          </a:p>
        </p:txBody>
      </p:sp>
    </p:spTree>
    <p:extLst>
      <p:ext uri="{BB962C8B-B14F-4D97-AF65-F5344CB8AC3E}">
        <p14:creationId xmlns:p14="http://schemas.microsoft.com/office/powerpoint/2010/main" val="3340785779"/>
      </p:ext>
    </p:extLst>
  </p:cSld>
  <p:clrMapOvr>
    <a:masterClrMapping/>
  </p:clrMapOvr>
</p:sld>
</file>

<file path=ppt/theme/theme1.xml><?xml version="1.0" encoding="utf-8"?>
<a:theme xmlns:a="http://schemas.openxmlformats.org/drawingml/2006/main"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2154</Words>
  <Application>Microsoft Office PowerPoint</Application>
  <PresentationFormat>On-screen Show (16:9)</PresentationFormat>
  <Paragraphs>176</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Karla</vt:lpstr>
      <vt:lpstr>Outfit</vt:lpstr>
      <vt:lpstr>Outfit ExtraBold</vt:lpstr>
      <vt:lpstr>Poppins</vt:lpstr>
      <vt:lpstr>Cardiovascular Diseases: Arrhythmia by Slidesgo</vt:lpstr>
      <vt:lpstr>Diseño e implementación de modelos de  Inteligencia Artificial para la identificación temprana de pacientes con riesgo de sufrir ataques cardiacos    Trabajo Fin de Máster    </vt:lpstr>
      <vt:lpstr>Introducción</vt:lpstr>
      <vt:lpstr>Introducción</vt:lpstr>
      <vt:lpstr>Introducción</vt:lpstr>
      <vt:lpstr>Estado del arte</vt:lpstr>
      <vt:lpstr>Estado del arte </vt:lpstr>
      <vt:lpstr>Objetivos</vt:lpstr>
      <vt:lpstr>Objetivos Específicos</vt:lpstr>
      <vt:lpstr>Metodología </vt:lpstr>
      <vt:lpstr>Metodología</vt:lpstr>
      <vt:lpstr>Desarrollo del proyecto</vt:lpstr>
      <vt:lpstr>Ciencia de datos</vt:lpstr>
      <vt:lpstr>PowerPoint Presentation</vt:lpstr>
      <vt:lpstr>Interfaz gráfica</vt:lpstr>
      <vt:lpstr>Resultados</vt:lpstr>
      <vt:lpstr>Resultados</vt:lpstr>
      <vt:lpstr>PowerPoint Presentation</vt:lpstr>
      <vt:lpstr>Aplicaciones futuras </vt:lpstr>
      <vt:lpstr>PowerPoint Presentation</vt:lpstr>
      <vt:lpstr>Muchas 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Jon Maestre</dc:creator>
  <cp:lastModifiedBy>Jon Maestre</cp:lastModifiedBy>
  <cp:revision>12</cp:revision>
  <dcterms:modified xsi:type="dcterms:W3CDTF">2025-07-07T17:23:19Z</dcterms:modified>
</cp:coreProperties>
</file>