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9.xml" ContentType="application/vnd.openxmlformats-officedocument.themeOverr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embeddedFontLst>
    <p:embeddedFont>
      <p:font typeface="Garamond" panose="02020404030301010803" pitchFamily="18" charset="0"/>
      <p:regular r:id="rId15"/>
      <p:bold r:id="rId16"/>
      <p:italic r:id="rId17"/>
      <p:boldItalic r:id="rId18"/>
    </p:embeddedFont>
    <p:embeddedFont>
      <p:font typeface="Noto Sans Symbols" panose="020B0502040504020204" pitchFamily="3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ZVskAA/7cfSTYU9YoWiiCdyn0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628D86-F17F-479E-B7EC-7BE15DBA7D75}">
  <a:tblStyle styleId="{0C628D86-F17F-479E-B7EC-7BE15DBA7D7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4"/>
    <p:restoredTop sz="77687" autoAdjust="0"/>
  </p:normalViewPr>
  <p:slideViewPr>
    <p:cSldViewPr snapToGrid="0">
      <p:cViewPr>
        <p:scale>
          <a:sx n="91" d="100"/>
          <a:sy n="91" d="100"/>
        </p:scale>
        <p:origin x="4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/Users\meryemmhamdi\USCGDrive\Fall23\SpacedRepetition\Results\MTOP\Inten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4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5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6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oleObject" Target="file:////Users\meryemmhamdi\USCGDrive\Fall23\SpacedRepetition\Results\MTOP\Inten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 sz="2000" dirty="0">
                <a:latin typeface="Garamond" panose="02020404030301010803" pitchFamily="18" charset="0"/>
              </a:rPr>
              <a:t>Intent Accuracy</a:t>
            </a:r>
          </a:p>
        </c:rich>
      </c:tx>
      <c:layout>
        <c:manualLayout>
          <c:xMode val="edge"/>
          <c:yMode val="edge"/>
          <c:x val="0.23893176671747202"/>
          <c:y val="1.80675324675324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0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1673005086332616E-2"/>
                  <c:y val="-3.15632631024084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B0-4F4F-8FD5-BF7A63ED77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B0-4F4F-8FD5-BF7A63ED77B4}"/>
            </c:ext>
          </c:extLst>
        </c:ser>
        <c:ser>
          <c:idx val="0"/>
          <c:order val="1"/>
          <c:tx>
            <c:strRef>
              <c:f>Sheet1!$E$1</c:f>
              <c:strCache>
                <c:ptCount val="1"/>
                <c:pt idx="0">
                  <c:v>LER (Hard)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0.82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B0-4F4F-8FD5-BF7A63ED77B4}"/>
            </c:ext>
          </c:extLst>
        </c:ser>
        <c:ser>
          <c:idx val="1"/>
          <c:order val="2"/>
          <c:tx>
            <c:strRef>
              <c:f>Sheet1!$F$1</c:f>
              <c:strCache>
                <c:ptCount val="1"/>
                <c:pt idx="0">
                  <c:v>LER (Easy)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1673005086332576E-3"/>
                  <c:y val="-3.170029608259251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3B0-4F4F-8FD5-BF7A63ED77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0.49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3B0-4F4F-8FD5-BF7A63ED7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668624"/>
        <c:axId val="1864980687"/>
      </c:barChart>
      <c:catAx>
        <c:axId val="170166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980687"/>
        <c:crosses val="autoZero"/>
        <c:auto val="1"/>
        <c:lblAlgn val="ctr"/>
        <c:lblOffset val="100"/>
        <c:noMultiLvlLbl val="0"/>
      </c:catAx>
      <c:valAx>
        <c:axId val="1864980687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70166862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 sz="2000" dirty="0">
                <a:latin typeface="Garamond" panose="02020404030301010803" pitchFamily="18" charset="0"/>
              </a:rPr>
              <a:t>Slot Filling</a:t>
            </a:r>
            <a:r>
              <a:rPr lang="en-US" sz="2000" baseline="0" dirty="0">
                <a:latin typeface="Garamond" panose="02020404030301010803" pitchFamily="18" charset="0"/>
              </a:rPr>
              <a:t> F1</a:t>
            </a:r>
            <a:endParaRPr lang="en-US" sz="2000" dirty="0">
              <a:latin typeface="Garamond" panose="02020404030301010803" pitchFamily="18" charset="0"/>
            </a:endParaRPr>
          </a:p>
        </c:rich>
      </c:tx>
      <c:layout>
        <c:manualLayout>
          <c:xMode val="edge"/>
          <c:yMode val="edge"/>
          <c:x val="0.23893176671747202"/>
          <c:y val="1.80675324675324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0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5836502543166287E-2"/>
                  <c:y val="-4.70785938954547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42E-453B-BFFD-70CDACC0EF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2E-453B-BFFD-70CDACC0EF32}"/>
            </c:ext>
          </c:extLst>
        </c:ser>
        <c:ser>
          <c:idx val="0"/>
          <c:order val="1"/>
          <c:tx>
            <c:strRef>
              <c:f>Sheet1!$E$1</c:f>
              <c:strCache>
                <c:ptCount val="1"/>
                <c:pt idx="0">
                  <c:v>LER (Hard)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1.0900000000000001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2E-453B-BFFD-70CDACC0EF32}"/>
            </c:ext>
          </c:extLst>
        </c:ser>
        <c:ser>
          <c:idx val="1"/>
          <c:order val="2"/>
          <c:tx>
            <c:strRef>
              <c:f>Sheet1!$F$1</c:f>
              <c:strCache>
                <c:ptCount val="1"/>
                <c:pt idx="0">
                  <c:v>LER (Easy)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742E-453B-BFFD-70CDACC0EF32}"/>
              </c:ext>
            </c:extLst>
          </c:dPt>
          <c:dLbls>
            <c:dLbl>
              <c:idx val="0"/>
              <c:layout>
                <c:manualLayout>
                  <c:x val="2.5836502543166287E-2"/>
                  <c:y val="8.90714371196763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42E-453B-BFFD-70CDACC0EF3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0.63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742E-453B-BFFD-70CDACC0EF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668624"/>
        <c:axId val="1864980687"/>
      </c:barChart>
      <c:catAx>
        <c:axId val="170166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980687"/>
        <c:crosses val="autoZero"/>
        <c:auto val="1"/>
        <c:lblAlgn val="ctr"/>
        <c:lblOffset val="100"/>
        <c:noMultiLvlLbl val="0"/>
      </c:catAx>
      <c:valAx>
        <c:axId val="1864980687"/>
        <c:scaling>
          <c:orientation val="minMax"/>
          <c:max val="2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70166862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 sz="2000" dirty="0">
                <a:latin typeface="Garamond" panose="02020404030301010803" pitchFamily="18" charset="0"/>
              </a:rPr>
              <a:t>Slot Filling</a:t>
            </a:r>
            <a:r>
              <a:rPr lang="en-US" sz="2000" baseline="0" dirty="0">
                <a:latin typeface="Garamond" panose="02020404030301010803" pitchFamily="18" charset="0"/>
              </a:rPr>
              <a:t> F1</a:t>
            </a:r>
            <a:endParaRPr lang="en-US" sz="2000" dirty="0">
              <a:latin typeface="Garamond" panose="02020404030301010803" pitchFamily="18" charset="0"/>
            </a:endParaRPr>
          </a:p>
        </c:rich>
      </c:tx>
      <c:layout>
        <c:manualLayout>
          <c:xMode val="edge"/>
          <c:yMode val="edge"/>
          <c:x val="0.23893176671747202"/>
          <c:y val="1.806753246753246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0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3.1003803051799544E-2"/>
                  <c:y val="0.2520025086170906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448955005018792"/>
                      <c:h val="0.1112263616828495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2F40-442C-903D-AD8C09B2AD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-0.56000000000000005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40-442C-903D-AD8C09B2AD7F}"/>
            </c:ext>
          </c:extLst>
        </c:ser>
        <c:ser>
          <c:idx val="0"/>
          <c:order val="1"/>
          <c:tx>
            <c:strRef>
              <c:f>Sheet1!$E$1</c:f>
              <c:strCache>
                <c:ptCount val="1"/>
                <c:pt idx="0">
                  <c:v>LER (Hard)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334601017266515E-2"/>
                  <c:y val="-1.685659111115358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9972946944029999"/>
                      <c:h val="0.1651869980359602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2F40-442C-903D-AD8C09B2AD7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F40-442C-903D-AD8C09B2AD7F}"/>
            </c:ext>
          </c:extLst>
        </c:ser>
        <c:ser>
          <c:idx val="1"/>
          <c:order val="2"/>
          <c:tx>
            <c:strRef>
              <c:f>Sheet1!$F$1</c:f>
              <c:strCache>
                <c:ptCount val="1"/>
                <c:pt idx="0">
                  <c:v>LER (Easy)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10334601017266515"/>
                  <c:y val="-6.070571589724960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872566638850043"/>
                      <c:h val="0.25234623300905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2F40-442C-903D-AD8C09B2AD7F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-0.73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F40-442C-903D-AD8C09B2AD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668624"/>
        <c:axId val="1864980687"/>
      </c:barChart>
      <c:catAx>
        <c:axId val="170166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980687"/>
        <c:crosses val="autoZero"/>
        <c:auto val="1"/>
        <c:lblAlgn val="ctr"/>
        <c:lblOffset val="100"/>
        <c:noMultiLvlLbl val="0"/>
      </c:catAx>
      <c:valAx>
        <c:axId val="1864980687"/>
        <c:scaling>
          <c:orientation val="minMax"/>
          <c:max val="2"/>
          <c:min val="-2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70166862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 sz="2000" baseline="0" dirty="0">
                <a:latin typeface="Garamond" panose="02020404030301010803" pitchFamily="18" charset="0"/>
              </a:rPr>
              <a:t>F1 Score</a:t>
            </a:r>
            <a:endParaRPr lang="en-US" sz="2000" dirty="0">
              <a:latin typeface="Garamond" panose="02020404030301010803" pitchFamily="18" charset="0"/>
            </a:endParaRPr>
          </a:p>
        </c:rich>
      </c:tx>
      <c:layout>
        <c:manualLayout>
          <c:xMode val="edge"/>
          <c:yMode val="edge"/>
          <c:x val="0.34744521745994222"/>
          <c:y val="1.8068315440283738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0"/>
          <c:tx>
            <c:strRef>
              <c:f>Sheet1!$D$1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1673005086332576E-3"/>
                  <c:y val="6.745079544138844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51B-45E2-B2B7-6EEC48E655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51B-45E2-B2B7-6EEC48E655EB}"/>
            </c:ext>
          </c:extLst>
        </c:ser>
        <c:ser>
          <c:idx val="0"/>
          <c:order val="1"/>
          <c:tx>
            <c:strRef>
              <c:f>Sheet1!$E$1</c:f>
              <c:strCache>
                <c:ptCount val="1"/>
                <c:pt idx="0">
                  <c:v>LER (Hard)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066920203453303E-2"/>
                  <c:y val="-0.107921272706221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A51B-45E2-B2B7-6EEC48E655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Sheet1!$E$2</c:f>
              <c:numCache>
                <c:formatCode>General</c:formatCode>
                <c:ptCount val="1"/>
                <c:pt idx="0">
                  <c:v>1.1399999999999999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51B-45E2-B2B7-6EEC48E655EB}"/>
            </c:ext>
          </c:extLst>
        </c:ser>
        <c:ser>
          <c:idx val="1"/>
          <c:order val="2"/>
          <c:tx>
            <c:strRef>
              <c:f>Sheet1!$F$1</c:f>
              <c:strCache>
                <c:ptCount val="1"/>
                <c:pt idx="0">
                  <c:v>LER (Easy)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5836502543166287E-2"/>
                  <c:y val="-8.727493474946271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51B-45E2-B2B7-6EEC48E655E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Sheet1!$F$2</c:f>
              <c:numCache>
                <c:formatCode>General</c:formatCode>
                <c:ptCount val="1"/>
                <c:pt idx="0">
                  <c:v>0.83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1B-45E2-B2B7-6EEC48E655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668624"/>
        <c:axId val="1864980687"/>
      </c:barChart>
      <c:catAx>
        <c:axId val="170166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980687"/>
        <c:crosses val="autoZero"/>
        <c:auto val="1"/>
        <c:lblAlgn val="ctr"/>
        <c:lblOffset val="100"/>
        <c:noMultiLvlLbl val="0"/>
      </c:catAx>
      <c:valAx>
        <c:axId val="1864980687"/>
        <c:scaling>
          <c:orientation val="minMax"/>
          <c:max val="8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70166862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Garamond" panose="02020404030301010803" pitchFamily="18" charset="0"/>
              </a:rPr>
              <a:t>Forgetting (  )</a:t>
            </a:r>
            <a:endParaRPr lang="en-US" sz="2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LER (Easy)</c:v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val>
            <c:numRef>
              <c:f>'Newer Results Forgetting'!$AJ$21:$AJ$30</c:f>
              <c:numCache>
                <c:formatCode>General</c:formatCode>
                <c:ptCount val="10"/>
                <c:pt idx="0">
                  <c:v>-2.2459735594690402</c:v>
                </c:pt>
                <c:pt idx="1">
                  <c:v>-0.86819544786354497</c:v>
                </c:pt>
                <c:pt idx="2">
                  <c:v>-0.27217268149849</c:v>
                </c:pt>
                <c:pt idx="3">
                  <c:v>0.11812439338687977</c:v>
                </c:pt>
                <c:pt idx="4">
                  <c:v>0.18462514449736753</c:v>
                </c:pt>
                <c:pt idx="5">
                  <c:v>0.53485694478296952</c:v>
                </c:pt>
                <c:pt idx="6">
                  <c:v>0.52394515226043781</c:v>
                </c:pt>
                <c:pt idx="7">
                  <c:v>0.5387155552118702</c:v>
                </c:pt>
                <c:pt idx="8">
                  <c:v>0.72640387556862496</c:v>
                </c:pt>
                <c:pt idx="9">
                  <c:v>0.76292338338603927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58-476D-AE59-3CF7E6F67355}"/>
            </c:ext>
          </c:extLst>
        </c:ser>
        <c:ser>
          <c:idx val="1"/>
          <c:order val="1"/>
          <c:tx>
            <c:v>Random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'Newer Results Forgetting'!$AL$21:$AL$30</c:f>
              <c:numCache>
                <c:formatCode>General</c:formatCode>
                <c:ptCount val="10"/>
                <c:pt idx="0">
                  <c:v>-2.3230092106497051</c:v>
                </c:pt>
                <c:pt idx="1">
                  <c:v>-0.81099846662154418</c:v>
                </c:pt>
                <c:pt idx="2">
                  <c:v>-0.1622164268048937</c:v>
                </c:pt>
                <c:pt idx="3">
                  <c:v>0.30018599774562577</c:v>
                </c:pt>
                <c:pt idx="4">
                  <c:v>0.33576292349470072</c:v>
                </c:pt>
                <c:pt idx="5">
                  <c:v>0.64211065814901647</c:v>
                </c:pt>
                <c:pt idx="6">
                  <c:v>0.70285986795034394</c:v>
                </c:pt>
                <c:pt idx="7">
                  <c:v>0.76744148653007727</c:v>
                </c:pt>
                <c:pt idx="8">
                  <c:v>0.95914139388424147</c:v>
                </c:pt>
                <c:pt idx="9">
                  <c:v>1.0173498040235707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58-476D-AE59-3CF7E6F67355}"/>
            </c:ext>
          </c:extLst>
        </c:ser>
        <c:ser>
          <c:idx val="2"/>
          <c:order val="2"/>
          <c:tx>
            <c:v>LER (Hard)</c:v>
          </c:tx>
          <c:spPr>
            <a:ln w="28575" cap="rnd">
              <a:solidFill>
                <a:srgbClr val="4472C4"/>
              </a:solidFill>
              <a:round/>
            </a:ln>
            <a:effectLst/>
          </c:spPr>
          <c:marker>
            <c:symbol val="none"/>
          </c:marker>
          <c:val>
            <c:numRef>
              <c:f>'Newer Results Forgetting'!$AN$21:$AN$30</c:f>
              <c:numCache>
                <c:formatCode>General</c:formatCode>
                <c:ptCount val="10"/>
                <c:pt idx="0">
                  <c:v>-2.0650820684905478</c:v>
                </c:pt>
                <c:pt idx="1">
                  <c:v>-0.63648724197054229</c:v>
                </c:pt>
                <c:pt idx="2">
                  <c:v>0.18104482734381286</c:v>
                </c:pt>
                <c:pt idx="3">
                  <c:v>0.48189530233130728</c:v>
                </c:pt>
                <c:pt idx="4">
                  <c:v>0.68374990717031547</c:v>
                </c:pt>
                <c:pt idx="5">
                  <c:v>0.72600395578206101</c:v>
                </c:pt>
                <c:pt idx="6">
                  <c:v>1.0829392629899877</c:v>
                </c:pt>
                <c:pt idx="7">
                  <c:v>1.2093080475512301</c:v>
                </c:pt>
                <c:pt idx="8">
                  <c:v>1.3206566646261522</c:v>
                </c:pt>
                <c:pt idx="9">
                  <c:v>1.3255709221961738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58-476D-AE59-3CF7E6F673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8556160"/>
        <c:axId val="908130208"/>
      </c:lineChart>
      <c:catAx>
        <c:axId val="9085561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latin typeface="Garamond" panose="02020404030301010803" pitchFamily="18" charset="0"/>
                  </a:rPr>
                  <a:t># Epochs</a:t>
                </a:r>
              </a:p>
            </c:rich>
          </c:tx>
          <c:layout>
            <c:manualLayout>
              <c:xMode val="edge"/>
              <c:yMode val="edge"/>
              <c:x val="0.41594613343631776"/>
              <c:y val="0.6083752367654380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cross"/>
        <c:tickLblPos val="nextTo"/>
        <c:spPr>
          <a:noFill/>
          <a:ln w="9525" cap="flat" cmpd="sng" algn="ctr">
            <a:solidFill>
              <a:srgbClr val="FFFFFF">
                <a:lumMod val="5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08130208"/>
        <c:crosses val="autoZero"/>
        <c:auto val="1"/>
        <c:lblAlgn val="ctr"/>
        <c:lblOffset val="100"/>
        <c:noMultiLvlLbl val="0"/>
      </c:catAx>
      <c:valAx>
        <c:axId val="908130208"/>
        <c:scaling>
          <c:orientation val="minMax"/>
          <c:max val="1.5"/>
          <c:min val="-2.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rgbClr val="FFFFFF">
                <a:lumMod val="5000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08556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 sz="1800" dirty="0">
                <a:latin typeface="Garamond" panose="02020404030301010803" pitchFamily="18" charset="0"/>
              </a:rPr>
              <a:t>Forgetting</a:t>
            </a:r>
            <a:r>
              <a:rPr lang="en-US" sz="1800" baseline="0" dirty="0">
                <a:latin typeface="Garamond" panose="02020404030301010803" pitchFamily="18" charset="0"/>
              </a:rPr>
              <a:t> (  )</a:t>
            </a:r>
            <a:endParaRPr lang="en-US" sz="1800" dirty="0">
              <a:latin typeface="Garamond" panose="02020404030301010803" pitchFamily="18" charset="0"/>
            </a:endParaRPr>
          </a:p>
        </c:rich>
      </c:tx>
      <c:layout>
        <c:manualLayout>
          <c:xMode val="edge"/>
          <c:yMode val="edge"/>
          <c:x val="0.38805991025721831"/>
          <c:y val="7.5844425627340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584023988969101E-2"/>
                  <c:y val="-2.539337382087445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EB-4605-89D5-9372D83696E3}"/>
                </c:ext>
              </c:extLst>
            </c:dLbl>
            <c:dLbl>
              <c:idx val="1"/>
              <c:layout>
                <c:manualLayout>
                  <c:x val="-2.1930600872561625E-3"/>
                  <c:y val="6.16980768175063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EB-4605-89D5-9372D83696E3}"/>
                </c:ext>
              </c:extLst>
            </c:dLbl>
            <c:dLbl>
              <c:idx val="2"/>
              <c:layout>
                <c:manualLayout>
                  <c:x val="-1.5351420610793217E-2"/>
                  <c:y val="-2.46792307270025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2EB-4605-89D5-9372D83696E3}"/>
                </c:ext>
              </c:extLst>
            </c:dLbl>
            <c:dLbl>
              <c:idx val="3"/>
              <c:layout>
                <c:manualLayout>
                  <c:x val="-2.631672104707395E-2"/>
                  <c:y val="-2.46792307270025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EB-4605-89D5-9372D83696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0.39</c:v>
                </c:pt>
                <c:pt idx="1">
                  <c:v>0.27</c:v>
                </c:pt>
                <c:pt idx="2">
                  <c:v>0.76</c:v>
                </c:pt>
                <c:pt idx="3">
                  <c:v>1.64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2EB-4605-89D5-9372D83696E3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LER (Hard)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F497D">
                  <a:lumMod val="60000"/>
                  <a:lumOff val="4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2EB-4605-89D5-9372D83696E3}"/>
              </c:ext>
            </c:extLst>
          </c:dPt>
          <c:dLbls>
            <c:dLbl>
              <c:idx val="3"/>
              <c:layout>
                <c:manualLayout>
                  <c:x val="0"/>
                  <c:y val="-1.85094230452518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2EB-4605-89D5-9372D83696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0.83</c:v>
                </c:pt>
                <c:pt idx="1">
                  <c:v>0.9</c:v>
                </c:pt>
                <c:pt idx="2">
                  <c:v>1.1000000000000001</c:v>
                </c:pt>
                <c:pt idx="3">
                  <c:v>1.53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EB-4605-89D5-9372D83696E3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LER (Easy)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4570207710419367E-2"/>
                  <c:y val="5.318665708646135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Garamond" panose="02020404030301010803" pitchFamily="18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C2EB-4605-89D5-9372D83696E3}"/>
                </c:ext>
              </c:extLst>
            </c:dLbl>
            <c:dLbl>
              <c:idx val="1"/>
              <c:layout>
                <c:manualLayout>
                  <c:x val="2.631672104707395E-2"/>
                  <c:y val="1.8509423045251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C2EB-4605-89D5-9372D83696E3}"/>
                </c:ext>
              </c:extLst>
            </c:dLbl>
            <c:dLbl>
              <c:idx val="2"/>
              <c:layout>
                <c:manualLayout>
                  <c:x val="6.5791802617685673E-3"/>
                  <c:y val="-6.16980768175063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C2EB-4605-89D5-9372D83696E3}"/>
                </c:ext>
              </c:extLst>
            </c:dLbl>
            <c:dLbl>
              <c:idx val="3"/>
              <c:layout>
                <c:manualLayout>
                  <c:x val="1.3158360523536814E-2"/>
                  <c:y val="2.46792307270024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C2EB-4605-89D5-9372D83696E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0.44</c:v>
                </c:pt>
                <c:pt idx="1">
                  <c:v>0.16</c:v>
                </c:pt>
                <c:pt idx="2">
                  <c:v>0.56000000000000005</c:v>
                </c:pt>
                <c:pt idx="3">
                  <c:v>1.37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C2EB-4605-89D5-9372D83696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668624"/>
        <c:axId val="1864980687"/>
      </c:barChart>
      <c:catAx>
        <c:axId val="1701668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r>
                  <a:rPr lang="en-US" sz="1800" dirty="0">
                    <a:latin typeface="Garamond" panose="02020404030301010803" pitchFamily="18" charset="0"/>
                  </a:rPr>
                  <a:t>Language Orders</a:t>
                </a:r>
              </a:p>
            </c:rich>
          </c:tx>
          <c:layout>
            <c:manualLayout>
              <c:xMode val="edge"/>
              <c:yMode val="edge"/>
              <c:x val="0.36180881812840893"/>
              <c:y val="0.750972186576283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Garamond" panose="02020404030301010803" pitchFamily="18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864980687"/>
        <c:crosses val="autoZero"/>
        <c:auto val="1"/>
        <c:lblAlgn val="ctr"/>
        <c:lblOffset val="100"/>
        <c:noMultiLvlLbl val="0"/>
      </c:catAx>
      <c:valAx>
        <c:axId val="1864980687"/>
        <c:scaling>
          <c:orientation val="minMax"/>
          <c:max val="2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70166862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r>
              <a:rPr lang="en-US" sz="1800" dirty="0">
                <a:latin typeface="Garamond" panose="02020404030301010803" pitchFamily="18" charset="0"/>
              </a:rPr>
              <a:t>Forgetting</a:t>
            </a:r>
            <a:r>
              <a:rPr lang="en-US" sz="1800" baseline="0" dirty="0">
                <a:latin typeface="Garamond" panose="02020404030301010803" pitchFamily="18" charset="0"/>
              </a:rPr>
              <a:t> (  )</a:t>
            </a:r>
            <a:endParaRPr lang="en-US" sz="1800" dirty="0">
              <a:latin typeface="Garamond" panose="02020404030301010803" pitchFamily="18" charset="0"/>
            </a:endParaRPr>
          </a:p>
        </c:rich>
      </c:tx>
      <c:layout>
        <c:manualLayout>
          <c:xMode val="edge"/>
          <c:yMode val="edge"/>
          <c:x val="0.37709460982093751"/>
          <c:y val="7.550784964779690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0"/>
          <c:tx>
            <c:strRef>
              <c:f>Sheet1!$B$1</c:f>
              <c:strCache>
                <c:ptCount val="1"/>
                <c:pt idx="0">
                  <c:v>Random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6584023988969101E-2"/>
                  <c:y val="-2.53933738208744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6AB-4432-9321-1037B1BD7749}"/>
                </c:ext>
              </c:extLst>
            </c:dLbl>
            <c:dLbl>
              <c:idx val="1"/>
              <c:layout>
                <c:manualLayout>
                  <c:x val="-2.1930600872561625E-3"/>
                  <c:y val="6.16980768175063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6AB-4432-9321-1037B1BD7749}"/>
                </c:ext>
              </c:extLst>
            </c:dLbl>
            <c:dLbl>
              <c:idx val="2"/>
              <c:layout>
                <c:manualLayout>
                  <c:x val="-1.5351420610793217E-2"/>
                  <c:y val="-2.46792307270025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6AB-4432-9321-1037B1BD7749}"/>
                </c:ext>
              </c:extLst>
            </c:dLbl>
            <c:dLbl>
              <c:idx val="3"/>
              <c:layout>
                <c:manualLayout>
                  <c:x val="-2.631672104707395E-2"/>
                  <c:y val="-2.467923072700252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6AB-4432-9321-1037B1BD77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  <c:pt idx="3">
                  <c:v>Thai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0.49</c:v>
                </c:pt>
                <c:pt idx="1">
                  <c:v>0.54</c:v>
                </c:pt>
                <c:pt idx="2">
                  <c:v>0.74</c:v>
                </c:pt>
                <c:pt idx="3">
                  <c:v>0.53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AB-4432-9321-1037B1BD7749}"/>
            </c:ext>
          </c:extLst>
        </c:ser>
        <c:ser>
          <c:idx val="0"/>
          <c:order val="1"/>
          <c:tx>
            <c:strRef>
              <c:f>Sheet1!$C$1</c:f>
              <c:strCache>
                <c:ptCount val="1"/>
                <c:pt idx="0">
                  <c:v>LER (Hard)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1.0965300436280731E-2"/>
                  <c:y val="-5.5528269135755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6AB-4432-9321-1037B1BD7749}"/>
                </c:ext>
              </c:extLst>
            </c:dLbl>
            <c:dLbl>
              <c:idx val="2"/>
              <c:layout>
                <c:manualLayout>
                  <c:x val="2.1930600872560818E-3"/>
                  <c:y val="-9.25471152262595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6AB-4432-9321-1037B1BD7749}"/>
                </c:ext>
              </c:extLst>
            </c:dLbl>
            <c:dLbl>
              <c:idx val="3"/>
              <c:layout>
                <c:manualLayout>
                  <c:x val="0"/>
                  <c:y val="-1.85094230452518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6AB-4432-9321-1037B1BD77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  <c:pt idx="3">
                  <c:v>Thai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1.1399999999999999</c:v>
                </c:pt>
                <c:pt idx="1">
                  <c:v>0.59</c:v>
                </c:pt>
                <c:pt idx="2">
                  <c:v>0.9</c:v>
                </c:pt>
                <c:pt idx="3">
                  <c:v>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AB-4432-9321-1037B1BD7749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LER (Easy)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4570207710419367E-2"/>
                  <c:y val="5.3186657086461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6AB-4432-9321-1037B1BD7749}"/>
                </c:ext>
              </c:extLst>
            </c:dLbl>
            <c:dLbl>
              <c:idx val="1"/>
              <c:layout>
                <c:manualLayout>
                  <c:x val="2.631672104707395E-2"/>
                  <c:y val="1.850942304525178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6AB-4432-9321-1037B1BD7749}"/>
                </c:ext>
              </c:extLst>
            </c:dLbl>
            <c:dLbl>
              <c:idx val="2"/>
              <c:layout>
                <c:manualLayout>
                  <c:x val="6.5791802617685673E-3"/>
                  <c:y val="-6.1698076817506319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6AB-4432-9321-1037B1BD7749}"/>
                </c:ext>
              </c:extLst>
            </c:dLbl>
            <c:dLbl>
              <c:idx val="3"/>
              <c:layout>
                <c:manualLayout>
                  <c:x val="1.3158360523536814E-2"/>
                  <c:y val="2.467923072700247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6AB-4432-9321-1037B1BD77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English</c:v>
                </c:pt>
                <c:pt idx="1">
                  <c:v>German</c:v>
                </c:pt>
                <c:pt idx="2">
                  <c:v>Hindi</c:v>
                </c:pt>
                <c:pt idx="3">
                  <c:v>Thai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0.47</c:v>
                </c:pt>
                <c:pt idx="1">
                  <c:v>0.53</c:v>
                </c:pt>
                <c:pt idx="2">
                  <c:v>0.71</c:v>
                </c:pt>
                <c:pt idx="3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6AB-4432-9321-1037B1BD77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668624"/>
        <c:axId val="1864980687"/>
      </c:barChart>
      <c:catAx>
        <c:axId val="1701668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dirty="0">
                    <a:latin typeface="Garamond" panose="02020404030301010803" pitchFamily="18" charset="0"/>
                  </a:rPr>
                  <a:t>Languages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864980687"/>
        <c:crosses val="autoZero"/>
        <c:auto val="1"/>
        <c:lblAlgn val="ctr"/>
        <c:lblOffset val="100"/>
        <c:noMultiLvlLbl val="0"/>
      </c:catAx>
      <c:valAx>
        <c:axId val="1864980687"/>
        <c:scaling>
          <c:orientation val="minMax"/>
          <c:max val="1.5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70166862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dk2" tx2="lt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latin typeface="Garamond" panose="02020404030301010803" pitchFamily="18" charset="0"/>
              </a:rPr>
              <a:t>Percentage of Hard</a:t>
            </a:r>
            <a:r>
              <a:rPr lang="en-US" sz="2000" baseline="0" dirty="0">
                <a:latin typeface="Garamond" panose="02020404030301010803" pitchFamily="18" charset="0"/>
              </a:rPr>
              <a:t> Examples</a:t>
            </a:r>
            <a:endParaRPr lang="en-US" sz="2000" dirty="0">
              <a:latin typeface="Garamond" panose="02020404030301010803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English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F81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406-4120-ABA9-B948B3EB2515}"/>
              </c:ext>
            </c:extLst>
          </c:dPt>
          <c:dLbls>
            <c:dLbl>
              <c:idx val="0"/>
              <c:layout>
                <c:manualLayout>
                  <c:x val="4.6860356138706651E-3"/>
                  <c:y val="-4.2187489619220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406-4120-ABA9-B948B3EB25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Converged to Max Skill</c:v>
                </c:pt>
                <c:pt idx="1">
                  <c:v>Skill Never Promoted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86.57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06-4120-ABA9-B948B3EB2515}"/>
            </c:ext>
          </c:extLst>
        </c:ser>
        <c:ser>
          <c:idx val="4"/>
          <c:order val="1"/>
          <c:tx>
            <c:strRef>
              <c:f>Sheet1!$C$1</c:f>
              <c:strCache>
                <c:ptCount val="1"/>
                <c:pt idx="0">
                  <c:v>German</c:v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2.3429928939244812E-3"/>
                  <c:y val="-1.689062273065474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406-4120-ABA9-B948B3EB25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Converged to Max Skill</c:v>
                </c:pt>
                <c:pt idx="1">
                  <c:v>Skill Never Promoted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79.180000000000007</c:v>
                </c:pt>
                <c:pt idx="1">
                  <c:v>2.56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406-4120-ABA9-B948B3EB2515}"/>
            </c:ext>
          </c:extLst>
        </c:ser>
        <c:ser>
          <c:idx val="5"/>
          <c:order val="2"/>
          <c:tx>
            <c:strRef>
              <c:f>Sheet1!$D$1</c:f>
              <c:strCache>
                <c:ptCount val="1"/>
                <c:pt idx="0">
                  <c:v>Hindi</c:v>
                </c:pt>
              </c:strCache>
            </c:strRef>
          </c:tx>
          <c:spPr>
            <a:solidFill>
              <a:srgbClr val="FFFFFF">
                <a:lumMod val="50000"/>
              </a:srgb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5130621084576986E-3"/>
                  <c:y val="1.82456373802292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406-4120-ABA9-B948B3EB25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Converged to Max Skill</c:v>
                </c:pt>
                <c:pt idx="1">
                  <c:v>Skill Never Promoted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77.03</c:v>
                </c:pt>
                <c:pt idx="1">
                  <c:v>2.93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406-4120-ABA9-B948B3EB2515}"/>
            </c:ext>
          </c:extLst>
        </c:ser>
        <c:ser>
          <c:idx val="0"/>
          <c:order val="3"/>
          <c:tx>
            <c:strRef>
              <c:f>Sheet1!$E$1</c:f>
              <c:strCache>
                <c:ptCount val="1"/>
                <c:pt idx="0">
                  <c:v>Thai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0394289839469259E-2"/>
                  <c:y val="4.6492418814743532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406-4120-ABA9-B948B3EB25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Converged to Max Skill</c:v>
                </c:pt>
                <c:pt idx="1">
                  <c:v>Skill Never Promoted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70.41</c:v>
                </c:pt>
                <c:pt idx="1">
                  <c:v>5.14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406-4120-ABA9-B948B3EB2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01668624"/>
        <c:axId val="1864980687"/>
      </c:barChart>
      <c:catAx>
        <c:axId val="1701668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864980687"/>
        <c:crosses val="autoZero"/>
        <c:auto val="1"/>
        <c:lblAlgn val="ctr"/>
        <c:lblOffset val="100"/>
        <c:noMultiLvlLbl val="0"/>
      </c:catAx>
      <c:valAx>
        <c:axId val="1864980687"/>
        <c:scaling>
          <c:orientation val="minMax"/>
          <c:max val="100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bg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+mn-ea"/>
                <a:cs typeface="+mn-cs"/>
              </a:defRPr>
            </a:pPr>
            <a:endParaRPr lang="en-US"/>
          </a:p>
        </c:txPr>
        <c:crossAx val="1701668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0337968189548"/>
          <c:y val="0.13162619146290924"/>
          <c:w val="0.36221487060034013"/>
          <c:h val="0.6479882912363227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2"/>
              </a:solidFill>
              <a:ln w="28575">
                <a:solidFill>
                  <a:schemeClr val="lt1">
                    <a:alpha val="69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506-4B63-95C9-E4B77F184400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506-4B63-95C9-E4B77F18440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506-4B63-95C9-E4B77F18440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506-4B63-95C9-E4B77F184400}"/>
              </c:ext>
            </c:extLst>
          </c:dPt>
          <c:dPt>
            <c:idx val="4"/>
            <c:bubble3D val="0"/>
            <c:spPr>
              <a:solidFill>
                <a:srgbClr val="7030A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506-4B63-95C9-E4B77F18440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506-4B63-95C9-E4B77F184400}"/>
              </c:ext>
            </c:extLst>
          </c:dPt>
          <c:dLbls>
            <c:dLbl>
              <c:idx val="0"/>
              <c:layout>
                <c:manualLayout>
                  <c:x val="-7.9035433070866398E-3"/>
                  <c:y val="-2.937216918681627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506-4B63-95C9-E4B77F184400}"/>
                </c:ext>
              </c:extLst>
            </c:dLbl>
            <c:dLbl>
              <c:idx val="1"/>
              <c:layout>
                <c:manualLayout>
                  <c:x val="2.0180059162296166E-2"/>
                  <c:y val="2.46998204171846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06-4B63-95C9-E4B77F184400}"/>
                </c:ext>
              </c:extLst>
            </c:dLbl>
            <c:dLbl>
              <c:idx val="2"/>
              <c:layout>
                <c:manualLayout>
                  <c:x val="1.6877515310586125E-2"/>
                  <c:y val="5.00452930109398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506-4B63-95C9-E4B77F184400}"/>
                </c:ext>
              </c:extLst>
            </c:dLbl>
            <c:dLbl>
              <c:idx val="3"/>
              <c:layout>
                <c:manualLayout>
                  <c:x val="1.7110673665791775E-3"/>
                  <c:y val="3.11849348477458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506-4B63-95C9-E4B77F184400}"/>
                </c:ext>
              </c:extLst>
            </c:dLbl>
            <c:dLbl>
              <c:idx val="4"/>
              <c:layout>
                <c:manualLayout>
                  <c:x val="-3.2218710423434833E-2"/>
                  <c:y val="7.957613252888844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D506-4B63-95C9-E4B77F184400}"/>
                </c:ext>
              </c:extLst>
            </c:dLbl>
            <c:dLbl>
              <c:idx val="5"/>
              <c:layout>
                <c:manualLayout>
                  <c:x val="-7.9361329833770831E-3"/>
                  <c:y val="-8.768378510208348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D506-4B63-95C9-E4B77F184400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aramond" panose="02020404030301010803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'Categories Hard'!$E$12:$E$17</c:f>
              <c:strCache>
                <c:ptCount val="6"/>
                <c:pt idx="0">
                  <c:v>Difficult to disambiguate</c:v>
                </c:pt>
                <c:pt idx="1">
                  <c:v>Low-resource</c:v>
                </c:pt>
                <c:pt idx="2">
                  <c:v>Poorly-defined</c:v>
                </c:pt>
                <c:pt idx="3">
                  <c:v>Low-resource &amp; Difficult to disambiguate</c:v>
                </c:pt>
                <c:pt idx="4">
                  <c:v>Poorly-defined &amp; Difficult to disambiguate</c:v>
                </c:pt>
                <c:pt idx="5">
                  <c:v>Unclassified</c:v>
                </c:pt>
              </c:strCache>
            </c:strRef>
          </c:cat>
          <c:val>
            <c:numRef>
              <c:f>'Categories Hard'!$F$12:$F$17</c:f>
              <c:numCache>
                <c:formatCode>General</c:formatCode>
                <c:ptCount val="6"/>
                <c:pt idx="0">
                  <c:v>0.5</c:v>
                </c:pt>
                <c:pt idx="1">
                  <c:v>0.2</c:v>
                </c:pt>
                <c:pt idx="2">
                  <c:v>0.02</c:v>
                </c:pt>
                <c:pt idx="3">
                  <c:v>0.22</c:v>
                </c:pt>
                <c:pt idx="4">
                  <c:v>0.04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506-4B63-95C9-E4B77F1844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3547423437580066"/>
          <c:y val="0.10784313725490197"/>
          <c:w val="0.45423847507131021"/>
          <c:h val="0.89215705118524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aramond" panose="02020404030301010803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d36232d3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72" name="Google Shape;72;g18d36232d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2" name="Google Shape;582;p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sz="1200" dirty="0">
              <a:solidFill>
                <a:srgbClr val="21212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3" name="Google Shape;583;p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4" name="Google Shape;59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95" name="Google Shape;595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" name="Google Shape;60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4" name="Google Shape;604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Font typeface="Calibri"/>
              <a:buNone/>
            </a:pPr>
            <a:endParaRPr dirty="0"/>
          </a:p>
        </p:txBody>
      </p:sp>
      <p:sp>
        <p:nvSpPr>
          <p:cNvPr id="107" name="Google Shape;107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d36232d32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8d36232d32_0_4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1" name="Google Shape;121;g18d36232d32_0_4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  <p:sp>
        <p:nvSpPr>
          <p:cNvPr id="215" name="Google Shape;215;p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9" name="Google Shape;329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330" name="Google Shape;330;p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526" name="Google Shape;526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547" name="Google Shape;547;p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566" name="Google Shape;566;p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9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18" name="Google Shape;18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7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7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57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8"/>
          <p:cNvSpPr txBox="1">
            <a:spLocks noGrp="1"/>
          </p:cNvSpPr>
          <p:nvPr>
            <p:ph type="title"/>
          </p:nvPr>
        </p:nvSpPr>
        <p:spPr>
          <a:xfrm>
            <a:off x="595745" y="4800600"/>
            <a:ext cx="109728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8"/>
          <p:cNvSpPr>
            <a:spLocks noGrp="1"/>
          </p:cNvSpPr>
          <p:nvPr>
            <p:ph type="pic" idx="2"/>
          </p:nvPr>
        </p:nvSpPr>
        <p:spPr>
          <a:xfrm>
            <a:off x="595745" y="612775"/>
            <a:ext cx="109728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58"/>
          <p:cNvSpPr txBox="1">
            <a:spLocks noGrp="1"/>
          </p:cNvSpPr>
          <p:nvPr>
            <p:ph type="body" idx="1"/>
          </p:nvPr>
        </p:nvSpPr>
        <p:spPr>
          <a:xfrm>
            <a:off x="595745" y="5367338"/>
            <a:ext cx="109728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9"/>
          <p:cNvSpPr txBox="1">
            <a:spLocks noGrp="1"/>
          </p:cNvSpPr>
          <p:nvPr>
            <p:ph type="title"/>
          </p:nvPr>
        </p:nvSpPr>
        <p:spPr>
          <a:xfrm>
            <a:off x="609600" y="219075"/>
            <a:ext cx="1026001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59"/>
          <p:cNvSpPr txBox="1">
            <a:spLocks noGrp="1"/>
          </p:cNvSpPr>
          <p:nvPr>
            <p:ph type="body" idx="1"/>
          </p:nvPr>
        </p:nvSpPr>
        <p:spPr>
          <a:xfrm rot="5400000">
            <a:off x="3604419" y="-1851818"/>
            <a:ext cx="49831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9" name="Google Shape;69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0"/>
          <p:cNvSpPr txBox="1">
            <a:spLocks noGrp="1"/>
          </p:cNvSpPr>
          <p:nvPr>
            <p:ph type="title"/>
          </p:nvPr>
        </p:nvSpPr>
        <p:spPr>
          <a:xfrm>
            <a:off x="609600" y="219075"/>
            <a:ext cx="1026001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0"/>
          <p:cNvSpPr txBox="1">
            <a:spLocks noGrp="1"/>
          </p:cNvSpPr>
          <p:nvPr>
            <p:ph type="body" idx="1"/>
          </p:nvPr>
        </p:nvSpPr>
        <p:spPr>
          <a:xfrm>
            <a:off x="609601" y="1146051"/>
            <a:ext cx="10980929" cy="498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2"/>
          <p:cNvSpPr txBox="1">
            <a:spLocks noGrp="1"/>
          </p:cNvSpPr>
          <p:nvPr>
            <p:ph type="body" idx="1"/>
          </p:nvPr>
        </p:nvSpPr>
        <p:spPr>
          <a:xfrm>
            <a:off x="304800" y="1066805"/>
            <a:ext cx="11277600" cy="5059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22"/>
          <p:cNvSpPr txBox="1">
            <a:spLocks noGrp="1"/>
          </p:cNvSpPr>
          <p:nvPr>
            <p:ph type="title"/>
          </p:nvPr>
        </p:nvSpPr>
        <p:spPr>
          <a:xfrm>
            <a:off x="304800" y="92577"/>
            <a:ext cx="1127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0" i="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0" name="Google Shape;30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2"/>
          <p:cNvSpPr txBox="1">
            <a:spLocks noGrp="1"/>
          </p:cNvSpPr>
          <p:nvPr>
            <p:ph type="title"/>
          </p:nvPr>
        </p:nvSpPr>
        <p:spPr>
          <a:xfrm>
            <a:off x="609600" y="219075"/>
            <a:ext cx="1026001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body" idx="1"/>
          </p:nvPr>
        </p:nvSpPr>
        <p:spPr>
          <a:xfrm>
            <a:off x="609600" y="1243587"/>
            <a:ext cx="5384800" cy="488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body" idx="2"/>
          </p:nvPr>
        </p:nvSpPr>
        <p:spPr>
          <a:xfrm>
            <a:off x="6197600" y="1243587"/>
            <a:ext cx="5384800" cy="488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35" name="Google Shape;35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>
            <a:spLocks noGrp="1"/>
          </p:cNvSpPr>
          <p:nvPr>
            <p:ph type="title"/>
          </p:nvPr>
        </p:nvSpPr>
        <p:spPr>
          <a:xfrm>
            <a:off x="609600" y="219075"/>
            <a:ext cx="1026001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3"/>
          <p:cNvSpPr txBox="1">
            <a:spLocks noGrp="1"/>
          </p:cNvSpPr>
          <p:nvPr>
            <p:ph type="body" idx="1"/>
          </p:nvPr>
        </p:nvSpPr>
        <p:spPr>
          <a:xfrm>
            <a:off x="609600" y="1254697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2"/>
          </p:nvPr>
        </p:nvSpPr>
        <p:spPr>
          <a:xfrm>
            <a:off x="609600" y="1999491"/>
            <a:ext cx="5386917" cy="412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53"/>
          <p:cNvSpPr txBox="1">
            <a:spLocks noGrp="1"/>
          </p:cNvSpPr>
          <p:nvPr>
            <p:ph type="body" idx="3"/>
          </p:nvPr>
        </p:nvSpPr>
        <p:spPr>
          <a:xfrm>
            <a:off x="6193369" y="1254697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 i="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3"/>
          <p:cNvSpPr txBox="1">
            <a:spLocks noGrp="1"/>
          </p:cNvSpPr>
          <p:nvPr>
            <p:ph type="body" idx="4"/>
          </p:nvPr>
        </p:nvSpPr>
        <p:spPr>
          <a:xfrm>
            <a:off x="6193369" y="1999491"/>
            <a:ext cx="5389033" cy="412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pic>
        <p:nvPicPr>
          <p:cNvPr id="42" name="Google Shape;42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saic with Caption">
  <p:cSld name="Mosaic with Ca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4"/>
          <p:cNvSpPr/>
          <p:nvPr/>
        </p:nvSpPr>
        <p:spPr>
          <a:xfrm>
            <a:off x="7539038" y="2733675"/>
            <a:ext cx="2255837" cy="1636713"/>
          </a:xfrm>
          <a:prstGeom prst="rect">
            <a:avLst/>
          </a:prstGeom>
          <a:solidFill>
            <a:srgbClr val="8E0000">
              <a:alpha val="8000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4"/>
          <p:cNvSpPr/>
          <p:nvPr/>
        </p:nvSpPr>
        <p:spPr>
          <a:xfrm>
            <a:off x="9936163" y="4497388"/>
            <a:ext cx="2252662" cy="1638300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54"/>
          <p:cNvSpPr/>
          <p:nvPr/>
        </p:nvSpPr>
        <p:spPr>
          <a:xfrm>
            <a:off x="9936163" y="971550"/>
            <a:ext cx="2252662" cy="1636713"/>
          </a:xfrm>
          <a:prstGeom prst="rect">
            <a:avLst/>
          </a:prstGeom>
          <a:solidFill>
            <a:srgbClr val="8E0000">
              <a:alpha val="8000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28350" y="96838"/>
            <a:ext cx="1219200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54"/>
          <p:cNvSpPr>
            <a:spLocks noGrp="1"/>
          </p:cNvSpPr>
          <p:nvPr>
            <p:ph type="pic" idx="2"/>
          </p:nvPr>
        </p:nvSpPr>
        <p:spPr>
          <a:xfrm>
            <a:off x="7538375" y="4496738"/>
            <a:ext cx="2253380" cy="1638935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54"/>
          <p:cNvSpPr>
            <a:spLocks noGrp="1"/>
          </p:cNvSpPr>
          <p:nvPr>
            <p:ph type="pic" idx="3"/>
          </p:nvPr>
        </p:nvSpPr>
        <p:spPr>
          <a:xfrm>
            <a:off x="7538375" y="971967"/>
            <a:ext cx="2253380" cy="163575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54"/>
          <p:cNvSpPr>
            <a:spLocks noGrp="1"/>
          </p:cNvSpPr>
          <p:nvPr>
            <p:ph type="pic" idx="4"/>
          </p:nvPr>
        </p:nvSpPr>
        <p:spPr>
          <a:xfrm>
            <a:off x="9936127" y="2733854"/>
            <a:ext cx="2253380" cy="1637841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54"/>
          <p:cNvSpPr txBox="1">
            <a:spLocks noGrp="1"/>
          </p:cNvSpPr>
          <p:nvPr>
            <p:ph type="body" idx="1"/>
          </p:nvPr>
        </p:nvSpPr>
        <p:spPr>
          <a:xfrm>
            <a:off x="630135" y="981113"/>
            <a:ext cx="6500261" cy="5163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2" name="Google Shape;52;p54"/>
          <p:cNvSpPr txBox="1">
            <a:spLocks noGrp="1"/>
          </p:cNvSpPr>
          <p:nvPr>
            <p:ph type="title"/>
          </p:nvPr>
        </p:nvSpPr>
        <p:spPr>
          <a:xfrm>
            <a:off x="609600" y="219774"/>
            <a:ext cx="10260064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>
            <a:spLocks noGrp="1"/>
          </p:cNvSpPr>
          <p:nvPr>
            <p:ph type="title"/>
          </p:nvPr>
        </p:nvSpPr>
        <p:spPr>
          <a:xfrm>
            <a:off x="609600" y="219075"/>
            <a:ext cx="1026001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5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8"/>
          <p:cNvSpPr txBox="1">
            <a:spLocks noGrp="1"/>
          </p:cNvSpPr>
          <p:nvPr>
            <p:ph type="title"/>
          </p:nvPr>
        </p:nvSpPr>
        <p:spPr>
          <a:xfrm>
            <a:off x="609600" y="219075"/>
            <a:ext cx="1026001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8"/>
          <p:cNvSpPr txBox="1">
            <a:spLocks noGrp="1"/>
          </p:cNvSpPr>
          <p:nvPr>
            <p:ph type="body" idx="1"/>
          </p:nvPr>
        </p:nvSpPr>
        <p:spPr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p48"/>
          <p:cNvCxnSpPr/>
          <p:nvPr/>
        </p:nvCxnSpPr>
        <p:spPr>
          <a:xfrm>
            <a:off x="0" y="6223000"/>
            <a:ext cx="12192000" cy="0"/>
          </a:xfrm>
          <a:prstGeom prst="straightConnector1">
            <a:avLst/>
          </a:prstGeom>
          <a:noFill/>
          <a:ln w="28575" cap="flat" cmpd="sng">
            <a:solidFill>
              <a:srgbClr val="8E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48"/>
          <p:cNvSpPr txBox="1"/>
          <p:nvPr/>
        </p:nvSpPr>
        <p:spPr>
          <a:xfrm>
            <a:off x="430213" y="6284913"/>
            <a:ext cx="60071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1" u="none" strike="noStrike" cap="none">
                <a:solidFill>
                  <a:srgbClr val="8E0000"/>
                </a:solidFill>
                <a:latin typeface="Arial"/>
                <a:ea typeface="Arial"/>
                <a:cs typeface="Arial"/>
                <a:sym typeface="Arial"/>
              </a:rPr>
              <a:t>Information Sciences Institute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48"/>
          <p:cNvPicPr preferRelativeResize="0"/>
          <p:nvPr/>
        </p:nvPicPr>
        <p:blipFill rotWithShape="1">
          <a:blip r:embed="rId14">
            <a:alphaModFix/>
          </a:blip>
          <a:srcRect t="6665" b="13334"/>
          <a:stretch/>
        </p:blipFill>
        <p:spPr>
          <a:xfrm>
            <a:off x="10005655" y="6262839"/>
            <a:ext cx="1965960" cy="5486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ooks.google.com/books?id=opWFRAAACAAJ" TargetMode="External"/><Relationship Id="rId4" Type="http://schemas.openxmlformats.org/officeDocument/2006/relationships/hyperlink" Target="https://www.studentdoctor.net/2018/07/31/spaced-repetition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mailto:mmhamdi@usc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notesSlide" Target="../notesSlides/notesSlide7.xml"/><Relationship Id="rId7" Type="http://schemas.openxmlformats.org/officeDocument/2006/relationships/chart" Target="../charts/char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10" Type="http://schemas.openxmlformats.org/officeDocument/2006/relationships/chart" Target="../charts/chart4.xml"/><Relationship Id="rId4" Type="http://schemas.openxmlformats.org/officeDocument/2006/relationships/image" Target="../media/image4.png"/><Relationship Id="rId9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chart" Target="../charts/chart7.xml"/><Relationship Id="rId4" Type="http://schemas.openxmlformats.org/officeDocument/2006/relationships/image" Target="../media/image4.png"/><Relationship Id="rId9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chart" Target="../charts/chart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hart" Target="../charts/chart8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d36232d32_0_0"/>
          <p:cNvSpPr txBox="1">
            <a:spLocks noGrp="1"/>
          </p:cNvSpPr>
          <p:nvPr>
            <p:ph type="ctrTitle"/>
          </p:nvPr>
        </p:nvSpPr>
        <p:spPr>
          <a:xfrm>
            <a:off x="659740" y="2061451"/>
            <a:ext cx="11014500" cy="20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5400" b="1" dirty="0">
                <a:latin typeface="Garamond"/>
                <a:ea typeface="Garamond"/>
                <a:cs typeface="Garamond"/>
                <a:sym typeface="Garamond"/>
              </a:rPr>
              <a:t>Leitner-Guided Memory Replay for Cross-lingual Continual Learning</a:t>
            </a:r>
            <a:endParaRPr sz="5400"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5" name="Google Shape;75;g18d36232d32_0_0"/>
          <p:cNvSpPr txBox="1">
            <a:spLocks noGrp="1"/>
          </p:cNvSpPr>
          <p:nvPr>
            <p:ph type="subTitle" idx="1"/>
          </p:nvPr>
        </p:nvSpPr>
        <p:spPr>
          <a:xfrm>
            <a:off x="6883057" y="4199426"/>
            <a:ext cx="2218174" cy="54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500" dirty="0">
                <a:latin typeface="Garamond"/>
                <a:ea typeface="Garamond"/>
                <a:cs typeface="Garamond"/>
                <a:sym typeface="Garamond"/>
              </a:rPr>
              <a:t>Jonathan May</a:t>
            </a:r>
            <a:endParaRPr sz="2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endParaRPr dirty="0"/>
          </a:p>
        </p:txBody>
      </p:sp>
      <p:pic>
        <p:nvPicPr>
          <p:cNvPr id="76" name="Google Shape;76;g18d36232d3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978879"/>
            <a:ext cx="12192003" cy="895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g18d36232d32_0_0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4364" y="227769"/>
            <a:ext cx="2671200" cy="7699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8d36232d32_0_0"/>
          <p:cNvSpPr txBox="1"/>
          <p:nvPr/>
        </p:nvSpPr>
        <p:spPr>
          <a:xfrm>
            <a:off x="1402077" y="5597875"/>
            <a:ext cx="8534400" cy="10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NAACL, Mexico City</a:t>
            </a:r>
            <a:endParaRPr sz="240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June 2024</a:t>
            </a:r>
            <a:endParaRPr sz="240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endParaRPr sz="240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g18d36232d32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1839" y="8276"/>
            <a:ext cx="1412525" cy="1208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18d36232d32_0_0"/>
          <p:cNvSpPr txBox="1"/>
          <p:nvPr/>
        </p:nvSpPr>
        <p:spPr>
          <a:xfrm>
            <a:off x="-1025236" y="7689273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18d36232d32_0_0"/>
          <p:cNvSpPr txBox="1"/>
          <p:nvPr/>
        </p:nvSpPr>
        <p:spPr>
          <a:xfrm>
            <a:off x="3153887" y="4899355"/>
            <a:ext cx="1700957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Microsoft</a:t>
            </a:r>
            <a:endParaRPr sz="240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endParaRPr sz="240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g18d36232d32_0_0"/>
          <p:cNvSpPr txBox="1"/>
          <p:nvPr/>
        </p:nvSpPr>
        <p:spPr>
          <a:xfrm>
            <a:off x="5814263" y="4744775"/>
            <a:ext cx="4355762" cy="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</a:pPr>
            <a:r>
              <a:rPr lang="en-US" sz="2400" dirty="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Southern California</a:t>
            </a:r>
            <a:endParaRPr sz="2400" dirty="0">
              <a:solidFill>
                <a:srgbClr val="7F7F7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g18d36232d32_0_0"/>
          <p:cNvSpPr txBox="1">
            <a:spLocks noGrp="1"/>
          </p:cNvSpPr>
          <p:nvPr>
            <p:ph type="subTitle" idx="1"/>
          </p:nvPr>
        </p:nvSpPr>
        <p:spPr>
          <a:xfrm>
            <a:off x="2757455" y="4200834"/>
            <a:ext cx="2493819" cy="540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 sz="2500" dirty="0">
                <a:latin typeface="Garamond"/>
                <a:ea typeface="Garamond"/>
                <a:cs typeface="Garamond"/>
                <a:sym typeface="Garamond"/>
              </a:rPr>
              <a:t>Meryem M’hamdi 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D21864-5159-3BCC-D2C2-975191408D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55964"/>
            <a:ext cx="2671200" cy="13373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93"/>
    </mc:Choice>
    <mc:Fallback xmlns="">
      <p:transition spd="slow" advTm="2109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7"/>
          <p:cNvSpPr txBox="1">
            <a:spLocks noGrp="1"/>
          </p:cNvSpPr>
          <p:nvPr>
            <p:ph type="title"/>
          </p:nvPr>
        </p:nvSpPr>
        <p:spPr>
          <a:xfrm>
            <a:off x="623896" y="-41564"/>
            <a:ext cx="102600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latin typeface="Garamond"/>
                <a:ea typeface="Garamond"/>
                <a:cs typeface="Garamond"/>
                <a:sym typeface="Garamond"/>
              </a:rPr>
              <a:t>Conclusions &amp; Future Work</a:t>
            </a:r>
            <a:endParaRPr sz="4000" b="1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86" name="Google Shape;586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86005"/>
            <a:ext cx="768096" cy="6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72" y="6321642"/>
            <a:ext cx="11813630" cy="536358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77"/>
          <p:cNvSpPr txBox="1"/>
          <p:nvPr/>
        </p:nvSpPr>
        <p:spPr>
          <a:xfrm>
            <a:off x="10958274" y="6325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77"/>
          <p:cNvSpPr txBox="1"/>
          <p:nvPr/>
        </p:nvSpPr>
        <p:spPr>
          <a:xfrm>
            <a:off x="226025" y="1205180"/>
            <a:ext cx="11966100" cy="2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Our Leitner-guided memory sampling policy is a dynamic language-agnostic skill rating system.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Alternating learning new items and replaying well-learned examples</a:t>
            </a:r>
            <a:r>
              <a:rPr lang="en-US" sz="24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helps further reduce forgetting while maintaining transfer compared to other baselines.</a:t>
            </a:r>
            <a:endParaRPr sz="28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Reinforcing the learning using intractable examples can be </a:t>
            </a:r>
            <a:r>
              <a:rPr lang="en-US" sz="2400" b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noisy and difficult to disambiguate</a:t>
            </a:r>
            <a:r>
              <a:rPr lang="en-US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, which can only confuse the learner. 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0" name="Google Shape;590;p77"/>
          <p:cNvSpPr txBox="1"/>
          <p:nvPr/>
        </p:nvSpPr>
        <p:spPr>
          <a:xfrm>
            <a:off x="226032" y="3972083"/>
            <a:ext cx="11966100" cy="5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rgbClr val="212121"/>
                </a:solidFill>
                <a:latin typeface="Garamond"/>
                <a:ea typeface="Garamond"/>
                <a:cs typeface="Garamond"/>
                <a:sym typeface="Garamond"/>
              </a:rPr>
              <a:t>More ablation studies:</a:t>
            </a:r>
            <a:endParaRPr sz="2400" dirty="0">
              <a:solidFill>
                <a:srgbClr val="21212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Garamond"/>
              <a:buChar char="○"/>
            </a:pPr>
            <a:r>
              <a:rPr lang="en-US" sz="2400" dirty="0">
                <a:solidFill>
                  <a:srgbClr val="212121"/>
                </a:solidFill>
                <a:latin typeface="Garamond"/>
                <a:ea typeface="Garamond"/>
                <a:cs typeface="Garamond"/>
                <a:sym typeface="Garamond"/>
              </a:rPr>
              <a:t>Other variants of Leitner Queues.</a:t>
            </a:r>
          </a:p>
          <a:p>
            <a:pPr marL="914400" marR="0" lvl="1" indent="-381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Garamond"/>
              <a:buChar char="○"/>
            </a:pPr>
            <a:r>
              <a:rPr lang="en-US" sz="2400" dirty="0">
                <a:solidFill>
                  <a:srgbClr val="212121"/>
                </a:solidFill>
                <a:latin typeface="Garamond"/>
                <a:ea typeface="Garamond"/>
                <a:cs typeface="Garamond"/>
                <a:sym typeface="Garamond"/>
              </a:rPr>
              <a:t>Other scenarios of cross-lingual continual learning.</a:t>
            </a:r>
            <a:endParaRPr sz="2400" dirty="0">
              <a:solidFill>
                <a:srgbClr val="21212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Garamond"/>
              <a:buChar char="○"/>
            </a:pPr>
            <a:r>
              <a:rPr lang="en-US" sz="2400" dirty="0">
                <a:solidFill>
                  <a:srgbClr val="212121"/>
                </a:solidFill>
                <a:latin typeface="Garamond"/>
                <a:ea typeface="Garamond"/>
                <a:cs typeface="Garamond"/>
                <a:sym typeface="Garamond"/>
              </a:rPr>
              <a:t>Other language orders.</a:t>
            </a:r>
            <a:endParaRPr sz="2400" dirty="0">
              <a:solidFill>
                <a:srgbClr val="21212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914400" marR="0" lvl="1" indent="-3810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Garamond"/>
              <a:buChar char="○"/>
            </a:pPr>
            <a:r>
              <a:rPr lang="en-US" sz="2400" dirty="0">
                <a:solidFill>
                  <a:srgbClr val="212121"/>
                </a:solidFill>
                <a:latin typeface="Garamond"/>
                <a:ea typeface="Garamond"/>
                <a:cs typeface="Garamond"/>
                <a:sym typeface="Garamond"/>
              </a:rPr>
              <a:t>Memory scale.</a:t>
            </a:r>
            <a:endParaRPr sz="2400" dirty="0">
              <a:solidFill>
                <a:srgbClr val="21212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" name="Google Shape;114;p68">
            <a:extLst>
              <a:ext uri="{FF2B5EF4-FFF2-40B4-BE49-F238E27FC236}">
                <a16:creationId xmlns:a16="http://schemas.microsoft.com/office/drawing/2014/main" id="{CEC89EBF-C0A9-0C96-A46A-8656D32DA0E8}"/>
              </a:ext>
            </a:extLst>
          </p:cNvPr>
          <p:cNvSpPr txBox="1"/>
          <p:nvPr/>
        </p:nvSpPr>
        <p:spPr>
          <a:xfrm>
            <a:off x="-629076" y="6337534"/>
            <a:ext cx="1192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[M’hamdi </a:t>
            </a:r>
            <a:r>
              <a:rPr lang="en-US" sz="18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&amp; May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NAACL’24] </a:t>
            </a:r>
            <a:r>
              <a:rPr lang="en-US" sz="1800" dirty="0">
                <a:solidFill>
                  <a:schemeClr val="dk2"/>
                </a:solidFill>
                <a:latin typeface="Garamond"/>
                <a:sym typeface="Garamond"/>
              </a:rPr>
              <a:t>MOTIVATION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 ➡️  </a:t>
            </a:r>
            <a:r>
              <a:rPr lang="en-US" sz="1800" dirty="0">
                <a:solidFill>
                  <a:schemeClr val="dk2"/>
                </a:solidFill>
                <a:latin typeface="Garamond"/>
                <a:sym typeface="Garamond"/>
              </a:rPr>
              <a:t>APPROACH</a:t>
            </a:r>
            <a:r>
              <a:rPr lang="en-US" sz="1800" b="0" i="0" u="none" strike="noStrike" cap="none" dirty="0">
                <a:solidFill>
                  <a:schemeClr val="dk2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➡️  </a:t>
            </a:r>
            <a:r>
              <a:rPr lang="en-US" sz="1800" dirty="0">
                <a:solidFill>
                  <a:schemeClr val="dk2"/>
                </a:solidFill>
                <a:latin typeface="Garamond"/>
                <a:sym typeface="Garamond"/>
              </a:rPr>
              <a:t>EXPERIMENTS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  ➡️  </a:t>
            </a:r>
            <a:r>
              <a:rPr lang="en-US" sz="1800" dirty="0">
                <a:solidFill>
                  <a:schemeClr val="dk2"/>
                </a:solidFill>
                <a:highlight>
                  <a:srgbClr val="B7CCE4"/>
                </a:highlight>
                <a:latin typeface="Garamond"/>
                <a:sym typeface="Garamond"/>
              </a:rPr>
              <a:t>TAKEAWAYS</a:t>
            </a:r>
            <a:endParaRPr sz="1800" dirty="0">
              <a:solidFill>
                <a:schemeClr val="dk2"/>
              </a:solidFill>
              <a:highlight>
                <a:srgbClr val="B7CCE4"/>
              </a:highlight>
              <a:latin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 dirty="0">
                <a:solidFill>
                  <a:schemeClr val="dk2"/>
                </a:solidFill>
                <a:highlight>
                  <a:srgbClr val="446992"/>
                </a:highlight>
                <a:latin typeface="Garamond"/>
                <a:ea typeface="Garamond"/>
                <a:cs typeface="Garamond"/>
                <a:sym typeface="Garamond"/>
              </a:rPr>
            </a:br>
            <a:endParaRPr sz="24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850"/>
    </mc:Choice>
    <mc:Fallback xmlns="">
      <p:transition spd="slow" advTm="6385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9"/>
          <p:cNvSpPr txBox="1">
            <a:spLocks noGrp="1"/>
          </p:cNvSpPr>
          <p:nvPr>
            <p:ph type="title"/>
          </p:nvPr>
        </p:nvSpPr>
        <p:spPr>
          <a:xfrm>
            <a:off x="609600" y="219075"/>
            <a:ext cx="102600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 b="1">
                <a:latin typeface="Garamond"/>
                <a:ea typeface="Garamond"/>
                <a:cs typeface="Garamond"/>
                <a:sym typeface="Garamond"/>
              </a:rPr>
              <a:t>References</a:t>
            </a:r>
            <a:endParaRPr sz="48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8" name="Google Shape;598;p39"/>
          <p:cNvSpPr txBox="1"/>
          <p:nvPr/>
        </p:nvSpPr>
        <p:spPr>
          <a:xfrm>
            <a:off x="10958274" y="6325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8042"/>
            <a:ext cx="768096" cy="6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39"/>
          <p:cNvSpPr txBox="1"/>
          <p:nvPr/>
        </p:nvSpPr>
        <p:spPr>
          <a:xfrm>
            <a:off x="451950" y="1141275"/>
            <a:ext cx="11613900" cy="50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[1] Meryem M’hamdi, Xiang Ren, and Jonathan May. 2023. Cross-lingual Continual Learning. In Proceedings of the 61st Annual Meeting of the Association for Computational Linguistics (Volume 1: Long Papers), pages 3908–3943, Toronto, Canada. Association for Computational Linguistics.</a:t>
            </a:r>
            <a:endParaRPr sz="135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[2] The Student Doctor Network. How Spaced Repetition Enhances Learning. </a:t>
            </a:r>
            <a:r>
              <a:rPr lang="en-US" sz="135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https://www.studentdoctor.net/2018/07/31/spaced-repetition/</a:t>
            </a: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 2018.</a:t>
            </a:r>
            <a:endParaRPr sz="1700" dirty="0">
              <a:solidFill>
                <a:schemeClr val="dk1"/>
              </a:solidFill>
            </a:endParaRPr>
          </a:p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[3] S. Leitner. 1974. So </a:t>
            </a:r>
            <a:r>
              <a:rPr lang="en-US" sz="135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lernt</a:t>
            </a: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man </a:t>
            </a:r>
            <a:r>
              <a:rPr lang="en-US" sz="135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lernen</a:t>
            </a: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 Herder. URL: </a:t>
            </a:r>
            <a:r>
              <a:rPr lang="en-US" sz="1350" u="sng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https://books.google.com/books?id=opWFRAAACAAJ</a:t>
            </a: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</a:t>
            </a:r>
            <a:endParaRPr sz="135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[4] </a:t>
            </a:r>
            <a:r>
              <a:rPr lang="en-US" sz="135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Haoran</a:t>
            </a: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Li, Abhinav Arora, </a:t>
            </a:r>
            <a:r>
              <a:rPr lang="en-US" sz="135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Shuohui</a:t>
            </a: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Chen, </a:t>
            </a:r>
            <a:r>
              <a:rPr lang="en-US" sz="135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Anchit</a:t>
            </a: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Gupta, Sonal Gupta, and Yashar </a:t>
            </a:r>
            <a:r>
              <a:rPr lang="en-US" sz="135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Mehdad</a:t>
            </a: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 2021. MTOP: A comprehensive multilingual task-oriented semantic parsing benchmark. In Proceedings of the 16th Conference of the European Chapter of the Association for Computational Linguistics: Main Volume, EACL 2021, Online, April 19 - 23, 2021, pages 2950–2962. Association for Computational Linguistics.</a:t>
            </a:r>
            <a:endParaRPr sz="135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[5] </a:t>
            </a:r>
            <a:r>
              <a:rPr lang="en-US" sz="1350" dirty="0" err="1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Weijia</a:t>
            </a:r>
            <a:r>
              <a:rPr lang="en-US" sz="135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Xu, Batool Haider, and Saab Mansour. 2020. End-to-end slot alignment and recognition for cross-lingual NLU. In Proceedings of the 2020 Conference on Empirical Methods in Natural Language Processing (EMNLP), pages 5052–5063, Online. Association for Computational Linguistics.</a:t>
            </a:r>
          </a:p>
          <a:p>
            <a:pPr marL="50800">
              <a:spcBef>
                <a:spcPts val="560"/>
              </a:spcBef>
              <a:buClr>
                <a:schemeClr val="dk1"/>
              </a:buClr>
            </a:pPr>
            <a:r>
              <a:rPr lang="en-US" sz="135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[6] Jon Clark,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Eunsol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Choi, Michael Collins, Dan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Garrette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, Tom Kwiatkowski, Vitaly Nikolaev, and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Jennimaria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Palomaki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. 2020. </a:t>
            </a:r>
            <a:r>
              <a:rPr lang="en-US" sz="1350" b="0" i="0" u="none" strike="noStrike" cap="none" dirty="0" err="1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Tydi</a:t>
            </a:r>
            <a:r>
              <a:rPr lang="en-US" sz="135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QA: A benchmark for information-seeking question answering in typologically diverse languages. Transactions of the Association for Computational Linguistics.</a:t>
            </a:r>
            <a:endParaRPr lang="en-US" sz="1700" dirty="0">
              <a:solidFill>
                <a:schemeClr val="dk1"/>
              </a:solidFill>
            </a:endParaRPr>
          </a:p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35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080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35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55"/>
    </mc:Choice>
    <mc:Fallback xmlns="">
      <p:transition spd="slow" advTm="405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1"/>
          <p:cNvSpPr txBox="1">
            <a:spLocks noGrp="1"/>
          </p:cNvSpPr>
          <p:nvPr>
            <p:ph type="title"/>
          </p:nvPr>
        </p:nvSpPr>
        <p:spPr>
          <a:xfrm>
            <a:off x="756744" y="219075"/>
            <a:ext cx="1026001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 b="1">
                <a:latin typeface="Garamond"/>
                <a:ea typeface="Garamond"/>
                <a:cs typeface="Garamond"/>
                <a:sym typeface="Garamond"/>
              </a:rPr>
              <a:t>Questions? Comments?</a:t>
            </a:r>
            <a:endParaRPr/>
          </a:p>
        </p:txBody>
      </p:sp>
      <p:pic>
        <p:nvPicPr>
          <p:cNvPr id="607" name="Google Shape;607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2029" y="1061595"/>
            <a:ext cx="7187940" cy="3556533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1"/>
          <p:cNvSpPr txBox="1"/>
          <p:nvPr/>
        </p:nvSpPr>
        <p:spPr>
          <a:xfrm>
            <a:off x="965992" y="4805020"/>
            <a:ext cx="10260013" cy="1392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b="0" i="0" u="sng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mmhamdi@usc.edu</a:t>
            </a:r>
            <a:endParaRPr lang="en-US" sz="2400" b="0" i="0" u="sng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400" u="sng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jonmay@isi.edu</a:t>
            </a:r>
            <a:endParaRPr sz="2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609" name="Google Shape;609;p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01612"/>
            <a:ext cx="768096" cy="6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41"/>
          <p:cNvSpPr txBox="1"/>
          <p:nvPr/>
        </p:nvSpPr>
        <p:spPr>
          <a:xfrm>
            <a:off x="10958274" y="6325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3"/>
    </mc:Choice>
    <mc:Fallback xmlns="">
      <p:transition spd="slow" advTm="388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8"/>
          <p:cNvSpPr txBox="1">
            <a:spLocks noGrp="1"/>
          </p:cNvSpPr>
          <p:nvPr>
            <p:ph type="title"/>
          </p:nvPr>
        </p:nvSpPr>
        <p:spPr>
          <a:xfrm>
            <a:off x="341586" y="-43541"/>
            <a:ext cx="11277602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800" b="1" dirty="0">
                <a:latin typeface="Garamond"/>
                <a:ea typeface="Garamond"/>
                <a:cs typeface="Garamond"/>
                <a:sym typeface="Garamond"/>
              </a:rPr>
              <a:t>Human-Inspired Cross-lingual Continual Learning</a:t>
            </a:r>
            <a:endParaRPr sz="3800"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0" name="Google Shape;110;p68"/>
          <p:cNvSpPr txBox="1">
            <a:spLocks noGrp="1"/>
          </p:cNvSpPr>
          <p:nvPr>
            <p:ph type="body" idx="1"/>
          </p:nvPr>
        </p:nvSpPr>
        <p:spPr>
          <a:xfrm>
            <a:off x="501512" y="2008522"/>
            <a:ext cx="10567082" cy="101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Experience replay is one of the most successful approaches at taming the plasticity stability dilemma. </a:t>
            </a:r>
            <a:endParaRPr dirty="0"/>
          </a:p>
        </p:txBody>
      </p:sp>
      <p:pic>
        <p:nvPicPr>
          <p:cNvPr id="111" name="Google Shape;111;p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75" y="162715"/>
            <a:ext cx="768096" cy="6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72" y="6321642"/>
            <a:ext cx="11813630" cy="536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68"/>
          <p:cNvSpPr txBox="1"/>
          <p:nvPr/>
        </p:nvSpPr>
        <p:spPr>
          <a:xfrm>
            <a:off x="10958274" y="6325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8"/>
          <p:cNvSpPr txBox="1"/>
          <p:nvPr/>
        </p:nvSpPr>
        <p:spPr>
          <a:xfrm>
            <a:off x="-629076" y="6337534"/>
            <a:ext cx="1192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[M’hamdi </a:t>
            </a:r>
            <a:r>
              <a:rPr lang="en-US" sz="18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&amp; May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NAACL’24] </a:t>
            </a:r>
            <a:r>
              <a:rPr lang="en-US" sz="1800" b="0" i="0" u="none" strike="noStrike" cap="none" dirty="0">
                <a:solidFill>
                  <a:schemeClr val="dk2"/>
                </a:solidFill>
                <a:highlight>
                  <a:srgbClr val="B7CCE4"/>
                </a:highlight>
                <a:latin typeface="Garamond"/>
                <a:ea typeface="Garamond"/>
                <a:cs typeface="Garamond"/>
                <a:sym typeface="Garamond"/>
              </a:rPr>
              <a:t>MOTIVATION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 ➡️  APPROACH</a:t>
            </a:r>
            <a:r>
              <a:rPr lang="en-US" sz="1800" b="0" i="0" u="none" strike="noStrike" cap="none" dirty="0">
                <a:solidFill>
                  <a:schemeClr val="dk2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➡️  EXPERIMENTS  ➡️  TAKEAWAYS</a:t>
            </a:r>
            <a:endParaRPr sz="18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 dirty="0">
                <a:solidFill>
                  <a:schemeClr val="dk2"/>
                </a:solidFill>
                <a:highlight>
                  <a:srgbClr val="446992"/>
                </a:highlight>
                <a:latin typeface="Garamond"/>
                <a:ea typeface="Garamond"/>
                <a:cs typeface="Garamond"/>
                <a:sym typeface="Garamond"/>
              </a:rPr>
            </a:br>
            <a:endParaRPr sz="24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5" name="Google Shape;115;p68"/>
          <p:cNvSpPr txBox="1"/>
          <p:nvPr/>
        </p:nvSpPr>
        <p:spPr>
          <a:xfrm>
            <a:off x="501512" y="3976727"/>
            <a:ext cx="10567082" cy="138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indent="-406400"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</a:rPr>
              <a:t>How can we dynamically determine informative memory examples for each language? Does repeating well-learned examples or focusing on more challenging ones help reduce forgetting while maintaining transfer?</a:t>
            </a:r>
            <a:endParaRPr sz="2800" dirty="0">
              <a:solidFill>
                <a:schemeClr val="dk1"/>
              </a:solidFill>
              <a:latin typeface="Garamond"/>
              <a:ea typeface="Garamond"/>
              <a:cs typeface="Garamond"/>
            </a:endParaRPr>
          </a:p>
        </p:txBody>
      </p:sp>
      <p:sp>
        <p:nvSpPr>
          <p:cNvPr id="117" name="Google Shape;117;p68"/>
          <p:cNvSpPr txBox="1"/>
          <p:nvPr/>
        </p:nvSpPr>
        <p:spPr>
          <a:xfrm>
            <a:off x="501512" y="2992625"/>
            <a:ext cx="10567082" cy="101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xperience replay is a memory-based approach inspired by the process of memory consolidation in humans. </a:t>
            </a:r>
            <a:endParaRPr dirty="0"/>
          </a:p>
        </p:txBody>
      </p:sp>
      <p:sp>
        <p:nvSpPr>
          <p:cNvPr id="2" name="Google Shape;110;p68">
            <a:extLst>
              <a:ext uri="{FF2B5EF4-FFF2-40B4-BE49-F238E27FC236}">
                <a16:creationId xmlns:a16="http://schemas.microsoft.com/office/drawing/2014/main" id="{B41A5923-118A-EA5A-A9C7-A04B9DCBCC3D}"/>
              </a:ext>
            </a:extLst>
          </p:cNvPr>
          <p:cNvSpPr txBox="1">
            <a:spLocks/>
          </p:cNvSpPr>
          <p:nvPr/>
        </p:nvSpPr>
        <p:spPr>
          <a:xfrm>
            <a:off x="501512" y="1024419"/>
            <a:ext cx="10567082" cy="1013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 dirty="0">
                <a:latin typeface="Garamond"/>
                <a:ea typeface="Garamond"/>
                <a:cs typeface="Garamond"/>
                <a:sym typeface="Garamond"/>
              </a:rPr>
              <a:t>Cross-lingual continual learning trains on newly emerging languages without having to train from scratch or training jointly. </a:t>
            </a:r>
            <a:r>
              <a:rPr lang="en-US" sz="1200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[1]</a:t>
            </a:r>
            <a:endParaRPr lang="en-US" sz="1200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198"/>
    </mc:Choice>
    <mc:Fallback xmlns="">
      <p:transition spd="slow" advTm="871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build="p"/>
      <p:bldP spid="115" grpId="0"/>
      <p:bldP spid="1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d36232d32_0_428"/>
          <p:cNvSpPr/>
          <p:nvPr/>
        </p:nvSpPr>
        <p:spPr>
          <a:xfrm>
            <a:off x="8903785" y="2856357"/>
            <a:ext cx="769656" cy="1372821"/>
          </a:xfrm>
          <a:prstGeom prst="can">
            <a:avLst>
              <a:gd name="adj" fmla="val 1825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18d36232d32_0_428"/>
          <p:cNvSpPr/>
          <p:nvPr/>
        </p:nvSpPr>
        <p:spPr>
          <a:xfrm>
            <a:off x="8879969" y="4319088"/>
            <a:ext cx="769656" cy="1372821"/>
          </a:xfrm>
          <a:prstGeom prst="can">
            <a:avLst>
              <a:gd name="adj" fmla="val 169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8d36232d32_0_428"/>
          <p:cNvSpPr/>
          <p:nvPr/>
        </p:nvSpPr>
        <p:spPr>
          <a:xfrm>
            <a:off x="7828125" y="2858449"/>
            <a:ext cx="769656" cy="1372821"/>
          </a:xfrm>
          <a:prstGeom prst="can">
            <a:avLst>
              <a:gd name="adj" fmla="val 196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g18d36232d32_0_428"/>
          <p:cNvSpPr txBox="1">
            <a:spLocks noGrp="1"/>
          </p:cNvSpPr>
          <p:nvPr>
            <p:ph type="title"/>
          </p:nvPr>
        </p:nvSpPr>
        <p:spPr>
          <a:xfrm>
            <a:off x="966000" y="-120256"/>
            <a:ext cx="102600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latin typeface="Garamond"/>
                <a:ea typeface="Garamond"/>
                <a:cs typeface="Garamond"/>
                <a:sym typeface="Garamond"/>
              </a:rPr>
              <a:t>Forgetting in Humans &amp; Machines</a:t>
            </a:r>
            <a:endParaRPr sz="4000" b="1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27" name="Google Shape;127;g18d36232d32_0_4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75" y="162715"/>
            <a:ext cx="768096" cy="6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18d36232d32_0_4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72" y="6321642"/>
            <a:ext cx="11813630" cy="53635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g18d36232d32_0_428"/>
          <p:cNvCxnSpPr>
            <a:cxnSpLocks/>
          </p:cNvCxnSpPr>
          <p:nvPr/>
        </p:nvCxnSpPr>
        <p:spPr>
          <a:xfrm flipV="1">
            <a:off x="502292" y="4591065"/>
            <a:ext cx="5593708" cy="6928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0" name="Google Shape;130;g18d36232d32_0_428"/>
          <p:cNvCxnSpPr/>
          <p:nvPr/>
        </p:nvCxnSpPr>
        <p:spPr>
          <a:xfrm rot="10800000">
            <a:off x="502292" y="1486738"/>
            <a:ext cx="12096" cy="3175874"/>
          </a:xfrm>
          <a:prstGeom prst="straightConnector1">
            <a:avLst/>
          </a:prstGeom>
          <a:noFill/>
          <a:ln w="57150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1" name="Google Shape;131;g18d36232d32_0_428"/>
          <p:cNvSpPr txBox="1"/>
          <p:nvPr/>
        </p:nvSpPr>
        <p:spPr>
          <a:xfrm>
            <a:off x="1044380" y="5339949"/>
            <a:ext cx="4460407" cy="84741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419" t="-4411" r="-850" b="-294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2" name="Google Shape;132;g18d36232d32_0_428"/>
          <p:cNvSpPr txBox="1"/>
          <p:nvPr/>
        </p:nvSpPr>
        <p:spPr>
          <a:xfrm rot="-5400000">
            <a:off x="-466257" y="2682930"/>
            <a:ext cx="136492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Retention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18d36232d32_0_428"/>
          <p:cNvSpPr txBox="1"/>
          <p:nvPr/>
        </p:nvSpPr>
        <p:spPr>
          <a:xfrm>
            <a:off x="2818085" y="4723640"/>
            <a:ext cx="93786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Time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g18d36232d32_0_428"/>
          <p:cNvCxnSpPr/>
          <p:nvPr/>
        </p:nvCxnSpPr>
        <p:spPr>
          <a:xfrm>
            <a:off x="1112406" y="1803223"/>
            <a:ext cx="0" cy="2762873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35" name="Google Shape;135;g18d36232d32_0_428"/>
          <p:cNvSpPr/>
          <p:nvPr/>
        </p:nvSpPr>
        <p:spPr>
          <a:xfrm>
            <a:off x="1486478" y="2999426"/>
            <a:ext cx="4360938" cy="1503889"/>
          </a:xfrm>
          <a:custGeom>
            <a:avLst/>
            <a:gdLst/>
            <a:ahLst/>
            <a:cxnLst/>
            <a:rect l="l" t="t" r="r" b="b"/>
            <a:pathLst>
              <a:path w="3512127" h="1475509" extrusionOk="0">
                <a:moveTo>
                  <a:pt x="0" y="0"/>
                </a:moveTo>
                <a:cubicBezTo>
                  <a:pt x="109104" y="226002"/>
                  <a:pt x="218209" y="452005"/>
                  <a:pt x="311727" y="592282"/>
                </a:cubicBezTo>
                <a:cubicBezTo>
                  <a:pt x="405245" y="732559"/>
                  <a:pt x="394855" y="737755"/>
                  <a:pt x="561109" y="841664"/>
                </a:cubicBezTo>
                <a:cubicBezTo>
                  <a:pt x="727363" y="945573"/>
                  <a:pt x="995795" y="1125681"/>
                  <a:pt x="1309254" y="1215736"/>
                </a:cubicBezTo>
                <a:cubicBezTo>
                  <a:pt x="1622713" y="1305791"/>
                  <a:pt x="2074719" y="1338696"/>
                  <a:pt x="2441864" y="1381991"/>
                </a:cubicBezTo>
                <a:cubicBezTo>
                  <a:pt x="2809009" y="1425286"/>
                  <a:pt x="3160568" y="1450397"/>
                  <a:pt x="3512127" y="1475509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18d36232d32_0_428"/>
          <p:cNvSpPr/>
          <p:nvPr/>
        </p:nvSpPr>
        <p:spPr>
          <a:xfrm>
            <a:off x="1112405" y="1908381"/>
            <a:ext cx="438910" cy="1248100"/>
          </a:xfrm>
          <a:custGeom>
            <a:avLst/>
            <a:gdLst/>
            <a:ahLst/>
            <a:cxnLst/>
            <a:rect l="l" t="t" r="r" b="b"/>
            <a:pathLst>
              <a:path w="384464" h="1122218" extrusionOk="0">
                <a:moveTo>
                  <a:pt x="0" y="0"/>
                </a:moveTo>
                <a:lnTo>
                  <a:pt x="384464" y="1122218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18d36232d32_0_428"/>
          <p:cNvSpPr/>
          <p:nvPr/>
        </p:nvSpPr>
        <p:spPr>
          <a:xfrm>
            <a:off x="1505974" y="3048211"/>
            <a:ext cx="4324467" cy="1449594"/>
          </a:xfrm>
          <a:custGeom>
            <a:avLst/>
            <a:gdLst/>
            <a:ahLst/>
            <a:cxnLst/>
            <a:rect l="l" t="t" r="r" b="b"/>
            <a:pathLst>
              <a:path w="3512127" h="1475509" extrusionOk="0">
                <a:moveTo>
                  <a:pt x="0" y="0"/>
                </a:moveTo>
                <a:cubicBezTo>
                  <a:pt x="109104" y="226002"/>
                  <a:pt x="218209" y="452005"/>
                  <a:pt x="311727" y="592282"/>
                </a:cubicBezTo>
                <a:cubicBezTo>
                  <a:pt x="405245" y="732559"/>
                  <a:pt x="394855" y="737755"/>
                  <a:pt x="561109" y="841664"/>
                </a:cubicBezTo>
                <a:cubicBezTo>
                  <a:pt x="727363" y="945573"/>
                  <a:pt x="995795" y="1125681"/>
                  <a:pt x="1309254" y="1215736"/>
                </a:cubicBezTo>
                <a:cubicBezTo>
                  <a:pt x="1622713" y="1305791"/>
                  <a:pt x="2074719" y="1338696"/>
                  <a:pt x="2441864" y="1381991"/>
                </a:cubicBezTo>
                <a:cubicBezTo>
                  <a:pt x="2809009" y="1425286"/>
                  <a:pt x="3160568" y="1450397"/>
                  <a:pt x="3512127" y="1475509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18d36232d32_0_428"/>
          <p:cNvSpPr/>
          <p:nvPr/>
        </p:nvSpPr>
        <p:spPr>
          <a:xfrm>
            <a:off x="1036274" y="1803223"/>
            <a:ext cx="155863" cy="15586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18d36232d32_0_428"/>
          <p:cNvSpPr txBox="1"/>
          <p:nvPr/>
        </p:nvSpPr>
        <p:spPr>
          <a:xfrm>
            <a:off x="482367" y="1138983"/>
            <a:ext cx="112402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Learn some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concept</a:t>
            </a:r>
            <a:endParaRPr/>
          </a:p>
        </p:txBody>
      </p:sp>
      <p:cxnSp>
        <p:nvCxnSpPr>
          <p:cNvPr id="140" name="Google Shape;140;g18d36232d32_0_428"/>
          <p:cNvCxnSpPr/>
          <p:nvPr/>
        </p:nvCxnSpPr>
        <p:spPr>
          <a:xfrm>
            <a:off x="1552129" y="1810149"/>
            <a:ext cx="0" cy="2787843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g18d36232d32_0_428"/>
          <p:cNvSpPr/>
          <p:nvPr/>
        </p:nvSpPr>
        <p:spPr>
          <a:xfrm>
            <a:off x="1526502" y="1776722"/>
            <a:ext cx="1139995" cy="1351807"/>
          </a:xfrm>
          <a:custGeom>
            <a:avLst/>
            <a:gdLst/>
            <a:ahLst/>
            <a:cxnLst/>
            <a:rect l="l" t="t" r="r" b="b"/>
            <a:pathLst>
              <a:path w="1428681" h="1351807" extrusionOk="0">
                <a:moveTo>
                  <a:pt x="11930" y="1295440"/>
                </a:moveTo>
                <a:cubicBezTo>
                  <a:pt x="16259" y="851229"/>
                  <a:pt x="20589" y="407018"/>
                  <a:pt x="22321" y="204395"/>
                </a:cubicBezTo>
                <a:cubicBezTo>
                  <a:pt x="24053" y="1772"/>
                  <a:pt x="22321" y="79704"/>
                  <a:pt x="22321" y="79704"/>
                </a:cubicBezTo>
                <a:cubicBezTo>
                  <a:pt x="22321" y="57190"/>
                  <a:pt x="-27902" y="-81355"/>
                  <a:pt x="22321" y="69313"/>
                </a:cubicBezTo>
                <a:cubicBezTo>
                  <a:pt x="72544" y="219981"/>
                  <a:pt x="108913" y="775895"/>
                  <a:pt x="323658" y="983713"/>
                </a:cubicBezTo>
                <a:cubicBezTo>
                  <a:pt x="538403" y="1191531"/>
                  <a:pt x="1135880" y="1259072"/>
                  <a:pt x="1310794" y="1316222"/>
                </a:cubicBezTo>
                <a:cubicBezTo>
                  <a:pt x="1485708" y="1373372"/>
                  <a:pt x="1429424" y="1349992"/>
                  <a:pt x="1373140" y="1326613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g18d36232d32_0_428"/>
          <p:cNvCxnSpPr/>
          <p:nvPr/>
        </p:nvCxnSpPr>
        <p:spPr>
          <a:xfrm>
            <a:off x="2702534" y="1865807"/>
            <a:ext cx="0" cy="2787843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3" name="Google Shape;143;g18d36232d32_0_428"/>
          <p:cNvSpPr/>
          <p:nvPr/>
        </p:nvSpPr>
        <p:spPr>
          <a:xfrm>
            <a:off x="2673702" y="1780652"/>
            <a:ext cx="2005671" cy="1375324"/>
          </a:xfrm>
          <a:custGeom>
            <a:avLst/>
            <a:gdLst/>
            <a:ahLst/>
            <a:cxnLst/>
            <a:rect l="l" t="t" r="r" b="b"/>
            <a:pathLst>
              <a:path w="2534597" h="1322683" extrusionOk="0">
                <a:moveTo>
                  <a:pt x="19997" y="1322683"/>
                </a:moveTo>
                <a:cubicBezTo>
                  <a:pt x="2679" y="755512"/>
                  <a:pt x="-14639" y="188342"/>
                  <a:pt x="19997" y="34210"/>
                </a:cubicBezTo>
                <a:cubicBezTo>
                  <a:pt x="54633" y="-119922"/>
                  <a:pt x="148151" y="290519"/>
                  <a:pt x="227815" y="397892"/>
                </a:cubicBezTo>
                <a:cubicBezTo>
                  <a:pt x="307479" y="505265"/>
                  <a:pt x="369825" y="590124"/>
                  <a:pt x="497979" y="678447"/>
                </a:cubicBezTo>
                <a:cubicBezTo>
                  <a:pt x="626134" y="766770"/>
                  <a:pt x="771606" y="846434"/>
                  <a:pt x="996742" y="927829"/>
                </a:cubicBezTo>
                <a:cubicBezTo>
                  <a:pt x="1221878" y="1009224"/>
                  <a:pt x="1592488" y="1106205"/>
                  <a:pt x="1848797" y="1166819"/>
                </a:cubicBezTo>
                <a:cubicBezTo>
                  <a:pt x="2105106" y="1227433"/>
                  <a:pt x="2534597" y="1291510"/>
                  <a:pt x="2534597" y="1291510"/>
                </a:cubicBezTo>
                <a:lnTo>
                  <a:pt x="2534597" y="1291510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g18d36232d32_0_428"/>
          <p:cNvCxnSpPr/>
          <p:nvPr/>
        </p:nvCxnSpPr>
        <p:spPr>
          <a:xfrm>
            <a:off x="4701387" y="1803222"/>
            <a:ext cx="0" cy="2787843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5" name="Google Shape;145;g18d36232d32_0_428"/>
          <p:cNvSpPr/>
          <p:nvPr/>
        </p:nvSpPr>
        <p:spPr>
          <a:xfrm>
            <a:off x="4675807" y="1844786"/>
            <a:ext cx="981234" cy="1293182"/>
          </a:xfrm>
          <a:custGeom>
            <a:avLst/>
            <a:gdLst/>
            <a:ahLst/>
            <a:cxnLst/>
            <a:rect l="l" t="t" r="r" b="b"/>
            <a:pathLst>
              <a:path w="981234" h="1258997" extrusionOk="0">
                <a:moveTo>
                  <a:pt x="14879" y="1258997"/>
                </a:moveTo>
                <a:cubicBezTo>
                  <a:pt x="14013" y="788808"/>
                  <a:pt x="13147" y="318620"/>
                  <a:pt x="25270" y="115997"/>
                </a:cubicBezTo>
                <a:cubicBezTo>
                  <a:pt x="37393" y="-86626"/>
                  <a:pt x="-71712" y="36334"/>
                  <a:pt x="87615" y="43261"/>
                </a:cubicBezTo>
                <a:cubicBezTo>
                  <a:pt x="246942" y="50188"/>
                  <a:pt x="981234" y="157561"/>
                  <a:pt x="981234" y="157561"/>
                </a:cubicBezTo>
                <a:lnTo>
                  <a:pt x="981234" y="157561"/>
                </a:ln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g18d36232d32_0_428"/>
          <p:cNvCxnSpPr>
            <a:cxnSpLocks/>
          </p:cNvCxnSpPr>
          <p:nvPr/>
        </p:nvCxnSpPr>
        <p:spPr>
          <a:xfrm>
            <a:off x="1593869" y="1844786"/>
            <a:ext cx="1045481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47" name="Google Shape;147;g18d36232d32_0_428"/>
          <p:cNvSpPr txBox="1"/>
          <p:nvPr/>
        </p:nvSpPr>
        <p:spPr>
          <a:xfrm>
            <a:off x="1521228" y="1490795"/>
            <a:ext cx="118814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Less familiar</a:t>
            </a:r>
            <a:endParaRPr dirty="0"/>
          </a:p>
        </p:txBody>
      </p:sp>
      <p:cxnSp>
        <p:nvCxnSpPr>
          <p:cNvPr id="148" name="Google Shape;148;g18d36232d32_0_428"/>
          <p:cNvCxnSpPr>
            <a:cxnSpLocks/>
          </p:cNvCxnSpPr>
          <p:nvPr/>
        </p:nvCxnSpPr>
        <p:spPr>
          <a:xfrm>
            <a:off x="2786587" y="1844786"/>
            <a:ext cx="1826035" cy="0"/>
          </a:xfrm>
          <a:prstGeom prst="straightConnector1">
            <a:avLst/>
          </a:prstGeom>
          <a:noFill/>
          <a:ln w="28575" cap="flat" cmpd="sng">
            <a:solidFill>
              <a:srgbClr val="00B050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49" name="Google Shape;149;g18d36232d32_0_428"/>
          <p:cNvSpPr txBox="1"/>
          <p:nvPr/>
        </p:nvSpPr>
        <p:spPr>
          <a:xfrm>
            <a:off x="3063864" y="1496756"/>
            <a:ext cx="126509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More familiar</a:t>
            </a:r>
            <a:endParaRPr dirty="0"/>
          </a:p>
        </p:txBody>
      </p:sp>
      <p:sp>
        <p:nvSpPr>
          <p:cNvPr id="150" name="Google Shape;150;g18d36232d32_0_428"/>
          <p:cNvSpPr txBox="1"/>
          <p:nvPr/>
        </p:nvSpPr>
        <p:spPr>
          <a:xfrm>
            <a:off x="4852288" y="1090626"/>
            <a:ext cx="978153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Towards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long-term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retention</a:t>
            </a:r>
            <a:endParaRPr dirty="0"/>
          </a:p>
        </p:txBody>
      </p:sp>
      <p:sp>
        <p:nvSpPr>
          <p:cNvPr id="151" name="Google Shape;151;g18d36232d32_0_428"/>
          <p:cNvSpPr txBox="1"/>
          <p:nvPr/>
        </p:nvSpPr>
        <p:spPr>
          <a:xfrm>
            <a:off x="1928904" y="874540"/>
            <a:ext cx="22898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Forgetting Curve</a:t>
            </a:r>
            <a:endParaRPr/>
          </a:p>
        </p:txBody>
      </p:sp>
      <p:sp>
        <p:nvSpPr>
          <p:cNvPr id="152" name="Google Shape;152;g18d36232d32_0_428"/>
          <p:cNvSpPr/>
          <p:nvPr/>
        </p:nvSpPr>
        <p:spPr>
          <a:xfrm>
            <a:off x="6787324" y="1409048"/>
            <a:ext cx="769656" cy="1372821"/>
          </a:xfrm>
          <a:prstGeom prst="can">
            <a:avLst>
              <a:gd name="adj" fmla="val 169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18d36232d32_0_428"/>
          <p:cNvSpPr/>
          <p:nvPr/>
        </p:nvSpPr>
        <p:spPr>
          <a:xfrm>
            <a:off x="6933561" y="1909703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endParaRPr/>
          </a:p>
        </p:txBody>
      </p:sp>
      <p:sp>
        <p:nvSpPr>
          <p:cNvPr id="154" name="Google Shape;154;g18d36232d32_0_428"/>
          <p:cNvSpPr/>
          <p:nvPr/>
        </p:nvSpPr>
        <p:spPr>
          <a:xfrm>
            <a:off x="6934044" y="1614459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endParaRPr/>
          </a:p>
        </p:txBody>
      </p:sp>
      <p:sp>
        <p:nvSpPr>
          <p:cNvPr id="155" name="Google Shape;155;g18d36232d32_0_428"/>
          <p:cNvSpPr/>
          <p:nvPr/>
        </p:nvSpPr>
        <p:spPr>
          <a:xfrm>
            <a:off x="6934263" y="2204947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endParaRPr/>
          </a:p>
        </p:txBody>
      </p:sp>
      <p:sp>
        <p:nvSpPr>
          <p:cNvPr id="156" name="Google Shape;156;g18d36232d32_0_428"/>
          <p:cNvSpPr/>
          <p:nvPr/>
        </p:nvSpPr>
        <p:spPr>
          <a:xfrm>
            <a:off x="6933561" y="2500191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</a:t>
            </a:r>
            <a:endParaRPr/>
          </a:p>
        </p:txBody>
      </p:sp>
      <p:pic>
        <p:nvPicPr>
          <p:cNvPr id="157" name="Google Shape;157;g18d36232d32_0_428" descr="Checkmark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52492" y="1926246"/>
            <a:ext cx="189355" cy="18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18d36232d32_0_428" descr="Close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57933" y="1627640"/>
            <a:ext cx="189355" cy="18935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8d36232d32_0_428"/>
          <p:cNvSpPr txBox="1"/>
          <p:nvPr/>
        </p:nvSpPr>
        <p:spPr>
          <a:xfrm rot="-5400000">
            <a:off x="6176902" y="1994964"/>
            <a:ext cx="8627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Queue 1</a:t>
            </a:r>
            <a:endParaRPr/>
          </a:p>
        </p:txBody>
      </p:sp>
      <p:pic>
        <p:nvPicPr>
          <p:cNvPr id="160" name="Google Shape;160;g18d36232d32_0_428" descr="Checkmark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252492" y="2224852"/>
            <a:ext cx="189355" cy="18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18d36232d32_0_428" descr="Close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252491" y="2523458"/>
            <a:ext cx="189355" cy="18935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8d36232d32_0_428"/>
          <p:cNvSpPr/>
          <p:nvPr/>
        </p:nvSpPr>
        <p:spPr>
          <a:xfrm>
            <a:off x="6783167" y="2858449"/>
            <a:ext cx="769656" cy="1372821"/>
          </a:xfrm>
          <a:prstGeom prst="can">
            <a:avLst>
              <a:gd name="adj" fmla="val 1825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18d36232d32_0_428"/>
          <p:cNvSpPr txBox="1"/>
          <p:nvPr/>
        </p:nvSpPr>
        <p:spPr>
          <a:xfrm rot="-5400000">
            <a:off x="6172745" y="3444365"/>
            <a:ext cx="8627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Queue 2</a:t>
            </a:r>
            <a:endParaRPr/>
          </a:p>
        </p:txBody>
      </p:sp>
      <p:sp>
        <p:nvSpPr>
          <p:cNvPr id="164" name="Google Shape;164;g18d36232d32_0_428"/>
          <p:cNvSpPr/>
          <p:nvPr/>
        </p:nvSpPr>
        <p:spPr>
          <a:xfrm>
            <a:off x="6759351" y="4321180"/>
            <a:ext cx="769656" cy="1372821"/>
          </a:xfrm>
          <a:prstGeom prst="can">
            <a:avLst>
              <a:gd name="adj" fmla="val 1825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18d36232d32_0_428"/>
          <p:cNvSpPr txBox="1"/>
          <p:nvPr/>
        </p:nvSpPr>
        <p:spPr>
          <a:xfrm rot="-5400000">
            <a:off x="6148853" y="4810237"/>
            <a:ext cx="86273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Queue 3</a:t>
            </a:r>
            <a:endParaRPr/>
          </a:p>
        </p:txBody>
      </p:sp>
      <p:sp>
        <p:nvSpPr>
          <p:cNvPr id="166" name="Google Shape;166;g18d36232d32_0_428"/>
          <p:cNvSpPr/>
          <p:nvPr/>
        </p:nvSpPr>
        <p:spPr>
          <a:xfrm>
            <a:off x="7832282" y="1409048"/>
            <a:ext cx="769656" cy="1372821"/>
          </a:xfrm>
          <a:prstGeom prst="can">
            <a:avLst>
              <a:gd name="adj" fmla="val 1825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18d36232d32_0_428"/>
          <p:cNvSpPr/>
          <p:nvPr/>
        </p:nvSpPr>
        <p:spPr>
          <a:xfrm>
            <a:off x="7992230" y="3065141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endParaRPr/>
          </a:p>
        </p:txBody>
      </p:sp>
      <p:sp>
        <p:nvSpPr>
          <p:cNvPr id="168" name="Google Shape;168;g18d36232d32_0_428"/>
          <p:cNvSpPr/>
          <p:nvPr/>
        </p:nvSpPr>
        <p:spPr>
          <a:xfrm>
            <a:off x="7979002" y="1614459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endParaRPr/>
          </a:p>
        </p:txBody>
      </p:sp>
      <p:sp>
        <p:nvSpPr>
          <p:cNvPr id="169" name="Google Shape;169;g18d36232d32_0_428"/>
          <p:cNvSpPr/>
          <p:nvPr/>
        </p:nvSpPr>
        <p:spPr>
          <a:xfrm>
            <a:off x="8996930" y="4481682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endParaRPr/>
          </a:p>
        </p:txBody>
      </p:sp>
      <p:sp>
        <p:nvSpPr>
          <p:cNvPr id="170" name="Google Shape;170;g18d36232d32_0_428"/>
          <p:cNvSpPr/>
          <p:nvPr/>
        </p:nvSpPr>
        <p:spPr>
          <a:xfrm>
            <a:off x="9038152" y="3047656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</a:t>
            </a:r>
            <a:endParaRPr/>
          </a:p>
        </p:txBody>
      </p:sp>
      <p:sp>
        <p:nvSpPr>
          <p:cNvPr id="171" name="Google Shape;171;g18d36232d32_0_428"/>
          <p:cNvSpPr/>
          <p:nvPr/>
        </p:nvSpPr>
        <p:spPr>
          <a:xfrm>
            <a:off x="7804309" y="4321180"/>
            <a:ext cx="769656" cy="1372821"/>
          </a:xfrm>
          <a:prstGeom prst="can">
            <a:avLst>
              <a:gd name="adj" fmla="val 1825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18d36232d32_0_428"/>
          <p:cNvSpPr/>
          <p:nvPr/>
        </p:nvSpPr>
        <p:spPr>
          <a:xfrm>
            <a:off x="8907942" y="1406956"/>
            <a:ext cx="769656" cy="1372821"/>
          </a:xfrm>
          <a:prstGeom prst="can">
            <a:avLst>
              <a:gd name="adj" fmla="val 196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18d36232d32_0_428"/>
          <p:cNvSpPr/>
          <p:nvPr/>
        </p:nvSpPr>
        <p:spPr>
          <a:xfrm>
            <a:off x="9054179" y="1907611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endParaRPr/>
          </a:p>
        </p:txBody>
      </p:sp>
      <p:sp>
        <p:nvSpPr>
          <p:cNvPr id="174" name="Google Shape;174;g18d36232d32_0_428"/>
          <p:cNvSpPr/>
          <p:nvPr/>
        </p:nvSpPr>
        <p:spPr>
          <a:xfrm>
            <a:off x="9054662" y="1612367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endParaRPr/>
          </a:p>
        </p:txBody>
      </p:sp>
      <p:sp>
        <p:nvSpPr>
          <p:cNvPr id="175" name="Google Shape;175;g18d36232d32_0_428"/>
          <p:cNvSpPr/>
          <p:nvPr/>
        </p:nvSpPr>
        <p:spPr>
          <a:xfrm>
            <a:off x="10008211" y="1414225"/>
            <a:ext cx="769656" cy="1372821"/>
          </a:xfrm>
          <a:prstGeom prst="can">
            <a:avLst>
              <a:gd name="adj" fmla="val 196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18d36232d32_0_428"/>
          <p:cNvSpPr/>
          <p:nvPr/>
        </p:nvSpPr>
        <p:spPr>
          <a:xfrm>
            <a:off x="10004054" y="2863626"/>
            <a:ext cx="769656" cy="1372821"/>
          </a:xfrm>
          <a:prstGeom prst="can">
            <a:avLst>
              <a:gd name="adj" fmla="val 1825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18d36232d32_0_428"/>
          <p:cNvSpPr/>
          <p:nvPr/>
        </p:nvSpPr>
        <p:spPr>
          <a:xfrm>
            <a:off x="9980238" y="4326357"/>
            <a:ext cx="769656" cy="1372821"/>
          </a:xfrm>
          <a:prstGeom prst="can">
            <a:avLst>
              <a:gd name="adj" fmla="val 19600"/>
            </a:avLst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18d36232d32_0_428" descr="Close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42901" y="3089255"/>
            <a:ext cx="189355" cy="18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8d36232d32_0_428" descr="Close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17153" y="1641704"/>
            <a:ext cx="189355" cy="18935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g18d36232d32_0_428"/>
          <p:cNvSpPr txBox="1"/>
          <p:nvPr/>
        </p:nvSpPr>
        <p:spPr>
          <a:xfrm>
            <a:off x="6712009" y="5818907"/>
            <a:ext cx="86433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Epoch 1</a:t>
            </a:r>
            <a:endParaRPr/>
          </a:p>
        </p:txBody>
      </p:sp>
      <p:sp>
        <p:nvSpPr>
          <p:cNvPr id="181" name="Google Shape;181;g18d36232d32_0_428"/>
          <p:cNvSpPr txBox="1"/>
          <p:nvPr/>
        </p:nvSpPr>
        <p:spPr>
          <a:xfrm>
            <a:off x="7756592" y="5818907"/>
            <a:ext cx="86433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Epoch 2</a:t>
            </a:r>
            <a:endParaRPr/>
          </a:p>
        </p:txBody>
      </p:sp>
      <p:sp>
        <p:nvSpPr>
          <p:cNvPr id="182" name="Google Shape;182;g18d36232d32_0_428"/>
          <p:cNvSpPr txBox="1"/>
          <p:nvPr/>
        </p:nvSpPr>
        <p:spPr>
          <a:xfrm>
            <a:off x="8825808" y="5818207"/>
            <a:ext cx="86433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Epoch 3</a:t>
            </a:r>
            <a:endParaRPr/>
          </a:p>
        </p:txBody>
      </p:sp>
      <p:sp>
        <p:nvSpPr>
          <p:cNvPr id="183" name="Google Shape;183;g18d36232d32_0_428"/>
          <p:cNvSpPr txBox="1"/>
          <p:nvPr/>
        </p:nvSpPr>
        <p:spPr>
          <a:xfrm>
            <a:off x="9804642" y="5813881"/>
            <a:ext cx="122341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Convergence</a:t>
            </a:r>
            <a:endParaRPr/>
          </a:p>
        </p:txBody>
      </p:sp>
      <p:sp>
        <p:nvSpPr>
          <p:cNvPr id="184" name="Google Shape;184;g18d36232d32_0_428"/>
          <p:cNvSpPr/>
          <p:nvPr/>
        </p:nvSpPr>
        <p:spPr>
          <a:xfrm>
            <a:off x="7995501" y="3345209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endParaRPr/>
          </a:p>
        </p:txBody>
      </p:sp>
      <p:sp>
        <p:nvSpPr>
          <p:cNvPr id="185" name="Google Shape;185;g18d36232d32_0_428"/>
          <p:cNvSpPr/>
          <p:nvPr/>
        </p:nvSpPr>
        <p:spPr>
          <a:xfrm>
            <a:off x="7987503" y="1911209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</a:t>
            </a:r>
            <a:endParaRPr/>
          </a:p>
        </p:txBody>
      </p:sp>
      <p:pic>
        <p:nvPicPr>
          <p:cNvPr id="186" name="Google Shape;186;g18d36232d32_0_428" descr="Checkmark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55861" y="3356159"/>
            <a:ext cx="189355" cy="18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8d36232d32_0_428" descr="Checkmark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20214" y="1923962"/>
            <a:ext cx="189355" cy="18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8d36232d32_0_428" descr="Checkmark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81897" y="1936511"/>
            <a:ext cx="189355" cy="18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18d36232d32_0_428" descr="Close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64264" y="1641116"/>
            <a:ext cx="189355" cy="18935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8d36232d32_0_428"/>
          <p:cNvSpPr/>
          <p:nvPr/>
        </p:nvSpPr>
        <p:spPr>
          <a:xfrm>
            <a:off x="10117585" y="4816642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endParaRPr/>
          </a:p>
        </p:txBody>
      </p:sp>
      <p:sp>
        <p:nvSpPr>
          <p:cNvPr id="191" name="Google Shape;191;g18d36232d32_0_428"/>
          <p:cNvSpPr/>
          <p:nvPr/>
        </p:nvSpPr>
        <p:spPr>
          <a:xfrm>
            <a:off x="10118068" y="4521398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</a:t>
            </a:r>
            <a:endParaRPr/>
          </a:p>
        </p:txBody>
      </p:sp>
      <p:sp>
        <p:nvSpPr>
          <p:cNvPr id="192" name="Google Shape;192;g18d36232d32_0_428"/>
          <p:cNvSpPr/>
          <p:nvPr/>
        </p:nvSpPr>
        <p:spPr>
          <a:xfrm>
            <a:off x="10118287" y="5111886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endParaRPr/>
          </a:p>
        </p:txBody>
      </p:sp>
      <p:sp>
        <p:nvSpPr>
          <p:cNvPr id="193" name="Google Shape;193;g18d36232d32_0_428"/>
          <p:cNvSpPr/>
          <p:nvPr/>
        </p:nvSpPr>
        <p:spPr>
          <a:xfrm>
            <a:off x="10117585" y="5407130"/>
            <a:ext cx="203799" cy="232619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</a:t>
            </a:r>
            <a:endParaRPr/>
          </a:p>
        </p:txBody>
      </p:sp>
      <p:pic>
        <p:nvPicPr>
          <p:cNvPr id="194" name="Google Shape;194;g18d36232d32_0_428" descr="Checkmark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7647" y="4511030"/>
            <a:ext cx="189355" cy="18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18d36232d32_0_428" descr="Checkmark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17647" y="4809636"/>
            <a:ext cx="189355" cy="18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18d36232d32_0_428" descr="Checkmark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30547" y="5108524"/>
            <a:ext cx="189355" cy="189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18d36232d32_0_428" descr="Checkmark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30547" y="5407130"/>
            <a:ext cx="189355" cy="18935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18d36232d32_0_428"/>
          <p:cNvSpPr txBox="1"/>
          <p:nvPr/>
        </p:nvSpPr>
        <p:spPr>
          <a:xfrm>
            <a:off x="9644009" y="3295809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99" name="Google Shape;199;g18d36232d32_0_428"/>
          <p:cNvSpPr txBox="1"/>
          <p:nvPr/>
        </p:nvSpPr>
        <p:spPr>
          <a:xfrm>
            <a:off x="9633741" y="1942257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00" name="Google Shape;200;g18d36232d32_0_428"/>
          <p:cNvSpPr txBox="1"/>
          <p:nvPr/>
        </p:nvSpPr>
        <p:spPr>
          <a:xfrm>
            <a:off x="9639852" y="4731092"/>
            <a:ext cx="36420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01" name="Google Shape;201;g18d36232d32_0_428"/>
          <p:cNvSpPr/>
          <p:nvPr/>
        </p:nvSpPr>
        <p:spPr>
          <a:xfrm>
            <a:off x="6541853" y="1547023"/>
            <a:ext cx="192569" cy="1846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18d36232d32_0_428"/>
          <p:cNvSpPr/>
          <p:nvPr/>
        </p:nvSpPr>
        <p:spPr>
          <a:xfrm>
            <a:off x="7637558" y="1543330"/>
            <a:ext cx="192569" cy="1846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18d36232d32_0_428"/>
          <p:cNvSpPr/>
          <p:nvPr/>
        </p:nvSpPr>
        <p:spPr>
          <a:xfrm>
            <a:off x="7618842" y="2958298"/>
            <a:ext cx="192569" cy="1846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18d36232d32_0_428"/>
          <p:cNvSpPr/>
          <p:nvPr/>
        </p:nvSpPr>
        <p:spPr>
          <a:xfrm>
            <a:off x="8705854" y="1613289"/>
            <a:ext cx="192569" cy="18462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" name="Google Shape;205;g18d36232d32_0_428"/>
          <p:cNvCxnSpPr/>
          <p:nvPr/>
        </p:nvCxnSpPr>
        <p:spPr>
          <a:xfrm>
            <a:off x="6188944" y="1037000"/>
            <a:ext cx="6411" cy="4961148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g18d36232d32_0_428"/>
          <p:cNvSpPr txBox="1"/>
          <p:nvPr/>
        </p:nvSpPr>
        <p:spPr>
          <a:xfrm>
            <a:off x="6556186" y="836945"/>
            <a:ext cx="22898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Leitner Queues</a:t>
            </a:r>
            <a:endParaRPr/>
          </a:p>
        </p:txBody>
      </p:sp>
      <p:sp>
        <p:nvSpPr>
          <p:cNvPr id="207" name="Google Shape;207;g18d36232d32_0_428"/>
          <p:cNvSpPr txBox="1"/>
          <p:nvPr/>
        </p:nvSpPr>
        <p:spPr>
          <a:xfrm>
            <a:off x="10958274" y="6325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8d36232d32_0_428"/>
          <p:cNvSpPr txBox="1"/>
          <p:nvPr/>
        </p:nvSpPr>
        <p:spPr>
          <a:xfrm>
            <a:off x="6713621" y="3645568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18d36232d32_0_428"/>
          <p:cNvSpPr txBox="1"/>
          <p:nvPr/>
        </p:nvSpPr>
        <p:spPr>
          <a:xfrm>
            <a:off x="5297555" y="5660626"/>
            <a:ext cx="44916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[</a:t>
            </a:r>
            <a:r>
              <a:rPr lang="en-US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2</a:t>
            </a:r>
            <a:r>
              <a:rPr lang="en-US" sz="1400" b="0" i="0" u="none" strike="noStrike" cap="none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18d36232d32_0_428"/>
          <p:cNvSpPr txBox="1"/>
          <p:nvPr/>
        </p:nvSpPr>
        <p:spPr>
          <a:xfrm>
            <a:off x="8171704" y="876769"/>
            <a:ext cx="449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[</a:t>
            </a:r>
            <a:r>
              <a:rPr lang="en-US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3</a:t>
            </a:r>
            <a:r>
              <a:rPr lang="en-US" sz="14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14;p68">
            <a:extLst>
              <a:ext uri="{FF2B5EF4-FFF2-40B4-BE49-F238E27FC236}">
                <a16:creationId xmlns:a16="http://schemas.microsoft.com/office/drawing/2014/main" id="{8A9025D1-2465-45F5-A5E9-4CA4081DE06D}"/>
              </a:ext>
            </a:extLst>
          </p:cNvPr>
          <p:cNvSpPr txBox="1"/>
          <p:nvPr/>
        </p:nvSpPr>
        <p:spPr>
          <a:xfrm>
            <a:off x="-629076" y="6337534"/>
            <a:ext cx="1192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[M’hamdi </a:t>
            </a:r>
            <a:r>
              <a:rPr lang="en-US" sz="18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&amp; May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NAACL’24] </a:t>
            </a:r>
            <a:r>
              <a:rPr lang="en-US" sz="1800" b="0" i="0" u="none" strike="noStrike" cap="none" dirty="0">
                <a:solidFill>
                  <a:schemeClr val="dk2"/>
                </a:solidFill>
                <a:highlight>
                  <a:srgbClr val="B7CCE4"/>
                </a:highlight>
                <a:latin typeface="Garamond"/>
                <a:ea typeface="Garamond"/>
                <a:cs typeface="Garamond"/>
                <a:sym typeface="Garamond"/>
              </a:rPr>
              <a:t>MOTIVATION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 ➡️  APPROACH</a:t>
            </a:r>
            <a:r>
              <a:rPr lang="en-US" sz="1800" b="0" i="0" u="none" strike="noStrike" cap="none" dirty="0">
                <a:solidFill>
                  <a:schemeClr val="dk2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➡️  EXPERIMENTS  ➡️  TAKEAWAYS</a:t>
            </a:r>
            <a:endParaRPr sz="18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 dirty="0">
                <a:solidFill>
                  <a:schemeClr val="dk2"/>
                </a:solidFill>
                <a:highlight>
                  <a:srgbClr val="446992"/>
                </a:highlight>
                <a:latin typeface="Garamond"/>
                <a:ea typeface="Garamond"/>
                <a:cs typeface="Garamond"/>
                <a:sym typeface="Garamond"/>
              </a:rPr>
            </a:br>
            <a:endParaRPr sz="24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874"/>
    </mc:Choice>
    <mc:Fallback xmlns="">
      <p:transition spd="slow" advTm="1208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6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72" y="6321642"/>
            <a:ext cx="11813630" cy="53635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69"/>
          <p:cNvSpPr txBox="1"/>
          <p:nvPr/>
        </p:nvSpPr>
        <p:spPr>
          <a:xfrm>
            <a:off x="10958274" y="6325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9"/>
          <p:cNvSpPr txBox="1">
            <a:spLocks noGrp="1"/>
          </p:cNvSpPr>
          <p:nvPr>
            <p:ph type="title"/>
          </p:nvPr>
        </p:nvSpPr>
        <p:spPr>
          <a:xfrm>
            <a:off x="966000" y="0"/>
            <a:ext cx="10260000" cy="845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latin typeface="Garamond"/>
                <a:ea typeface="Garamond"/>
                <a:cs typeface="Garamond"/>
                <a:sym typeface="Garamond"/>
              </a:rPr>
              <a:t>Leitner-Queues in Machine Learning</a:t>
            </a:r>
            <a:endParaRPr sz="4000" b="1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21" name="Google Shape;221;p6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75" y="162715"/>
            <a:ext cx="768096" cy="6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69"/>
          <p:cNvSpPr txBox="1"/>
          <p:nvPr/>
        </p:nvSpPr>
        <p:spPr>
          <a:xfrm>
            <a:off x="2114466" y="1984832"/>
            <a:ext cx="161454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Prior Work</a:t>
            </a:r>
            <a:endParaRPr/>
          </a:p>
        </p:txBody>
      </p:sp>
      <p:pic>
        <p:nvPicPr>
          <p:cNvPr id="223" name="Google Shape;223;p69" descr="Diagram, icon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 l="16428" t="27272" r="60999" b="48788"/>
          <a:stretch/>
        </p:blipFill>
        <p:spPr>
          <a:xfrm>
            <a:off x="8713670" y="877565"/>
            <a:ext cx="1007904" cy="10689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69"/>
          <p:cNvSpPr/>
          <p:nvPr/>
        </p:nvSpPr>
        <p:spPr>
          <a:xfrm>
            <a:off x="225465" y="4723885"/>
            <a:ext cx="5392547" cy="689426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Focus on monolingual setup.</a:t>
            </a:r>
            <a:endParaRPr sz="2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5" name="Google Shape;225;p69"/>
          <p:cNvSpPr/>
          <p:nvPr/>
        </p:nvSpPr>
        <p:spPr>
          <a:xfrm>
            <a:off x="225467" y="2964057"/>
            <a:ext cx="5392545" cy="68942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Focus on spaced repetition techniques.</a:t>
            </a:r>
            <a:endParaRPr sz="2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6" name="Google Shape;226;p69"/>
          <p:cNvSpPr/>
          <p:nvPr/>
        </p:nvSpPr>
        <p:spPr>
          <a:xfrm>
            <a:off x="6548041" y="2959650"/>
            <a:ext cx="5339160" cy="69383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Repurpose it as a method of memory prioritization.</a:t>
            </a:r>
            <a:endParaRPr/>
          </a:p>
        </p:txBody>
      </p:sp>
      <p:sp>
        <p:nvSpPr>
          <p:cNvPr id="227" name="Google Shape;227;p69"/>
          <p:cNvSpPr/>
          <p:nvPr/>
        </p:nvSpPr>
        <p:spPr>
          <a:xfrm>
            <a:off x="6556165" y="3839420"/>
            <a:ext cx="5339160" cy="693832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Focus on memory replay in continual learning.</a:t>
            </a:r>
            <a:endParaRPr/>
          </a:p>
        </p:txBody>
      </p:sp>
      <p:sp>
        <p:nvSpPr>
          <p:cNvPr id="228" name="Google Shape;228;p69"/>
          <p:cNvSpPr txBox="1"/>
          <p:nvPr/>
        </p:nvSpPr>
        <p:spPr>
          <a:xfrm>
            <a:off x="7954632" y="2031256"/>
            <a:ext cx="258917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B050"/>
                </a:solidFill>
                <a:latin typeface="Garamond"/>
                <a:ea typeface="Garamond"/>
                <a:cs typeface="Garamond"/>
                <a:sym typeface="Garamond"/>
              </a:rPr>
              <a:t>Our Contributions</a:t>
            </a:r>
            <a:endParaRPr sz="2400" b="1" i="0" u="none" strike="noStrike" cap="none">
              <a:solidFill>
                <a:srgbClr val="00B05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9" name="Google Shape;229;p69"/>
          <p:cNvSpPr/>
          <p:nvPr/>
        </p:nvSpPr>
        <p:spPr>
          <a:xfrm>
            <a:off x="8909952" y="1129320"/>
            <a:ext cx="678535" cy="676948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69" descr="Diagram, ico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 l="16428" t="27272" r="60999" b="48788"/>
          <a:stretch/>
        </p:blipFill>
        <p:spPr>
          <a:xfrm>
            <a:off x="2417786" y="877565"/>
            <a:ext cx="1007904" cy="10689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69"/>
          <p:cNvSpPr/>
          <p:nvPr/>
        </p:nvSpPr>
        <p:spPr>
          <a:xfrm>
            <a:off x="2622743" y="1133406"/>
            <a:ext cx="678535" cy="676948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9"/>
          <p:cNvSpPr/>
          <p:nvPr/>
        </p:nvSpPr>
        <p:spPr>
          <a:xfrm>
            <a:off x="6545514" y="4718352"/>
            <a:ext cx="5347260" cy="694959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Focus on cross-lingual setup.</a:t>
            </a:r>
            <a:endParaRPr/>
          </a:p>
        </p:txBody>
      </p:sp>
      <p:sp>
        <p:nvSpPr>
          <p:cNvPr id="233" name="Google Shape;233;p69"/>
          <p:cNvSpPr/>
          <p:nvPr/>
        </p:nvSpPr>
        <p:spPr>
          <a:xfrm>
            <a:off x="226975" y="3843827"/>
            <a:ext cx="5391381" cy="68942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Focus on main non-continual data scheduling.</a:t>
            </a:r>
            <a:endParaRPr sz="20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4" name="Google Shape;234;p6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46749" y="1180985"/>
            <a:ext cx="586352" cy="586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6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979822" y="1193131"/>
            <a:ext cx="538793" cy="53879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69"/>
          <p:cNvCxnSpPr>
            <a:stCxn id="225" idx="3"/>
            <a:endCxn id="226" idx="1"/>
          </p:cNvCxnSpPr>
          <p:nvPr/>
        </p:nvCxnSpPr>
        <p:spPr>
          <a:xfrm rot="10800000" flipH="1">
            <a:off x="5618012" y="3306670"/>
            <a:ext cx="930000" cy="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7" name="Google Shape;237;p69"/>
          <p:cNvCxnSpPr>
            <a:stCxn id="233" idx="3"/>
            <a:endCxn id="227" idx="1"/>
          </p:cNvCxnSpPr>
          <p:nvPr/>
        </p:nvCxnSpPr>
        <p:spPr>
          <a:xfrm rot="10800000" flipH="1">
            <a:off x="5618356" y="4186440"/>
            <a:ext cx="937800" cy="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8" name="Google Shape;238;p69"/>
          <p:cNvCxnSpPr>
            <a:stCxn id="224" idx="3"/>
            <a:endCxn id="232" idx="1"/>
          </p:cNvCxnSpPr>
          <p:nvPr/>
        </p:nvCxnSpPr>
        <p:spPr>
          <a:xfrm rot="10800000" flipH="1">
            <a:off x="5618012" y="5065898"/>
            <a:ext cx="927600" cy="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" name="Google Shape;114;p68">
            <a:extLst>
              <a:ext uri="{FF2B5EF4-FFF2-40B4-BE49-F238E27FC236}">
                <a16:creationId xmlns:a16="http://schemas.microsoft.com/office/drawing/2014/main" id="{D47178CC-9F6B-6BCB-6964-4527A1C26456}"/>
              </a:ext>
            </a:extLst>
          </p:cNvPr>
          <p:cNvSpPr txBox="1"/>
          <p:nvPr/>
        </p:nvSpPr>
        <p:spPr>
          <a:xfrm>
            <a:off x="-629076" y="6337534"/>
            <a:ext cx="1192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[M’hamdi </a:t>
            </a:r>
            <a:r>
              <a:rPr lang="en-US" sz="18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&amp; May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NAACL’24] </a:t>
            </a:r>
            <a:r>
              <a:rPr lang="en-US" sz="1800" b="0" i="0" u="none" strike="noStrike" cap="none" dirty="0">
                <a:solidFill>
                  <a:schemeClr val="dk2"/>
                </a:solidFill>
                <a:highlight>
                  <a:srgbClr val="B7CCE4"/>
                </a:highlight>
                <a:latin typeface="Garamond"/>
                <a:ea typeface="Garamond"/>
                <a:cs typeface="Garamond"/>
                <a:sym typeface="Garamond"/>
              </a:rPr>
              <a:t>MOTIVATION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 ➡️  APPROACH</a:t>
            </a:r>
            <a:r>
              <a:rPr lang="en-US" sz="1800" b="0" i="0" u="none" strike="noStrike" cap="none" dirty="0">
                <a:solidFill>
                  <a:schemeClr val="dk2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➡️  EXPERIMENTS  ➡️  TAKEAWAYS</a:t>
            </a:r>
            <a:endParaRPr sz="18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 dirty="0">
                <a:solidFill>
                  <a:schemeClr val="dk2"/>
                </a:solidFill>
                <a:highlight>
                  <a:srgbClr val="446992"/>
                </a:highlight>
                <a:latin typeface="Garamond"/>
                <a:ea typeface="Garamond"/>
                <a:cs typeface="Garamond"/>
                <a:sym typeface="Garamond"/>
              </a:rPr>
            </a:br>
            <a:endParaRPr sz="24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41"/>
    </mc:Choice>
    <mc:Fallback xmlns="">
      <p:transition spd="slow" advTm="399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2" name="Google Shape;332;p70"/>
          <p:cNvCxnSpPr/>
          <p:nvPr/>
        </p:nvCxnSpPr>
        <p:spPr>
          <a:xfrm>
            <a:off x="10275172" y="1601717"/>
            <a:ext cx="31245" cy="4125742"/>
          </a:xfrm>
          <a:prstGeom prst="straightConnector1">
            <a:avLst/>
          </a:prstGeom>
          <a:noFill/>
          <a:ln w="3810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333" name="Google Shape;333;p70"/>
          <p:cNvCxnSpPr/>
          <p:nvPr/>
        </p:nvCxnSpPr>
        <p:spPr>
          <a:xfrm flipH="1">
            <a:off x="7497968" y="1548401"/>
            <a:ext cx="5719" cy="4179058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4" name="Google Shape;334;p70"/>
          <p:cNvSpPr/>
          <p:nvPr/>
        </p:nvSpPr>
        <p:spPr>
          <a:xfrm>
            <a:off x="9177885" y="4501556"/>
            <a:ext cx="2421257" cy="6252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35" name="Google Shape;335;p70"/>
          <p:cNvSpPr/>
          <p:nvPr/>
        </p:nvSpPr>
        <p:spPr>
          <a:xfrm>
            <a:off x="6267634" y="4496054"/>
            <a:ext cx="2421257" cy="6252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36" name="Google Shape;336;p70"/>
          <p:cNvCxnSpPr/>
          <p:nvPr/>
        </p:nvCxnSpPr>
        <p:spPr>
          <a:xfrm flipH="1">
            <a:off x="4474325" y="1707148"/>
            <a:ext cx="9892" cy="4020311"/>
          </a:xfrm>
          <a:prstGeom prst="straightConnector1">
            <a:avLst/>
          </a:prstGeom>
          <a:noFill/>
          <a:ln w="38100" cap="flat" cmpd="sng">
            <a:solidFill>
              <a:srgbClr val="00B0F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7" name="Google Shape;337;p70"/>
          <p:cNvSpPr/>
          <p:nvPr/>
        </p:nvSpPr>
        <p:spPr>
          <a:xfrm>
            <a:off x="3305257" y="4434796"/>
            <a:ext cx="2419337" cy="6252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338" name="Google Shape;338;p70"/>
          <p:cNvCxnSpPr/>
          <p:nvPr/>
        </p:nvCxnSpPr>
        <p:spPr>
          <a:xfrm>
            <a:off x="1558078" y="1707148"/>
            <a:ext cx="7862" cy="4020311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39" name="Google Shape;339;p70"/>
          <p:cNvSpPr/>
          <p:nvPr/>
        </p:nvSpPr>
        <p:spPr>
          <a:xfrm>
            <a:off x="366109" y="2382317"/>
            <a:ext cx="2419337" cy="133223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40" name="Google Shape;340;p70"/>
          <p:cNvSpPr/>
          <p:nvPr/>
        </p:nvSpPr>
        <p:spPr>
          <a:xfrm>
            <a:off x="6247411" y="2389880"/>
            <a:ext cx="2419337" cy="13309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41" name="Google Shape;341;p70"/>
          <p:cNvSpPr/>
          <p:nvPr/>
        </p:nvSpPr>
        <p:spPr>
          <a:xfrm>
            <a:off x="3306760" y="2386098"/>
            <a:ext cx="2419337" cy="133223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42" name="Google Shape;342;p70"/>
          <p:cNvSpPr/>
          <p:nvPr/>
        </p:nvSpPr>
        <p:spPr>
          <a:xfrm>
            <a:off x="459119" y="266531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43" name="Google Shape;343;p70"/>
          <p:cNvSpPr/>
          <p:nvPr/>
        </p:nvSpPr>
        <p:spPr>
          <a:xfrm>
            <a:off x="446439" y="3185020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44" name="Google Shape;344;p70"/>
          <p:cNvSpPr/>
          <p:nvPr/>
        </p:nvSpPr>
        <p:spPr>
          <a:xfrm>
            <a:off x="797641" y="266531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45" name="Google Shape;345;p70"/>
          <p:cNvSpPr/>
          <p:nvPr/>
        </p:nvSpPr>
        <p:spPr>
          <a:xfrm>
            <a:off x="1813207" y="266531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46" name="Google Shape;346;p70"/>
          <p:cNvSpPr/>
          <p:nvPr/>
        </p:nvSpPr>
        <p:spPr>
          <a:xfrm>
            <a:off x="3565847" y="462467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47" name="Google Shape;347;p70"/>
          <p:cNvSpPr/>
          <p:nvPr/>
        </p:nvSpPr>
        <p:spPr>
          <a:xfrm>
            <a:off x="3923772" y="462467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48" name="Google Shape;348;p70"/>
          <p:cNvSpPr/>
          <p:nvPr/>
        </p:nvSpPr>
        <p:spPr>
          <a:xfrm>
            <a:off x="6925354" y="4661248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49" name="Google Shape;349;p70"/>
          <p:cNvSpPr/>
          <p:nvPr/>
        </p:nvSpPr>
        <p:spPr>
          <a:xfrm>
            <a:off x="6535899" y="4661248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50" name="Google Shape;350;p70"/>
          <p:cNvSpPr/>
          <p:nvPr/>
        </p:nvSpPr>
        <p:spPr>
          <a:xfrm>
            <a:off x="10460486" y="4678527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51" name="Google Shape;351;p70"/>
          <p:cNvSpPr/>
          <p:nvPr/>
        </p:nvSpPr>
        <p:spPr>
          <a:xfrm>
            <a:off x="10098585" y="4678527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2" name="Google Shape;352;p70"/>
          <p:cNvSpPr/>
          <p:nvPr/>
        </p:nvSpPr>
        <p:spPr>
          <a:xfrm>
            <a:off x="9736684" y="4678527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53" name="Google Shape;353;p70"/>
          <p:cNvSpPr/>
          <p:nvPr/>
        </p:nvSpPr>
        <p:spPr>
          <a:xfrm>
            <a:off x="9374783" y="4678527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54" name="Google Shape;354;p70"/>
          <p:cNvSpPr/>
          <p:nvPr/>
        </p:nvSpPr>
        <p:spPr>
          <a:xfrm>
            <a:off x="10822387" y="4678527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55" name="Google Shape;355;p70"/>
          <p:cNvSpPr/>
          <p:nvPr/>
        </p:nvSpPr>
        <p:spPr>
          <a:xfrm>
            <a:off x="10066783" y="3979903"/>
            <a:ext cx="457200" cy="400110"/>
          </a:xfrm>
          <a:prstGeom prst="mathPlus">
            <a:avLst>
              <a:gd name="adj1" fmla="val 23520"/>
            </a:avLst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6" name="Google Shape;356;p70"/>
          <p:cNvSpPr/>
          <p:nvPr/>
        </p:nvSpPr>
        <p:spPr>
          <a:xfrm>
            <a:off x="4255617" y="4009267"/>
            <a:ext cx="457200" cy="400110"/>
          </a:xfrm>
          <a:prstGeom prst="mathPlus">
            <a:avLst>
              <a:gd name="adj1" fmla="val 23520"/>
            </a:avLst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7" name="Google Shape;357;p70"/>
          <p:cNvSpPr/>
          <p:nvPr/>
        </p:nvSpPr>
        <p:spPr>
          <a:xfrm>
            <a:off x="2547964" y="1707148"/>
            <a:ext cx="680752" cy="39187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58" name="Google Shape;358;p70"/>
          <p:cNvSpPr/>
          <p:nvPr/>
        </p:nvSpPr>
        <p:spPr>
          <a:xfrm>
            <a:off x="290050" y="1451569"/>
            <a:ext cx="1150830" cy="364503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0"/>
          <p:cNvSpPr/>
          <p:nvPr/>
        </p:nvSpPr>
        <p:spPr>
          <a:xfrm>
            <a:off x="476259" y="1561550"/>
            <a:ext cx="1150830" cy="364503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70"/>
          <p:cNvSpPr/>
          <p:nvPr/>
        </p:nvSpPr>
        <p:spPr>
          <a:xfrm>
            <a:off x="716224" y="1690122"/>
            <a:ext cx="1150830" cy="364503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70"/>
          <p:cNvSpPr/>
          <p:nvPr/>
        </p:nvSpPr>
        <p:spPr>
          <a:xfrm>
            <a:off x="1144694" y="1887671"/>
            <a:ext cx="1150830" cy="364503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70"/>
          <p:cNvSpPr/>
          <p:nvPr/>
        </p:nvSpPr>
        <p:spPr>
          <a:xfrm>
            <a:off x="3322000" y="1454921"/>
            <a:ext cx="1150830" cy="364503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70"/>
          <p:cNvSpPr/>
          <p:nvPr/>
        </p:nvSpPr>
        <p:spPr>
          <a:xfrm>
            <a:off x="3508209" y="1564902"/>
            <a:ext cx="1150830" cy="364503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0"/>
          <p:cNvSpPr/>
          <p:nvPr/>
        </p:nvSpPr>
        <p:spPr>
          <a:xfrm>
            <a:off x="3748174" y="1693474"/>
            <a:ext cx="1150830" cy="364503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0"/>
          <p:cNvSpPr/>
          <p:nvPr/>
        </p:nvSpPr>
        <p:spPr>
          <a:xfrm>
            <a:off x="6498749" y="1438420"/>
            <a:ext cx="1150830" cy="364503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70"/>
          <p:cNvSpPr/>
          <p:nvPr/>
        </p:nvSpPr>
        <p:spPr>
          <a:xfrm>
            <a:off x="6684958" y="1548401"/>
            <a:ext cx="1150830" cy="364503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70"/>
          <p:cNvSpPr/>
          <p:nvPr/>
        </p:nvSpPr>
        <p:spPr>
          <a:xfrm>
            <a:off x="9654841" y="1419466"/>
            <a:ext cx="1150830" cy="364503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70"/>
          <p:cNvSpPr/>
          <p:nvPr/>
        </p:nvSpPr>
        <p:spPr>
          <a:xfrm>
            <a:off x="7275087" y="3981144"/>
            <a:ext cx="457200" cy="400110"/>
          </a:xfrm>
          <a:prstGeom prst="mathPlus">
            <a:avLst>
              <a:gd name="adj1" fmla="val 23520"/>
            </a:avLst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69" name="Google Shape;369;p70"/>
          <p:cNvSpPr txBox="1"/>
          <p:nvPr/>
        </p:nvSpPr>
        <p:spPr>
          <a:xfrm>
            <a:off x="5747669" y="5597146"/>
            <a:ext cx="18473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70" name="Google Shape;370;p70"/>
          <p:cNvSpPr txBox="1"/>
          <p:nvPr/>
        </p:nvSpPr>
        <p:spPr>
          <a:xfrm>
            <a:off x="-349557" y="975765"/>
            <a:ext cx="3236206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1: </a:t>
            </a:r>
            <a:r>
              <a:rPr lang="en-US" sz="2200" b="1" i="0" u="none" strike="noStrike" cap="none">
                <a:solidFill>
                  <a:schemeClr val="accent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English</a:t>
            </a:r>
            <a:endParaRPr/>
          </a:p>
        </p:txBody>
      </p:sp>
      <p:sp>
        <p:nvSpPr>
          <p:cNvPr id="371" name="Google Shape;371;p70"/>
          <p:cNvSpPr txBox="1"/>
          <p:nvPr/>
        </p:nvSpPr>
        <p:spPr>
          <a:xfrm>
            <a:off x="3100829" y="975765"/>
            <a:ext cx="227017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2: </a:t>
            </a:r>
            <a:r>
              <a:rPr lang="en-US" sz="22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German</a:t>
            </a:r>
            <a:endParaRPr/>
          </a:p>
        </p:txBody>
      </p:sp>
      <p:sp>
        <p:nvSpPr>
          <p:cNvPr id="372" name="Google Shape;372;p70"/>
          <p:cNvSpPr txBox="1"/>
          <p:nvPr/>
        </p:nvSpPr>
        <p:spPr>
          <a:xfrm>
            <a:off x="9345069" y="975765"/>
            <a:ext cx="183094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4: </a:t>
            </a:r>
            <a:r>
              <a:rPr lang="en-US" sz="22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Thai</a:t>
            </a:r>
            <a:endParaRPr/>
          </a:p>
        </p:txBody>
      </p:sp>
      <p:sp>
        <p:nvSpPr>
          <p:cNvPr id="373" name="Google Shape;373;p70"/>
          <p:cNvSpPr txBox="1"/>
          <p:nvPr/>
        </p:nvSpPr>
        <p:spPr>
          <a:xfrm>
            <a:off x="6252066" y="975765"/>
            <a:ext cx="195758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3: </a:t>
            </a:r>
            <a:r>
              <a:rPr lang="en-US" sz="2200" b="1" i="0" u="none" strike="noStrike" cap="none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Hindi</a:t>
            </a:r>
            <a:endParaRPr/>
          </a:p>
        </p:txBody>
      </p:sp>
      <p:sp>
        <p:nvSpPr>
          <p:cNvPr id="374" name="Google Shape;374;p70"/>
          <p:cNvSpPr/>
          <p:nvPr/>
        </p:nvSpPr>
        <p:spPr>
          <a:xfrm>
            <a:off x="9188062" y="2392352"/>
            <a:ext cx="2419337" cy="131216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75" name="Google Shape;375;p70"/>
          <p:cNvSpPr/>
          <p:nvPr/>
        </p:nvSpPr>
        <p:spPr>
          <a:xfrm>
            <a:off x="1136163" y="266531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76" name="Google Shape;376;p70"/>
          <p:cNvSpPr/>
          <p:nvPr/>
        </p:nvSpPr>
        <p:spPr>
          <a:xfrm>
            <a:off x="789222" y="3185020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77" name="Google Shape;377;p70"/>
          <p:cNvSpPr/>
          <p:nvPr/>
        </p:nvSpPr>
        <p:spPr>
          <a:xfrm>
            <a:off x="1132005" y="3185020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78" name="Google Shape;378;p70"/>
          <p:cNvSpPr/>
          <p:nvPr/>
        </p:nvSpPr>
        <p:spPr>
          <a:xfrm>
            <a:off x="1474788" y="3185020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79" name="Google Shape;379;p70"/>
          <p:cNvSpPr/>
          <p:nvPr/>
        </p:nvSpPr>
        <p:spPr>
          <a:xfrm>
            <a:off x="1817571" y="3185020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80" name="Google Shape;380;p70"/>
          <p:cNvSpPr/>
          <p:nvPr/>
        </p:nvSpPr>
        <p:spPr>
          <a:xfrm>
            <a:off x="2160354" y="3185020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81" name="Google Shape;381;p70"/>
          <p:cNvSpPr/>
          <p:nvPr/>
        </p:nvSpPr>
        <p:spPr>
          <a:xfrm>
            <a:off x="2151729" y="266531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82" name="Google Shape;382;p70"/>
          <p:cNvSpPr/>
          <p:nvPr/>
        </p:nvSpPr>
        <p:spPr>
          <a:xfrm>
            <a:off x="4281697" y="462467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83" name="Google Shape;383;p70"/>
          <p:cNvSpPr/>
          <p:nvPr/>
        </p:nvSpPr>
        <p:spPr>
          <a:xfrm>
            <a:off x="4639622" y="462467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84" name="Google Shape;384;p70"/>
          <p:cNvSpPr/>
          <p:nvPr/>
        </p:nvSpPr>
        <p:spPr>
          <a:xfrm>
            <a:off x="4997547" y="462467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85" name="Google Shape;385;p70"/>
          <p:cNvSpPr/>
          <p:nvPr/>
        </p:nvSpPr>
        <p:spPr>
          <a:xfrm>
            <a:off x="5355473" y="462467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86" name="Google Shape;386;p70"/>
          <p:cNvSpPr/>
          <p:nvPr/>
        </p:nvSpPr>
        <p:spPr>
          <a:xfrm>
            <a:off x="2490251" y="266531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87" name="Google Shape;387;p70"/>
          <p:cNvSpPr/>
          <p:nvPr/>
        </p:nvSpPr>
        <p:spPr>
          <a:xfrm>
            <a:off x="2503140" y="3185020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88" name="Google Shape;388;p70"/>
          <p:cNvSpPr/>
          <p:nvPr/>
        </p:nvSpPr>
        <p:spPr>
          <a:xfrm>
            <a:off x="1474685" y="266531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89" name="Google Shape;389;p70"/>
          <p:cNvSpPr/>
          <p:nvPr/>
        </p:nvSpPr>
        <p:spPr>
          <a:xfrm>
            <a:off x="6331743" y="2665312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90" name="Google Shape;390;p70"/>
          <p:cNvSpPr/>
          <p:nvPr/>
        </p:nvSpPr>
        <p:spPr>
          <a:xfrm>
            <a:off x="6319063" y="3185020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91" name="Google Shape;391;p70"/>
          <p:cNvSpPr/>
          <p:nvPr/>
        </p:nvSpPr>
        <p:spPr>
          <a:xfrm>
            <a:off x="6670265" y="2665312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92" name="Google Shape;392;p70"/>
          <p:cNvSpPr/>
          <p:nvPr/>
        </p:nvSpPr>
        <p:spPr>
          <a:xfrm>
            <a:off x="7685831" y="2665312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93" name="Google Shape;393;p70"/>
          <p:cNvSpPr/>
          <p:nvPr/>
        </p:nvSpPr>
        <p:spPr>
          <a:xfrm>
            <a:off x="7008787" y="2665312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94" name="Google Shape;394;p70"/>
          <p:cNvSpPr/>
          <p:nvPr/>
        </p:nvSpPr>
        <p:spPr>
          <a:xfrm>
            <a:off x="6661846" y="3185020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95" name="Google Shape;395;p70"/>
          <p:cNvSpPr/>
          <p:nvPr/>
        </p:nvSpPr>
        <p:spPr>
          <a:xfrm>
            <a:off x="7004629" y="3185020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96" name="Google Shape;396;p70"/>
          <p:cNvSpPr/>
          <p:nvPr/>
        </p:nvSpPr>
        <p:spPr>
          <a:xfrm>
            <a:off x="7347412" y="3185020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97" name="Google Shape;397;p70"/>
          <p:cNvSpPr/>
          <p:nvPr/>
        </p:nvSpPr>
        <p:spPr>
          <a:xfrm>
            <a:off x="7690195" y="3185020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98" name="Google Shape;398;p70"/>
          <p:cNvSpPr/>
          <p:nvPr/>
        </p:nvSpPr>
        <p:spPr>
          <a:xfrm>
            <a:off x="8032978" y="3185020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99" name="Google Shape;399;p70"/>
          <p:cNvSpPr/>
          <p:nvPr/>
        </p:nvSpPr>
        <p:spPr>
          <a:xfrm>
            <a:off x="8024353" y="2665312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00" name="Google Shape;400;p70"/>
          <p:cNvSpPr/>
          <p:nvPr/>
        </p:nvSpPr>
        <p:spPr>
          <a:xfrm>
            <a:off x="8362875" y="2665312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01" name="Google Shape;401;p70"/>
          <p:cNvSpPr/>
          <p:nvPr/>
        </p:nvSpPr>
        <p:spPr>
          <a:xfrm>
            <a:off x="8375764" y="3185020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02" name="Google Shape;402;p70"/>
          <p:cNvSpPr/>
          <p:nvPr/>
        </p:nvSpPr>
        <p:spPr>
          <a:xfrm>
            <a:off x="7347309" y="2665312"/>
            <a:ext cx="203799" cy="232619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03" name="Google Shape;403;p70"/>
          <p:cNvSpPr/>
          <p:nvPr/>
        </p:nvSpPr>
        <p:spPr>
          <a:xfrm>
            <a:off x="9294620" y="2646015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4" name="Google Shape;404;p70"/>
          <p:cNvSpPr/>
          <p:nvPr/>
        </p:nvSpPr>
        <p:spPr>
          <a:xfrm>
            <a:off x="9633142" y="2646015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5" name="Google Shape;405;p70"/>
          <p:cNvSpPr/>
          <p:nvPr/>
        </p:nvSpPr>
        <p:spPr>
          <a:xfrm>
            <a:off x="10648708" y="2646015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6" name="Google Shape;406;p70"/>
          <p:cNvSpPr/>
          <p:nvPr/>
        </p:nvSpPr>
        <p:spPr>
          <a:xfrm>
            <a:off x="9971664" y="2646015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7" name="Google Shape;407;p70"/>
          <p:cNvSpPr/>
          <p:nvPr/>
        </p:nvSpPr>
        <p:spPr>
          <a:xfrm>
            <a:off x="10987230" y="2646015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8" name="Google Shape;408;p70"/>
          <p:cNvSpPr/>
          <p:nvPr/>
        </p:nvSpPr>
        <p:spPr>
          <a:xfrm>
            <a:off x="11325752" y="2646015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09" name="Google Shape;409;p70"/>
          <p:cNvSpPr/>
          <p:nvPr/>
        </p:nvSpPr>
        <p:spPr>
          <a:xfrm>
            <a:off x="10310186" y="2646015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0" name="Google Shape;410;p70"/>
          <p:cNvSpPr/>
          <p:nvPr/>
        </p:nvSpPr>
        <p:spPr>
          <a:xfrm>
            <a:off x="11184288" y="4678527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cxnSp>
        <p:nvCxnSpPr>
          <p:cNvPr id="411" name="Google Shape;411;p70"/>
          <p:cNvCxnSpPr>
            <a:stCxn id="412" idx="1"/>
            <a:endCxn id="413" idx="0"/>
          </p:cNvCxnSpPr>
          <p:nvPr/>
        </p:nvCxnSpPr>
        <p:spPr>
          <a:xfrm rot="16200000" flipH="1">
            <a:off x="2501963" y="2923631"/>
            <a:ext cx="807473" cy="2321800"/>
          </a:xfrm>
          <a:prstGeom prst="bentConnector3">
            <a:avLst>
              <a:gd name="adj1" fmla="val 49134"/>
            </a:avLst>
          </a:prstGeom>
          <a:noFill/>
          <a:ln w="57150" cap="flat" cmpd="sng">
            <a:solidFill>
              <a:schemeClr val="accent3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2" name="Google Shape;412;p70"/>
          <p:cNvSpPr/>
          <p:nvPr/>
        </p:nvSpPr>
        <p:spPr>
          <a:xfrm rot="5400000">
            <a:off x="1607201" y="2555717"/>
            <a:ext cx="275199" cy="1974957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4" name="Google Shape;414;p70"/>
          <p:cNvSpPr/>
          <p:nvPr/>
        </p:nvSpPr>
        <p:spPr>
          <a:xfrm rot="5400000">
            <a:off x="5076127" y="3049088"/>
            <a:ext cx="244700" cy="988215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5" name="Google Shape;415;p70"/>
          <p:cNvSpPr/>
          <p:nvPr/>
        </p:nvSpPr>
        <p:spPr>
          <a:xfrm>
            <a:off x="5441066" y="1707148"/>
            <a:ext cx="680752" cy="39187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6" name="Google Shape;416;p70"/>
          <p:cNvSpPr/>
          <p:nvPr/>
        </p:nvSpPr>
        <p:spPr>
          <a:xfrm>
            <a:off x="8298656" y="1707148"/>
            <a:ext cx="680752" cy="39187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7" name="Google Shape;417;p70"/>
          <p:cNvSpPr/>
          <p:nvPr/>
        </p:nvSpPr>
        <p:spPr>
          <a:xfrm rot="10800000" flipH="1">
            <a:off x="583097" y="5393036"/>
            <a:ext cx="11499790" cy="625284"/>
          </a:xfrm>
          <a:prstGeom prst="bentArrow">
            <a:avLst>
              <a:gd name="adj1" fmla="val 25000"/>
              <a:gd name="adj2" fmla="val 23018"/>
              <a:gd name="adj3" fmla="val 25000"/>
              <a:gd name="adj4" fmla="val 43750"/>
            </a:avLst>
          </a:prstGeom>
          <a:solidFill>
            <a:srgbClr val="7F7F7F"/>
          </a:solidFill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70"/>
          <p:cNvSpPr/>
          <p:nvPr/>
        </p:nvSpPr>
        <p:spPr>
          <a:xfrm rot="5400000">
            <a:off x="8184517" y="3234934"/>
            <a:ext cx="253285" cy="616522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70"/>
          <p:cNvSpPr/>
          <p:nvPr/>
        </p:nvSpPr>
        <p:spPr>
          <a:xfrm>
            <a:off x="3395883" y="2665312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20" name="Google Shape;420;p70"/>
          <p:cNvSpPr/>
          <p:nvPr/>
        </p:nvSpPr>
        <p:spPr>
          <a:xfrm>
            <a:off x="3383203" y="3185020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21" name="Google Shape;421;p70"/>
          <p:cNvSpPr/>
          <p:nvPr/>
        </p:nvSpPr>
        <p:spPr>
          <a:xfrm>
            <a:off x="3734405" y="2665312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22" name="Google Shape;422;p70"/>
          <p:cNvSpPr/>
          <p:nvPr/>
        </p:nvSpPr>
        <p:spPr>
          <a:xfrm>
            <a:off x="4749971" y="2665312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23" name="Google Shape;423;p70"/>
          <p:cNvSpPr/>
          <p:nvPr/>
        </p:nvSpPr>
        <p:spPr>
          <a:xfrm>
            <a:off x="4072927" y="2665312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24" name="Google Shape;424;p70"/>
          <p:cNvSpPr/>
          <p:nvPr/>
        </p:nvSpPr>
        <p:spPr>
          <a:xfrm>
            <a:off x="3725986" y="3185020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25" name="Google Shape;425;p70"/>
          <p:cNvSpPr/>
          <p:nvPr/>
        </p:nvSpPr>
        <p:spPr>
          <a:xfrm>
            <a:off x="4068769" y="3185020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26" name="Google Shape;426;p70"/>
          <p:cNvSpPr/>
          <p:nvPr/>
        </p:nvSpPr>
        <p:spPr>
          <a:xfrm>
            <a:off x="4411552" y="3185020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27" name="Google Shape;427;p70"/>
          <p:cNvSpPr/>
          <p:nvPr/>
        </p:nvSpPr>
        <p:spPr>
          <a:xfrm>
            <a:off x="4754335" y="3185020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28" name="Google Shape;428;p70"/>
          <p:cNvSpPr/>
          <p:nvPr/>
        </p:nvSpPr>
        <p:spPr>
          <a:xfrm>
            <a:off x="5097118" y="3185020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29" name="Google Shape;429;p70"/>
          <p:cNvSpPr/>
          <p:nvPr/>
        </p:nvSpPr>
        <p:spPr>
          <a:xfrm>
            <a:off x="5088493" y="2665312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30" name="Google Shape;430;p70"/>
          <p:cNvSpPr/>
          <p:nvPr/>
        </p:nvSpPr>
        <p:spPr>
          <a:xfrm>
            <a:off x="5427015" y="2665312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31" name="Google Shape;431;p70"/>
          <p:cNvSpPr/>
          <p:nvPr/>
        </p:nvSpPr>
        <p:spPr>
          <a:xfrm>
            <a:off x="5439904" y="3185020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32" name="Google Shape;432;p70"/>
          <p:cNvSpPr/>
          <p:nvPr/>
        </p:nvSpPr>
        <p:spPr>
          <a:xfrm>
            <a:off x="4411449" y="2665312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33" name="Google Shape;433;p70"/>
          <p:cNvSpPr/>
          <p:nvPr/>
        </p:nvSpPr>
        <p:spPr>
          <a:xfrm>
            <a:off x="9298458" y="3165723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4" name="Google Shape;434;p70"/>
          <p:cNvSpPr/>
          <p:nvPr/>
        </p:nvSpPr>
        <p:spPr>
          <a:xfrm>
            <a:off x="9636980" y="3165723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5" name="Google Shape;435;p70"/>
          <p:cNvSpPr/>
          <p:nvPr/>
        </p:nvSpPr>
        <p:spPr>
          <a:xfrm>
            <a:off x="10652546" y="3165723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6" name="Google Shape;436;p70"/>
          <p:cNvSpPr/>
          <p:nvPr/>
        </p:nvSpPr>
        <p:spPr>
          <a:xfrm>
            <a:off x="9975502" y="3165723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7" name="Google Shape;437;p70"/>
          <p:cNvSpPr/>
          <p:nvPr/>
        </p:nvSpPr>
        <p:spPr>
          <a:xfrm>
            <a:off x="10991068" y="3165723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8" name="Google Shape;438;p70"/>
          <p:cNvSpPr/>
          <p:nvPr/>
        </p:nvSpPr>
        <p:spPr>
          <a:xfrm>
            <a:off x="11329590" y="3165723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9" name="Google Shape;439;p70"/>
          <p:cNvSpPr/>
          <p:nvPr/>
        </p:nvSpPr>
        <p:spPr>
          <a:xfrm>
            <a:off x="10314024" y="3165723"/>
            <a:ext cx="203799" cy="232619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rgbClr val="3F3F3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40" name="Google Shape;440;p70"/>
          <p:cNvSpPr txBox="1"/>
          <p:nvPr/>
        </p:nvSpPr>
        <p:spPr>
          <a:xfrm>
            <a:off x="2123077" y="3735920"/>
            <a:ext cx="1095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Memory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</a:t>
            </a:r>
            <a:endParaRPr dirty="0"/>
          </a:p>
        </p:txBody>
      </p:sp>
      <p:sp>
        <p:nvSpPr>
          <p:cNvPr id="441" name="Google Shape;441;p70"/>
          <p:cNvSpPr/>
          <p:nvPr/>
        </p:nvSpPr>
        <p:spPr>
          <a:xfrm rot="5400000">
            <a:off x="4971544" y="4466192"/>
            <a:ext cx="244700" cy="988215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2" name="Google Shape;442;p70"/>
          <p:cNvCxnSpPr>
            <a:stCxn id="441" idx="1"/>
            <a:endCxn id="335" idx="1"/>
          </p:cNvCxnSpPr>
          <p:nvPr/>
        </p:nvCxnSpPr>
        <p:spPr>
          <a:xfrm rot="-5400000">
            <a:off x="5543744" y="4358900"/>
            <a:ext cx="273900" cy="1173600"/>
          </a:xfrm>
          <a:prstGeom prst="bentConnector4">
            <a:avLst>
              <a:gd name="adj1" fmla="val -56753"/>
              <a:gd name="adj2" fmla="val 61829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3" name="Google Shape;443;p70"/>
          <p:cNvCxnSpPr>
            <a:stCxn id="444" idx="1"/>
          </p:cNvCxnSpPr>
          <p:nvPr/>
        </p:nvCxnSpPr>
        <p:spPr>
          <a:xfrm rot="-5400000">
            <a:off x="8332985" y="4345019"/>
            <a:ext cx="378900" cy="1246500"/>
          </a:xfrm>
          <a:prstGeom prst="bentConnector4">
            <a:avLst>
              <a:gd name="adj1" fmla="val -41027"/>
              <a:gd name="adj2" fmla="val 72987"/>
            </a:avLst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5" name="Google Shape;445;p70"/>
          <p:cNvSpPr txBox="1"/>
          <p:nvPr/>
        </p:nvSpPr>
        <p:spPr>
          <a:xfrm>
            <a:off x="5189071" y="3735920"/>
            <a:ext cx="10953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Memory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</a:t>
            </a:r>
            <a:endParaRPr dirty="0"/>
          </a:p>
        </p:txBody>
      </p:sp>
      <p:sp>
        <p:nvSpPr>
          <p:cNvPr id="446" name="Google Shape;446;p70"/>
          <p:cNvSpPr txBox="1"/>
          <p:nvPr/>
        </p:nvSpPr>
        <p:spPr>
          <a:xfrm>
            <a:off x="8255065" y="3735933"/>
            <a:ext cx="1095172" cy="72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Memory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</a:t>
            </a:r>
            <a:endParaRPr dirty="0"/>
          </a:p>
        </p:txBody>
      </p:sp>
      <p:pic>
        <p:nvPicPr>
          <p:cNvPr id="447" name="Google Shape;447;p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72" y="6321642"/>
            <a:ext cx="11813630" cy="536358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70"/>
          <p:cNvSpPr txBox="1"/>
          <p:nvPr/>
        </p:nvSpPr>
        <p:spPr>
          <a:xfrm>
            <a:off x="10958274" y="6325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70"/>
          <p:cNvCxnSpPr>
            <a:stCxn id="414" idx="1"/>
            <a:endCxn id="451" idx="0"/>
          </p:cNvCxnSpPr>
          <p:nvPr/>
        </p:nvCxnSpPr>
        <p:spPr>
          <a:xfrm rot="16200000" flipH="1">
            <a:off x="5654990" y="3209033"/>
            <a:ext cx="854934" cy="1767961"/>
          </a:xfrm>
          <a:prstGeom prst="bentConnector3">
            <a:avLst>
              <a:gd name="adj1" fmla="val 49874"/>
            </a:avLst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2" name="Google Shape;452;p70"/>
          <p:cNvCxnSpPr>
            <a:stCxn id="418" idx="1"/>
            <a:endCxn id="453" idx="0"/>
          </p:cNvCxnSpPr>
          <p:nvPr/>
        </p:nvCxnSpPr>
        <p:spPr>
          <a:xfrm rot="16200000" flipH="1">
            <a:off x="8661278" y="3319720"/>
            <a:ext cx="850642" cy="1550878"/>
          </a:xfrm>
          <a:prstGeom prst="bentConnector3">
            <a:avLst>
              <a:gd name="adj1" fmla="val 49971"/>
            </a:avLst>
          </a:prstGeom>
          <a:noFill/>
          <a:ln w="57150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4" name="Google Shape;454;p70"/>
          <p:cNvSpPr txBox="1">
            <a:spLocks noGrp="1"/>
          </p:cNvSpPr>
          <p:nvPr>
            <p:ph type="title"/>
          </p:nvPr>
        </p:nvSpPr>
        <p:spPr>
          <a:xfrm>
            <a:off x="688027" y="-125272"/>
            <a:ext cx="10642903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latin typeface="Garamond"/>
                <a:ea typeface="Garamond"/>
                <a:cs typeface="Garamond"/>
                <a:sym typeface="Garamond"/>
              </a:rPr>
              <a:t>Leitner-based Cross-lingual Skill Rating System</a:t>
            </a:r>
            <a:endParaRPr sz="4000" b="1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55" name="Google Shape;455;p7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75" y="162715"/>
            <a:ext cx="768096" cy="6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0"/>
          <p:cNvSpPr/>
          <p:nvPr/>
        </p:nvSpPr>
        <p:spPr>
          <a:xfrm>
            <a:off x="7285923" y="4659058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57" name="Google Shape;457;p70"/>
          <p:cNvSpPr/>
          <p:nvPr/>
        </p:nvSpPr>
        <p:spPr>
          <a:xfrm>
            <a:off x="7980158" y="4661246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58" name="Google Shape;458;p70"/>
          <p:cNvSpPr/>
          <p:nvPr/>
        </p:nvSpPr>
        <p:spPr>
          <a:xfrm>
            <a:off x="8307840" y="4662723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59" name="Google Shape;459;p70"/>
          <p:cNvSpPr/>
          <p:nvPr/>
        </p:nvSpPr>
        <p:spPr>
          <a:xfrm>
            <a:off x="7627555" y="4661247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60" name="Google Shape;460;p70"/>
          <p:cNvSpPr/>
          <p:nvPr/>
        </p:nvSpPr>
        <p:spPr>
          <a:xfrm>
            <a:off x="6263601" y="4496054"/>
            <a:ext cx="2421257" cy="62528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7F7F7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61" name="Google Shape;461;p70"/>
          <p:cNvSpPr/>
          <p:nvPr/>
        </p:nvSpPr>
        <p:spPr>
          <a:xfrm>
            <a:off x="7572004" y="4691362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62" name="Google Shape;462;p70"/>
          <p:cNvSpPr/>
          <p:nvPr/>
        </p:nvSpPr>
        <p:spPr>
          <a:xfrm>
            <a:off x="7228346" y="4691362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63" name="Google Shape;463;p70"/>
          <p:cNvSpPr/>
          <p:nvPr/>
        </p:nvSpPr>
        <p:spPr>
          <a:xfrm>
            <a:off x="7943511" y="4691362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64" name="Google Shape;464;p70"/>
          <p:cNvSpPr/>
          <p:nvPr/>
        </p:nvSpPr>
        <p:spPr>
          <a:xfrm>
            <a:off x="8303456" y="4691362"/>
            <a:ext cx="203799" cy="232619"/>
          </a:xfrm>
          <a:prstGeom prst="rect">
            <a:avLst/>
          </a:pr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65" name="Google Shape;465;p70"/>
          <p:cNvSpPr/>
          <p:nvPr/>
        </p:nvSpPr>
        <p:spPr>
          <a:xfrm>
            <a:off x="6847252" y="4688818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66" name="Google Shape;466;p70"/>
          <p:cNvSpPr/>
          <p:nvPr/>
        </p:nvSpPr>
        <p:spPr>
          <a:xfrm>
            <a:off x="6457797" y="4688818"/>
            <a:ext cx="203799" cy="232619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44" name="Google Shape;444;p70"/>
          <p:cNvSpPr/>
          <p:nvPr/>
        </p:nvSpPr>
        <p:spPr>
          <a:xfrm rot="5400000">
            <a:off x="7765172" y="4365630"/>
            <a:ext cx="268026" cy="1316152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70"/>
          <p:cNvSpPr txBox="1"/>
          <p:nvPr/>
        </p:nvSpPr>
        <p:spPr>
          <a:xfrm>
            <a:off x="3838000" y="4488268"/>
            <a:ext cx="45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51" name="Google Shape;451;p70"/>
          <p:cNvSpPr txBox="1"/>
          <p:nvPr/>
        </p:nvSpPr>
        <p:spPr>
          <a:xfrm>
            <a:off x="6737838" y="452048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453" name="Google Shape;453;p70"/>
          <p:cNvSpPr txBox="1"/>
          <p:nvPr/>
        </p:nvSpPr>
        <p:spPr>
          <a:xfrm>
            <a:off x="9633438" y="4520480"/>
            <a:ext cx="457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BAD71-C351-933C-13C2-BBBB239D2EE5}"/>
              </a:ext>
            </a:extLst>
          </p:cNvPr>
          <p:cNvSpPr txBox="1"/>
          <p:nvPr/>
        </p:nvSpPr>
        <p:spPr>
          <a:xfrm>
            <a:off x="11478266" y="1297680"/>
            <a:ext cx="474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[1]</a:t>
            </a:r>
            <a:endParaRPr lang="en-US" dirty="0"/>
          </a:p>
        </p:txBody>
      </p:sp>
      <p:sp>
        <p:nvSpPr>
          <p:cNvPr id="11" name="Google Shape;114;p68">
            <a:extLst>
              <a:ext uri="{FF2B5EF4-FFF2-40B4-BE49-F238E27FC236}">
                <a16:creationId xmlns:a16="http://schemas.microsoft.com/office/drawing/2014/main" id="{BCC58784-4BC8-4E1D-3E01-7AFC48E3C9AD}"/>
              </a:ext>
            </a:extLst>
          </p:cNvPr>
          <p:cNvSpPr txBox="1"/>
          <p:nvPr/>
        </p:nvSpPr>
        <p:spPr>
          <a:xfrm>
            <a:off x="-629076" y="6337534"/>
            <a:ext cx="1192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[M’hamdi </a:t>
            </a:r>
            <a:r>
              <a:rPr lang="en-US" sz="18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&amp; May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NAACL’24] </a:t>
            </a:r>
            <a:r>
              <a:rPr lang="en-US" sz="1800" dirty="0">
                <a:solidFill>
                  <a:schemeClr val="dk2"/>
                </a:solidFill>
                <a:latin typeface="Garamond"/>
                <a:sym typeface="Garamond"/>
              </a:rPr>
              <a:t>MOTIVATION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 ➡️  </a:t>
            </a:r>
            <a:r>
              <a:rPr lang="en-US" sz="1800" dirty="0">
                <a:solidFill>
                  <a:schemeClr val="dk2"/>
                </a:solidFill>
                <a:highlight>
                  <a:srgbClr val="B7CCE4"/>
                </a:highlight>
                <a:latin typeface="Garamond"/>
                <a:sym typeface="Garamond"/>
              </a:rPr>
              <a:t>APPROACH</a:t>
            </a:r>
            <a:r>
              <a:rPr lang="en-US" sz="1800" b="0" i="0" u="none" strike="noStrike" cap="none" dirty="0">
                <a:solidFill>
                  <a:schemeClr val="dk2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➡️  EXPERIMENTS  ➡️  TAKEAWAYS</a:t>
            </a:r>
            <a:endParaRPr sz="18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 dirty="0">
                <a:solidFill>
                  <a:schemeClr val="dk2"/>
                </a:solidFill>
                <a:highlight>
                  <a:srgbClr val="446992"/>
                </a:highlight>
                <a:latin typeface="Garamond"/>
                <a:ea typeface="Garamond"/>
                <a:cs typeface="Garamond"/>
                <a:sym typeface="Garamond"/>
              </a:rPr>
            </a:br>
            <a:endParaRPr sz="24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11E583-CD70-CC19-B7B8-9C21BDEBE1B1}"/>
              </a:ext>
            </a:extLst>
          </p:cNvPr>
          <p:cNvGrpSpPr/>
          <p:nvPr/>
        </p:nvGrpSpPr>
        <p:grpSpPr>
          <a:xfrm>
            <a:off x="4280829" y="4614372"/>
            <a:ext cx="1281411" cy="239065"/>
            <a:chOff x="4279597" y="4618225"/>
            <a:chExt cx="1281411" cy="239065"/>
          </a:xfrm>
        </p:grpSpPr>
        <p:sp>
          <p:nvSpPr>
            <p:cNvPr id="5" name="Google Shape;346;p70">
              <a:extLst>
                <a:ext uri="{FF2B5EF4-FFF2-40B4-BE49-F238E27FC236}">
                  <a16:creationId xmlns:a16="http://schemas.microsoft.com/office/drawing/2014/main" id="{84D9356F-28DD-245B-8156-BD1C248A96D7}"/>
                </a:ext>
              </a:extLst>
            </p:cNvPr>
            <p:cNvSpPr/>
            <p:nvPr/>
          </p:nvSpPr>
          <p:spPr>
            <a:xfrm>
              <a:off x="4279597" y="4624671"/>
              <a:ext cx="203799" cy="232619"/>
            </a:xfrm>
            <a:prstGeom prst="rect">
              <a:avLst/>
            </a:prstGeom>
            <a:solidFill>
              <a:schemeClr val="accent3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" name="Google Shape;346;p70">
              <a:extLst>
                <a:ext uri="{FF2B5EF4-FFF2-40B4-BE49-F238E27FC236}">
                  <a16:creationId xmlns:a16="http://schemas.microsoft.com/office/drawing/2014/main" id="{54850AAC-60C9-8716-7DB4-24E2A339C10E}"/>
                </a:ext>
              </a:extLst>
            </p:cNvPr>
            <p:cNvSpPr/>
            <p:nvPr/>
          </p:nvSpPr>
          <p:spPr>
            <a:xfrm>
              <a:off x="4633102" y="4622078"/>
              <a:ext cx="203799" cy="232619"/>
            </a:xfrm>
            <a:prstGeom prst="rect">
              <a:avLst/>
            </a:prstGeom>
            <a:solidFill>
              <a:schemeClr val="accent3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7" name="Google Shape;346;p70">
              <a:extLst>
                <a:ext uri="{FF2B5EF4-FFF2-40B4-BE49-F238E27FC236}">
                  <a16:creationId xmlns:a16="http://schemas.microsoft.com/office/drawing/2014/main" id="{2D3D5449-BE61-372D-A909-3BD0AE1A33E0}"/>
                </a:ext>
              </a:extLst>
            </p:cNvPr>
            <p:cNvSpPr/>
            <p:nvPr/>
          </p:nvSpPr>
          <p:spPr>
            <a:xfrm>
              <a:off x="5003704" y="4620818"/>
              <a:ext cx="203799" cy="232619"/>
            </a:xfrm>
            <a:prstGeom prst="rect">
              <a:avLst/>
            </a:prstGeom>
            <a:solidFill>
              <a:schemeClr val="accent3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8" name="Google Shape;346;p70">
              <a:extLst>
                <a:ext uri="{FF2B5EF4-FFF2-40B4-BE49-F238E27FC236}">
                  <a16:creationId xmlns:a16="http://schemas.microsoft.com/office/drawing/2014/main" id="{7289987A-C87A-6DA4-A813-F5B28A6F81B9}"/>
                </a:ext>
              </a:extLst>
            </p:cNvPr>
            <p:cNvSpPr/>
            <p:nvPr/>
          </p:nvSpPr>
          <p:spPr>
            <a:xfrm>
              <a:off x="5357209" y="4618225"/>
              <a:ext cx="203799" cy="232619"/>
            </a:xfrm>
            <a:prstGeom prst="rect">
              <a:avLst/>
            </a:prstGeom>
            <a:solidFill>
              <a:schemeClr val="accent3"/>
            </a:solidFill>
            <a:ln w="254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3F3F3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55"/>
    </mc:Choice>
    <mc:Fallback xmlns="">
      <p:transition spd="slow" advTm="974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0"/>
          <p:cNvSpPr txBox="1"/>
          <p:nvPr/>
        </p:nvSpPr>
        <p:spPr>
          <a:xfrm>
            <a:off x="7200525" y="3649100"/>
            <a:ext cx="4844100" cy="72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65</a:t>
            </a:r>
            <a:r>
              <a:rPr lang="en-US" sz="2000" b="0" i="0" u="none" strike="noStrike" cap="none" baseline="300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</a:t>
            </a:r>
            <a:r>
              <a:rPr lang="en-US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and current mayor of Toronto is   John Tory,  in office since December 1, 2014.</a:t>
            </a:r>
            <a:endParaRPr sz="2000" b="0" i="0" u="none" strike="noStrike" cap="none">
              <a:solidFill>
                <a:srgbClr val="000000"/>
              </a:solidFill>
              <a:highlight>
                <a:srgbClr val="EAD1DC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20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3" name="Google Shape;473;p20"/>
          <p:cNvSpPr txBox="1">
            <a:spLocks noGrp="1"/>
          </p:cNvSpPr>
          <p:nvPr>
            <p:ph type="title"/>
          </p:nvPr>
        </p:nvSpPr>
        <p:spPr>
          <a:xfrm>
            <a:off x="813600" y="166830"/>
            <a:ext cx="10564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800" b="1">
                <a:latin typeface="Garamond"/>
                <a:ea typeface="Garamond"/>
                <a:cs typeface="Garamond"/>
                <a:sym typeface="Garamond"/>
              </a:rPr>
              <a:t>Downstream Tasks</a:t>
            </a:r>
            <a:endParaRPr sz="4800" b="1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74" name="Google Shape;474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72" y="6321642"/>
            <a:ext cx="11813628" cy="536358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20"/>
          <p:cNvSpPr txBox="1"/>
          <p:nvPr/>
        </p:nvSpPr>
        <p:spPr>
          <a:xfrm>
            <a:off x="10958274" y="632558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0"/>
          <p:cNvSpPr txBox="1"/>
          <p:nvPr/>
        </p:nvSpPr>
        <p:spPr>
          <a:xfrm>
            <a:off x="21701" y="1500369"/>
            <a:ext cx="6008233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>
              <a:spcBef>
                <a:spcPts val="560"/>
              </a:spcBef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MTOP</a:t>
            </a:r>
            <a:r>
              <a:rPr lang="en-US" sz="1200" b="0" i="0" u="none" strike="noStrike" cap="none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[</a:t>
            </a:r>
            <a:r>
              <a:rPr lang="en-US" sz="1200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4</a:t>
            </a:r>
            <a:r>
              <a:rPr lang="en-US" sz="1200" b="0" i="0" u="none" strike="noStrike" cap="none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] </a:t>
            </a: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 and MultiATIS++</a:t>
            </a:r>
            <a:r>
              <a:rPr lang="en-US" sz="1200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[5]</a:t>
            </a:r>
            <a:r>
              <a:rPr lang="en-US" sz="2400" dirty="0">
                <a:latin typeface="Garamond"/>
                <a:ea typeface="Garamond"/>
                <a:cs typeface="Garamond"/>
                <a:sym typeface="Garamond"/>
              </a:rPr>
              <a:t>: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goal-oriented dialogue system focused on NLU.</a:t>
            </a:r>
            <a:endParaRPr sz="2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20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477" name="Google Shape;47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75" y="162715"/>
            <a:ext cx="768096" cy="6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20"/>
          <p:cNvSpPr txBox="1"/>
          <p:nvPr/>
        </p:nvSpPr>
        <p:spPr>
          <a:xfrm>
            <a:off x="6129027" y="1527597"/>
            <a:ext cx="4844100" cy="6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Utterance:</a:t>
            </a:r>
            <a:r>
              <a:rPr lang="en-US" sz="20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 Set an alarm for tomorrow at 7 am.</a:t>
            </a:r>
            <a:endParaRPr/>
          </a:p>
          <a:p>
            <a:pPr marL="14859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79" name="Google Shape;479;p20"/>
          <p:cNvSpPr txBox="1"/>
          <p:nvPr/>
        </p:nvSpPr>
        <p:spPr>
          <a:xfrm>
            <a:off x="21702" y="3231916"/>
            <a:ext cx="5791200" cy="12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TyDiQA</a:t>
            </a:r>
            <a:r>
              <a:rPr lang="en-US" sz="1200" b="0" i="0" u="none" strike="noStrike" cap="none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[</a:t>
            </a:r>
            <a:r>
              <a:rPr lang="en-US" sz="1200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6</a:t>
            </a:r>
            <a:r>
              <a:rPr lang="en-US" sz="1200" b="0" i="0" u="none" strike="noStrike" cap="none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]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extracts the answer to a question given a specific context.</a:t>
            </a:r>
            <a:endParaRPr sz="2400" b="0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0" name="Google Shape;480;p20"/>
          <p:cNvSpPr/>
          <p:nvPr/>
        </p:nvSpPr>
        <p:spPr>
          <a:xfrm>
            <a:off x="7222125" y="1161850"/>
            <a:ext cx="4754100" cy="149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0"/>
          <p:cNvSpPr txBox="1"/>
          <p:nvPr/>
        </p:nvSpPr>
        <p:spPr>
          <a:xfrm>
            <a:off x="7765130" y="1949159"/>
            <a:ext cx="2475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FF00FF"/>
                </a:solidFill>
                <a:latin typeface="Garamond"/>
                <a:ea typeface="Garamond"/>
                <a:cs typeface="Garamond"/>
                <a:sym typeface="Garamond"/>
              </a:rPr>
              <a:t>Intent: Alarm/Set_Alarm</a:t>
            </a:r>
            <a:endParaRPr sz="1700" b="1" i="0" u="none" strike="noStrike" cap="none">
              <a:solidFill>
                <a:srgbClr val="FF00FF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2" name="Google Shape;482;p20"/>
          <p:cNvSpPr txBox="1"/>
          <p:nvPr/>
        </p:nvSpPr>
        <p:spPr>
          <a:xfrm>
            <a:off x="6107410" y="3216882"/>
            <a:ext cx="4844100" cy="51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Question:</a:t>
            </a:r>
            <a:r>
              <a:rPr lang="en-US" sz="20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   Who is the mayor of Toronto? </a:t>
            </a:r>
            <a:endParaRPr sz="1600" b="0" i="0" u="none" strike="noStrike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3" name="Google Shape;483;p20"/>
          <p:cNvSpPr/>
          <p:nvPr/>
        </p:nvSpPr>
        <p:spPr>
          <a:xfrm>
            <a:off x="7200525" y="3169050"/>
            <a:ext cx="4754100" cy="50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0"/>
          <p:cNvSpPr/>
          <p:nvPr/>
        </p:nvSpPr>
        <p:spPr>
          <a:xfrm>
            <a:off x="7200525" y="3679850"/>
            <a:ext cx="4754100" cy="108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20"/>
          <p:cNvSpPr txBox="1"/>
          <p:nvPr/>
        </p:nvSpPr>
        <p:spPr>
          <a:xfrm>
            <a:off x="6107410" y="3840474"/>
            <a:ext cx="996300" cy="612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08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000" b="0" i="1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Context:</a:t>
            </a:r>
            <a:endParaRPr sz="2000" b="0" i="0" u="none" strike="noStrike" cap="none">
              <a:solidFill>
                <a:srgbClr val="000000"/>
              </a:solidFill>
              <a:highlight>
                <a:srgbClr val="EAD1DC"/>
              </a:highlight>
              <a:latin typeface="Garamond"/>
              <a:ea typeface="Garamond"/>
              <a:cs typeface="Garamond"/>
              <a:sym typeface="Garamond"/>
            </a:endParaRPr>
          </a:p>
          <a:p>
            <a:pPr marL="50800" marR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485900" marR="0" lvl="3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endParaRPr sz="20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6" name="Google Shape;486;p20"/>
          <p:cNvSpPr txBox="1"/>
          <p:nvPr/>
        </p:nvSpPr>
        <p:spPr>
          <a:xfrm>
            <a:off x="7200516" y="4392548"/>
            <a:ext cx="678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Start</a:t>
            </a:r>
            <a:endParaRPr sz="1700" b="1" i="0" u="none" strike="noStrike" cap="none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87" name="Google Shape;487;p20"/>
          <p:cNvSpPr/>
          <p:nvPr/>
        </p:nvSpPr>
        <p:spPr>
          <a:xfrm rot="-5400000">
            <a:off x="9062113" y="204178"/>
            <a:ext cx="242700" cy="35364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FD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20"/>
          <p:cNvSpPr txBox="1"/>
          <p:nvPr/>
        </p:nvSpPr>
        <p:spPr>
          <a:xfrm>
            <a:off x="7828229" y="4396601"/>
            <a:ext cx="6789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002060"/>
                </a:solidFill>
                <a:latin typeface="Garamond"/>
                <a:ea typeface="Garamond"/>
                <a:cs typeface="Garamond"/>
                <a:sym typeface="Garamond"/>
              </a:rPr>
              <a:t>End</a:t>
            </a:r>
            <a:endParaRPr sz="1700" b="1" i="0" u="none" strike="noStrike" cap="none">
              <a:solidFill>
                <a:srgbClr val="00206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489" name="Google Shape;489;p20"/>
          <p:cNvCxnSpPr/>
          <p:nvPr/>
        </p:nvCxnSpPr>
        <p:spPr>
          <a:xfrm rot="10800000" flipH="1">
            <a:off x="7539974" y="4357297"/>
            <a:ext cx="6600" cy="150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0" name="Google Shape;490;p20"/>
          <p:cNvCxnSpPr/>
          <p:nvPr/>
        </p:nvCxnSpPr>
        <p:spPr>
          <a:xfrm rot="10800000">
            <a:off x="8051668" y="4379433"/>
            <a:ext cx="0" cy="150000"/>
          </a:xfrm>
          <a:prstGeom prst="straightConnector1">
            <a:avLst/>
          </a:prstGeom>
          <a:noFill/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1" name="Google Shape;491;p20"/>
          <p:cNvCxnSpPr/>
          <p:nvPr/>
        </p:nvCxnSpPr>
        <p:spPr>
          <a:xfrm rot="10800000">
            <a:off x="68547" y="3002173"/>
            <a:ext cx="12096000" cy="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3" name="Google Shape;493;p20"/>
          <p:cNvSpPr txBox="1"/>
          <p:nvPr/>
        </p:nvSpPr>
        <p:spPr>
          <a:xfrm>
            <a:off x="7200525" y="4011481"/>
            <a:ext cx="1267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John Tory</a:t>
            </a:r>
            <a:endParaRPr sz="1500" dirty="0"/>
          </a:p>
        </p:txBody>
      </p:sp>
      <p:sp>
        <p:nvSpPr>
          <p:cNvPr id="494" name="Google Shape;494;p20"/>
          <p:cNvSpPr txBox="1"/>
          <p:nvPr/>
        </p:nvSpPr>
        <p:spPr>
          <a:xfrm>
            <a:off x="8941462" y="1590157"/>
            <a:ext cx="119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tomorrow</a:t>
            </a:r>
            <a:endParaRPr dirty="0"/>
          </a:p>
        </p:txBody>
      </p:sp>
      <p:sp>
        <p:nvSpPr>
          <p:cNvPr id="495" name="Google Shape;495;p20"/>
          <p:cNvSpPr txBox="1"/>
          <p:nvPr/>
        </p:nvSpPr>
        <p:spPr>
          <a:xfrm>
            <a:off x="10241026" y="1590157"/>
            <a:ext cx="670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Garamond"/>
                <a:ea typeface="Garamond"/>
                <a:cs typeface="Garamond"/>
                <a:sym typeface="Garamond"/>
              </a:rPr>
              <a:t>7 am</a:t>
            </a:r>
            <a:endParaRPr dirty="0"/>
          </a:p>
        </p:txBody>
      </p:sp>
      <p:sp>
        <p:nvSpPr>
          <p:cNvPr id="496" name="Google Shape;496;p20"/>
          <p:cNvSpPr txBox="1"/>
          <p:nvPr/>
        </p:nvSpPr>
        <p:spPr>
          <a:xfrm>
            <a:off x="8993751" y="1129859"/>
            <a:ext cx="1178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Slot: Date</a:t>
            </a:r>
            <a:endParaRPr sz="1700" b="1" i="0" u="none" strike="noStrike" cap="none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97" name="Google Shape;497;p20"/>
          <p:cNvSpPr txBox="1"/>
          <p:nvPr/>
        </p:nvSpPr>
        <p:spPr>
          <a:xfrm>
            <a:off x="10100099" y="1129859"/>
            <a:ext cx="1178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Slot: Time</a:t>
            </a:r>
            <a:endParaRPr sz="1700" b="1" i="0" u="none" strike="noStrike" cap="none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" name="Google Shape;114;p68">
            <a:extLst>
              <a:ext uri="{FF2B5EF4-FFF2-40B4-BE49-F238E27FC236}">
                <a16:creationId xmlns:a16="http://schemas.microsoft.com/office/drawing/2014/main" id="{0B4E1C97-72A6-76CB-DB84-1B11254C9DAC}"/>
              </a:ext>
            </a:extLst>
          </p:cNvPr>
          <p:cNvSpPr txBox="1"/>
          <p:nvPr/>
        </p:nvSpPr>
        <p:spPr>
          <a:xfrm>
            <a:off x="-629076" y="6337534"/>
            <a:ext cx="1192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[M’hamdi </a:t>
            </a:r>
            <a:r>
              <a:rPr lang="en-US" sz="18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&amp; May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NAACL’24] </a:t>
            </a:r>
            <a:r>
              <a:rPr lang="en-US" sz="1800" dirty="0">
                <a:solidFill>
                  <a:schemeClr val="dk2"/>
                </a:solidFill>
                <a:latin typeface="Garamond"/>
                <a:sym typeface="Garamond"/>
              </a:rPr>
              <a:t>MOTIVATION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 ➡️  </a:t>
            </a:r>
            <a:r>
              <a:rPr lang="en-US" sz="1800" dirty="0">
                <a:solidFill>
                  <a:schemeClr val="dk2"/>
                </a:solidFill>
                <a:latin typeface="Garamond"/>
                <a:sym typeface="Garamond"/>
              </a:rPr>
              <a:t>APPROACH</a:t>
            </a:r>
            <a:r>
              <a:rPr lang="en-US" sz="1800" b="0" i="0" u="none" strike="noStrike" cap="none" dirty="0">
                <a:solidFill>
                  <a:schemeClr val="dk2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➡️  </a:t>
            </a:r>
            <a:r>
              <a:rPr lang="en-US" sz="1800" dirty="0">
                <a:solidFill>
                  <a:schemeClr val="dk2"/>
                </a:solidFill>
                <a:highlight>
                  <a:srgbClr val="B7CCE4"/>
                </a:highlight>
                <a:latin typeface="Garamond"/>
                <a:sym typeface="Garamond"/>
              </a:rPr>
              <a:t>EXPERIMENTS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  ➡️  TAKEAWAYS</a:t>
            </a:r>
            <a:endParaRPr sz="18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 dirty="0">
                <a:solidFill>
                  <a:schemeClr val="dk2"/>
                </a:solidFill>
                <a:highlight>
                  <a:srgbClr val="446992"/>
                </a:highlight>
                <a:latin typeface="Garamond"/>
                <a:ea typeface="Garamond"/>
                <a:cs typeface="Garamond"/>
                <a:sym typeface="Garamond"/>
              </a:rPr>
            </a:br>
            <a:endParaRPr sz="24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146"/>
    </mc:Choice>
    <mc:Fallback xmlns="">
      <p:transition spd="slow" advTm="581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8" name="Google Shape;528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72" y="6321642"/>
            <a:ext cx="11813630" cy="536358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72"/>
          <p:cNvSpPr txBox="1"/>
          <p:nvPr/>
        </p:nvSpPr>
        <p:spPr>
          <a:xfrm>
            <a:off x="10958274" y="6325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72"/>
          <p:cNvSpPr txBox="1">
            <a:spLocks noGrp="1"/>
          </p:cNvSpPr>
          <p:nvPr>
            <p:ph type="title"/>
          </p:nvPr>
        </p:nvSpPr>
        <p:spPr>
          <a:xfrm>
            <a:off x="966000" y="-35547"/>
            <a:ext cx="102600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latin typeface="Garamond"/>
                <a:ea typeface="Garamond"/>
                <a:cs typeface="Garamond"/>
                <a:sym typeface="Garamond"/>
              </a:rPr>
              <a:t>Leitner Queues Results</a:t>
            </a:r>
            <a:endParaRPr sz="4000" b="1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32" name="Google Shape;532;p7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75" y="162715"/>
            <a:ext cx="768096" cy="6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3" name="Google Shape;533;p72"/>
          <p:cNvSpPr txBox="1"/>
          <p:nvPr/>
        </p:nvSpPr>
        <p:spPr>
          <a:xfrm>
            <a:off x="127359" y="1020621"/>
            <a:ext cx="1110045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Evaluation metric: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Forgetting averaged over language orders (  ).</a:t>
            </a:r>
            <a:endParaRPr sz="2400" b="1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34" name="Google Shape;534;p72"/>
          <p:cNvSpPr txBox="1"/>
          <p:nvPr/>
        </p:nvSpPr>
        <p:spPr>
          <a:xfrm>
            <a:off x="8523519" y="1583368"/>
            <a:ext cx="2358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Dataset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TyDiQA </a:t>
            </a:r>
            <a:r>
              <a:rPr lang="en-US" sz="1200" b="0" i="0" u="none" strike="noStrike" cap="none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[</a:t>
            </a:r>
            <a:r>
              <a:rPr lang="en-US" sz="1200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5</a:t>
            </a:r>
            <a:r>
              <a:rPr lang="en-US" sz="1200" b="0" i="0" u="none" strike="noStrike" cap="none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].</a:t>
            </a:r>
            <a:endParaRPr sz="16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535" name="Google Shape;535;p72"/>
          <p:cNvCxnSpPr/>
          <p:nvPr/>
        </p:nvCxnSpPr>
        <p:spPr>
          <a:xfrm>
            <a:off x="7785107" y="1144668"/>
            <a:ext cx="0" cy="246888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536" name="Google Shape;536;p72"/>
          <p:cNvSpPr txBox="1"/>
          <p:nvPr/>
        </p:nvSpPr>
        <p:spPr>
          <a:xfrm>
            <a:off x="5665658" y="1583368"/>
            <a:ext cx="27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Dataset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MultiATIS++ </a:t>
            </a:r>
            <a:r>
              <a:rPr lang="en-US" sz="1200" b="0" i="0" u="none" strike="noStrike" cap="none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[</a:t>
            </a:r>
            <a:r>
              <a:rPr lang="en-US" sz="1200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6</a:t>
            </a:r>
            <a:r>
              <a:rPr lang="en-US" sz="1200" b="0" i="0" u="none" strike="noStrike" cap="none" dirty="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].</a:t>
            </a:r>
            <a:endParaRPr sz="1600" b="0" i="0" u="none" strike="noStrike" cap="none" dirty="0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37" name="Google Shape;537;p72"/>
          <p:cNvSpPr txBox="1"/>
          <p:nvPr/>
        </p:nvSpPr>
        <p:spPr>
          <a:xfrm>
            <a:off x="1834939" y="1583368"/>
            <a:ext cx="279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Dataset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: MTOP </a:t>
            </a:r>
            <a:r>
              <a:rPr lang="en-US" sz="12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[</a:t>
            </a:r>
            <a:r>
              <a:rPr lang="en-US" sz="1200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4</a:t>
            </a:r>
            <a:r>
              <a:rPr lang="en-US" sz="12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].</a:t>
            </a:r>
            <a:endParaRPr sz="16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38" name="Google Shape;538;p72"/>
          <p:cNvSpPr txBox="1"/>
          <p:nvPr/>
        </p:nvSpPr>
        <p:spPr>
          <a:xfrm>
            <a:off x="621411" y="5535014"/>
            <a:ext cx="1060458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LER (Easy) &gt; Random &gt; LER (Hard), especially for challenging tasks.</a:t>
            </a:r>
            <a:endParaRPr/>
          </a:p>
        </p:txBody>
      </p:sp>
      <p:sp>
        <p:nvSpPr>
          <p:cNvPr id="539" name="Google Shape;539;p72"/>
          <p:cNvSpPr txBox="1"/>
          <p:nvPr/>
        </p:nvSpPr>
        <p:spPr>
          <a:xfrm>
            <a:off x="5090907" y="4971125"/>
            <a:ext cx="197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7F7F7F"/>
                </a:solidFill>
                <a:latin typeface="Garamond"/>
                <a:ea typeface="Garamond"/>
                <a:cs typeface="Garamond"/>
                <a:sym typeface="Garamond"/>
              </a:rPr>
              <a:t>Leitner strategies</a:t>
            </a:r>
            <a:endParaRPr sz="1600" b="0" i="0" u="none" strike="noStrike" cap="none">
              <a:solidFill>
                <a:srgbClr val="000000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40" name="Google Shape;540;p72"/>
          <p:cNvSpPr/>
          <p:nvPr/>
        </p:nvSpPr>
        <p:spPr>
          <a:xfrm rot="5400000">
            <a:off x="6013801" y="3590700"/>
            <a:ext cx="246600" cy="2745300"/>
          </a:xfrm>
          <a:prstGeom prst="righ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3" name="Google Shape;543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60625" y="4425938"/>
            <a:ext cx="4258718" cy="46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14;p68">
            <a:extLst>
              <a:ext uri="{FF2B5EF4-FFF2-40B4-BE49-F238E27FC236}">
                <a16:creationId xmlns:a16="http://schemas.microsoft.com/office/drawing/2014/main" id="{9AB919B6-4D4E-BF19-FB6D-6784D4CA7521}"/>
              </a:ext>
            </a:extLst>
          </p:cNvPr>
          <p:cNvSpPr txBox="1"/>
          <p:nvPr/>
        </p:nvSpPr>
        <p:spPr>
          <a:xfrm>
            <a:off x="-629076" y="6337534"/>
            <a:ext cx="1192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[M’hamdi </a:t>
            </a:r>
            <a:r>
              <a:rPr lang="en-US" sz="18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&amp; May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NAACL’24] </a:t>
            </a:r>
            <a:r>
              <a:rPr lang="en-US" sz="1800" dirty="0">
                <a:solidFill>
                  <a:schemeClr val="dk2"/>
                </a:solidFill>
                <a:latin typeface="Garamond"/>
                <a:sym typeface="Garamond"/>
              </a:rPr>
              <a:t>MOTIVATION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 ➡️  </a:t>
            </a:r>
            <a:r>
              <a:rPr lang="en-US" sz="1800" dirty="0">
                <a:solidFill>
                  <a:schemeClr val="dk2"/>
                </a:solidFill>
                <a:latin typeface="Garamond"/>
                <a:sym typeface="Garamond"/>
              </a:rPr>
              <a:t>APPROACH</a:t>
            </a:r>
            <a:r>
              <a:rPr lang="en-US" sz="1800" b="0" i="0" u="none" strike="noStrike" cap="none" dirty="0">
                <a:solidFill>
                  <a:schemeClr val="dk2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➡️  </a:t>
            </a:r>
            <a:r>
              <a:rPr lang="en-US" sz="1800" dirty="0">
                <a:solidFill>
                  <a:schemeClr val="dk2"/>
                </a:solidFill>
                <a:highlight>
                  <a:srgbClr val="B7CCE4"/>
                </a:highlight>
                <a:latin typeface="Garamond"/>
                <a:sym typeface="Garamond"/>
              </a:rPr>
              <a:t>EXPERIMENTS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  ➡️  TAKEAWAYS</a:t>
            </a:r>
            <a:endParaRPr sz="18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 dirty="0">
                <a:solidFill>
                  <a:schemeClr val="dk2"/>
                </a:solidFill>
                <a:highlight>
                  <a:srgbClr val="446992"/>
                </a:highlight>
                <a:latin typeface="Garamond"/>
                <a:ea typeface="Garamond"/>
                <a:cs typeface="Garamond"/>
                <a:sym typeface="Garamond"/>
              </a:rPr>
            </a:br>
            <a:endParaRPr sz="24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725EB30-5F52-9162-34DC-D320CF9745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678297"/>
              </p:ext>
            </p:extLst>
          </p:nvPr>
        </p:nvGraphicFramePr>
        <p:xfrm>
          <a:off x="250250" y="2073932"/>
          <a:ext cx="2457763" cy="2189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DF95498-62AA-B3AE-E1F8-AA19EFE589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872718"/>
              </p:ext>
            </p:extLst>
          </p:nvPr>
        </p:nvGraphicFramePr>
        <p:xfrm>
          <a:off x="3072254" y="2076527"/>
          <a:ext cx="2457763" cy="2189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099FB6-AB6F-52A1-1DB8-B7489E7122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3317583"/>
              </p:ext>
            </p:extLst>
          </p:nvPr>
        </p:nvGraphicFramePr>
        <p:xfrm>
          <a:off x="5894258" y="2079122"/>
          <a:ext cx="2457763" cy="2189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C4F78E9-8389-11CC-CF5F-D805FEF6DB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8549533"/>
              </p:ext>
            </p:extLst>
          </p:nvPr>
        </p:nvGraphicFramePr>
        <p:xfrm>
          <a:off x="8716261" y="2081716"/>
          <a:ext cx="2457763" cy="2189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001"/>
    </mc:Choice>
    <mc:Fallback xmlns="">
      <p:transition spd="slow" advTm="740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Google Shape;549;p7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72" y="6321642"/>
            <a:ext cx="11813630" cy="536358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73"/>
          <p:cNvSpPr txBox="1"/>
          <p:nvPr/>
        </p:nvSpPr>
        <p:spPr>
          <a:xfrm>
            <a:off x="10958274" y="6325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73"/>
          <p:cNvSpPr txBox="1">
            <a:spLocks noGrp="1"/>
          </p:cNvSpPr>
          <p:nvPr>
            <p:ph type="title"/>
          </p:nvPr>
        </p:nvSpPr>
        <p:spPr>
          <a:xfrm>
            <a:off x="948582" y="-227139"/>
            <a:ext cx="102600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latin typeface="Garamond"/>
                <a:ea typeface="Garamond"/>
                <a:cs typeface="Garamond"/>
                <a:sym typeface="Garamond"/>
              </a:rPr>
              <a:t>Fine-Grained Analysis</a:t>
            </a:r>
            <a:endParaRPr sz="4000" b="1" dirty="0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53" name="Google Shape;553;p7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75" y="162715"/>
            <a:ext cx="768096" cy="6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3"/>
          <p:cNvSpPr txBox="1"/>
          <p:nvPr/>
        </p:nvSpPr>
        <p:spPr>
          <a:xfrm>
            <a:off x="73572" y="943781"/>
            <a:ext cx="63127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Task (metric):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MTOP’s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Slot Filling (F1 Score).</a:t>
            </a:r>
            <a:endParaRPr sz="2000" b="1" i="0" u="none" strike="noStrike" cap="none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55" name="Google Shape;555;p73"/>
          <p:cNvSpPr txBox="1"/>
          <p:nvPr/>
        </p:nvSpPr>
        <p:spPr>
          <a:xfrm>
            <a:off x="316750" y="4943475"/>
            <a:ext cx="5903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LER (Easy) reduces forgetting while improving final performance =&gt; taming the plasticity-stability dilemma.</a:t>
            </a:r>
            <a:endParaRPr dirty="0"/>
          </a:p>
        </p:txBody>
      </p:sp>
      <p:sp>
        <p:nvSpPr>
          <p:cNvPr id="556" name="Google Shape;556;p73"/>
          <p:cNvSpPr txBox="1"/>
          <p:nvPr/>
        </p:nvSpPr>
        <p:spPr>
          <a:xfrm>
            <a:off x="6386274" y="5083307"/>
            <a:ext cx="471317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●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LER (Easy) &gt; Random &gt; LER (Hard) consistently over language orders and languages.</a:t>
            </a:r>
            <a:endParaRPr dirty="0"/>
          </a:p>
        </p:txBody>
      </p:sp>
      <p:pic>
        <p:nvPicPr>
          <p:cNvPr id="557" name="Google Shape;557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03350" y="1496291"/>
            <a:ext cx="3260992" cy="2639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19900" y="4288250"/>
            <a:ext cx="3792638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73"/>
          <p:cNvSpPr txBox="1"/>
          <p:nvPr/>
        </p:nvSpPr>
        <p:spPr>
          <a:xfrm rot="293">
            <a:off x="7581917" y="2472869"/>
            <a:ext cx="3517500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1 English -&gt; German -&gt; Hindi -&gt; Thai (high -&gt; low)</a:t>
            </a:r>
            <a:endParaRPr sz="10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 German -&gt; English -&gt; Thai-&gt; Turkish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3 Hindi -&gt; Thai -&gt; English -&gt; German</a:t>
            </a:r>
            <a:endParaRPr sz="10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r>
              <a:rPr lang="en-US" sz="10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 Thai -&gt; Hindi -&gt; German -&gt; English ( low -&gt; high)</a:t>
            </a:r>
          </a:p>
        </p:txBody>
      </p:sp>
      <p:sp>
        <p:nvSpPr>
          <p:cNvPr id="12" name="Google Shape;114;p68">
            <a:extLst>
              <a:ext uri="{FF2B5EF4-FFF2-40B4-BE49-F238E27FC236}">
                <a16:creationId xmlns:a16="http://schemas.microsoft.com/office/drawing/2014/main" id="{B0CEA25C-79B7-337C-3B03-E9F95D61A917}"/>
              </a:ext>
            </a:extLst>
          </p:cNvPr>
          <p:cNvSpPr txBox="1"/>
          <p:nvPr/>
        </p:nvSpPr>
        <p:spPr>
          <a:xfrm>
            <a:off x="-629076" y="6337534"/>
            <a:ext cx="1192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[M’hamdi </a:t>
            </a:r>
            <a:r>
              <a:rPr lang="en-US" sz="18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&amp; May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NAACL’24] </a:t>
            </a:r>
            <a:r>
              <a:rPr lang="en-US" sz="1800" dirty="0">
                <a:solidFill>
                  <a:schemeClr val="dk2"/>
                </a:solidFill>
                <a:latin typeface="Garamond"/>
                <a:sym typeface="Garamond"/>
              </a:rPr>
              <a:t>MOTIVATION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 ➡️  </a:t>
            </a:r>
            <a:r>
              <a:rPr lang="en-US" sz="1800" dirty="0">
                <a:solidFill>
                  <a:schemeClr val="dk2"/>
                </a:solidFill>
                <a:latin typeface="Garamond"/>
                <a:sym typeface="Garamond"/>
              </a:rPr>
              <a:t>APPROACH</a:t>
            </a:r>
            <a:r>
              <a:rPr lang="en-US" sz="1800" b="0" i="0" u="none" strike="noStrike" cap="none" dirty="0">
                <a:solidFill>
                  <a:schemeClr val="dk2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➡️  </a:t>
            </a:r>
            <a:r>
              <a:rPr lang="en-US" sz="1800" dirty="0">
                <a:solidFill>
                  <a:schemeClr val="dk2"/>
                </a:solidFill>
                <a:highlight>
                  <a:srgbClr val="B7CCE4"/>
                </a:highlight>
                <a:latin typeface="Garamond"/>
                <a:sym typeface="Garamond"/>
              </a:rPr>
              <a:t>EXPERIMENTS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  ➡️  TAKEAWAYS</a:t>
            </a:r>
            <a:endParaRPr sz="18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 dirty="0">
                <a:solidFill>
                  <a:schemeClr val="dk2"/>
                </a:solidFill>
                <a:highlight>
                  <a:srgbClr val="446992"/>
                </a:highlight>
                <a:latin typeface="Garamond"/>
                <a:ea typeface="Garamond"/>
                <a:cs typeface="Garamond"/>
                <a:sym typeface="Garamond"/>
              </a:rPr>
            </a:br>
            <a:endParaRPr sz="24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0D74EDF-F19D-765B-5587-D3E55D13F7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8934756"/>
              </p:ext>
            </p:extLst>
          </p:nvPr>
        </p:nvGraphicFramePr>
        <p:xfrm>
          <a:off x="120347" y="1442104"/>
          <a:ext cx="3127248" cy="25594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F5B517-F54C-264B-E135-2EF7BBE22A52}"/>
              </a:ext>
            </a:extLst>
          </p:cNvPr>
          <p:cNvCxnSpPr>
            <a:cxnSpLocks/>
          </p:cNvCxnSpPr>
          <p:nvPr/>
        </p:nvCxnSpPr>
        <p:spPr>
          <a:xfrm>
            <a:off x="2225871" y="1579005"/>
            <a:ext cx="0" cy="2468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8151500-9CFD-986C-0D19-18EF3E937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5979606"/>
              </p:ext>
            </p:extLst>
          </p:nvPr>
        </p:nvGraphicFramePr>
        <p:xfrm>
          <a:off x="6582287" y="498070"/>
          <a:ext cx="4713177" cy="2154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18FE591-C0C2-C2FB-CA7E-DA7E3E211D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676485"/>
              </p:ext>
            </p:extLst>
          </p:nvPr>
        </p:nvGraphicFramePr>
        <p:xfrm>
          <a:off x="6624487" y="3285157"/>
          <a:ext cx="4713177" cy="20061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917CD2F-BF66-E9FF-B9F4-6B7F2C51D252}"/>
              </a:ext>
            </a:extLst>
          </p:cNvPr>
          <p:cNvCxnSpPr>
            <a:cxnSpLocks/>
          </p:cNvCxnSpPr>
          <p:nvPr/>
        </p:nvCxnSpPr>
        <p:spPr>
          <a:xfrm>
            <a:off x="9556311" y="705220"/>
            <a:ext cx="0" cy="2468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BA464A-63F3-D8B0-565C-20502CEE7150}"/>
              </a:ext>
            </a:extLst>
          </p:cNvPr>
          <p:cNvCxnSpPr>
            <a:cxnSpLocks/>
          </p:cNvCxnSpPr>
          <p:nvPr/>
        </p:nvCxnSpPr>
        <p:spPr>
          <a:xfrm>
            <a:off x="9545712" y="3331605"/>
            <a:ext cx="0" cy="24688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946"/>
    </mc:Choice>
    <mc:Fallback xmlns="">
      <p:transition spd="slow" advTm="509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" grpId="0"/>
      <p:bldP spid="562" grpId="0"/>
      <p:bldGraphic spid="2" grpId="0">
        <p:bldAsOne/>
      </p:bldGraphic>
      <p:bldGraphic spid="3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68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572" y="6321642"/>
            <a:ext cx="11813630" cy="536358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74"/>
          <p:cNvSpPr txBox="1"/>
          <p:nvPr/>
        </p:nvSpPr>
        <p:spPr>
          <a:xfrm>
            <a:off x="10958274" y="632558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 b="0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600" b="0" i="0" u="none" strike="noStrike" cap="none">
              <a:solidFill>
                <a:srgbClr val="A5A5A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74"/>
          <p:cNvSpPr txBox="1">
            <a:spLocks noGrp="1"/>
          </p:cNvSpPr>
          <p:nvPr>
            <p:ph type="title"/>
          </p:nvPr>
        </p:nvSpPr>
        <p:spPr>
          <a:xfrm>
            <a:off x="966000" y="-35547"/>
            <a:ext cx="10260000" cy="11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latin typeface="Garamond"/>
                <a:ea typeface="Garamond"/>
                <a:cs typeface="Garamond"/>
                <a:sym typeface="Garamond"/>
              </a:rPr>
              <a:t>Qualitative Analysis</a:t>
            </a:r>
            <a:endParaRPr sz="4000" b="1"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572" name="Google Shape;572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775" y="162715"/>
            <a:ext cx="768096" cy="63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74"/>
          <p:cNvSpPr txBox="1"/>
          <p:nvPr/>
        </p:nvSpPr>
        <p:spPr>
          <a:xfrm>
            <a:off x="7003604" y="3442568"/>
            <a:ext cx="359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595959"/>
                </a:solidFill>
                <a:latin typeface="Garamond"/>
                <a:ea typeface="Garamond"/>
                <a:cs typeface="Garamond"/>
                <a:sym typeface="Garamond"/>
              </a:rPr>
              <a:t>Hard Examples Distribution</a:t>
            </a:r>
            <a:endParaRPr/>
          </a:p>
        </p:txBody>
      </p:sp>
      <p:sp>
        <p:nvSpPr>
          <p:cNvPr id="574" name="Google Shape;574;p74"/>
          <p:cNvSpPr txBox="1"/>
          <p:nvPr/>
        </p:nvSpPr>
        <p:spPr>
          <a:xfrm>
            <a:off x="166927" y="1283100"/>
            <a:ext cx="584978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What makes repeating well-learned data more beneficial than harder examples?</a:t>
            </a:r>
            <a:endParaRPr/>
          </a:p>
        </p:txBody>
      </p:sp>
      <p:sp>
        <p:nvSpPr>
          <p:cNvPr id="575" name="Google Shape;575;p74"/>
          <p:cNvSpPr txBox="1"/>
          <p:nvPr/>
        </p:nvSpPr>
        <p:spPr>
          <a:xfrm>
            <a:off x="130604" y="2268972"/>
            <a:ext cx="5762519" cy="2365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Self-annotated hard categories: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Low-resource: the number of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training instances is low.</a:t>
            </a:r>
            <a:r>
              <a:rPr lang="en-US"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Difficult to disambiguate: predicted label most similar to true label. E.g.: get_info_recipes vs get_recipes.</a:t>
            </a:r>
            <a:endParaRPr/>
          </a:p>
          <a:p>
            <a: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20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Poorly defined: label mismatch in the ontology. E.g.: “Increase my timer to 30 minutes.” whose true label is create_timer.</a:t>
            </a:r>
            <a:endParaRPr/>
          </a:p>
        </p:txBody>
      </p:sp>
      <p:sp>
        <p:nvSpPr>
          <p:cNvPr id="576" name="Google Shape;576;p74"/>
          <p:cNvSpPr txBox="1"/>
          <p:nvPr/>
        </p:nvSpPr>
        <p:spPr>
          <a:xfrm>
            <a:off x="246217" y="5263526"/>
            <a:ext cx="5849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Leitner strategy can detect such hard categories that can mislead the learner.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7" name="Google Shape;577;p74"/>
          <p:cNvCxnSpPr/>
          <p:nvPr/>
        </p:nvCxnSpPr>
        <p:spPr>
          <a:xfrm rot="10800000">
            <a:off x="5899814" y="3380264"/>
            <a:ext cx="5157053" cy="0"/>
          </a:xfrm>
          <a:prstGeom prst="straightConnector1">
            <a:avLst/>
          </a:prstGeom>
          <a:noFill/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114;p68">
            <a:extLst>
              <a:ext uri="{FF2B5EF4-FFF2-40B4-BE49-F238E27FC236}">
                <a16:creationId xmlns:a16="http://schemas.microsoft.com/office/drawing/2014/main" id="{B4D6BDD6-371F-53D8-07D5-EBE0F64311B1}"/>
              </a:ext>
            </a:extLst>
          </p:cNvPr>
          <p:cNvSpPr txBox="1"/>
          <p:nvPr/>
        </p:nvSpPr>
        <p:spPr>
          <a:xfrm>
            <a:off x="-629076" y="6337534"/>
            <a:ext cx="11926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[M’hamdi </a:t>
            </a:r>
            <a:r>
              <a:rPr lang="en-US" sz="1800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&amp; May 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NAACL’24] </a:t>
            </a:r>
            <a:r>
              <a:rPr lang="en-US" sz="1800" dirty="0">
                <a:solidFill>
                  <a:schemeClr val="dk2"/>
                </a:solidFill>
                <a:latin typeface="Garamond"/>
                <a:sym typeface="Garamond"/>
              </a:rPr>
              <a:t>MOTIVATION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 ➡️  </a:t>
            </a:r>
            <a:r>
              <a:rPr lang="en-US" sz="1800" dirty="0">
                <a:solidFill>
                  <a:schemeClr val="dk2"/>
                </a:solidFill>
                <a:latin typeface="Garamond"/>
                <a:sym typeface="Garamond"/>
              </a:rPr>
              <a:t>APPROACH</a:t>
            </a:r>
            <a:r>
              <a:rPr lang="en-US" sz="1800" b="0" i="0" u="none" strike="noStrike" cap="none" dirty="0">
                <a:solidFill>
                  <a:schemeClr val="dk2"/>
                </a:solidFill>
                <a:highlight>
                  <a:schemeClr val="lt1"/>
                </a:highlight>
                <a:latin typeface="Garamond"/>
                <a:ea typeface="Garamond"/>
                <a:cs typeface="Garamond"/>
                <a:sym typeface="Garamond"/>
              </a:rPr>
              <a:t> 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➡️  </a:t>
            </a:r>
            <a:r>
              <a:rPr lang="en-US" sz="1800" dirty="0">
                <a:solidFill>
                  <a:schemeClr val="dk2"/>
                </a:solidFill>
                <a:highlight>
                  <a:srgbClr val="B7CCE4"/>
                </a:highlight>
                <a:latin typeface="Garamond"/>
                <a:sym typeface="Garamond"/>
              </a:rPr>
              <a:t>EXPERIMENTS</a:t>
            </a:r>
            <a:r>
              <a:rPr lang="en-US" sz="1800" b="0" i="0" u="none" strike="noStrike" cap="none" dirty="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  ➡️  TAKEAWAYS</a:t>
            </a:r>
            <a:endParaRPr sz="18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 dirty="0">
                <a:solidFill>
                  <a:schemeClr val="dk2"/>
                </a:solidFill>
                <a:highlight>
                  <a:srgbClr val="446992"/>
                </a:highlight>
                <a:latin typeface="Garamond"/>
                <a:ea typeface="Garamond"/>
                <a:cs typeface="Garamond"/>
                <a:sym typeface="Garamond"/>
              </a:rPr>
            </a:br>
            <a:endParaRPr sz="2400" b="0" i="0" u="none" strike="noStrike" cap="none" dirty="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F9799BA-3948-4403-ABF1-FA139CDC1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937427"/>
              </p:ext>
            </p:extLst>
          </p:nvPr>
        </p:nvGraphicFramePr>
        <p:xfrm>
          <a:off x="5660941" y="903397"/>
          <a:ext cx="5849783" cy="2464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D0FB2C6-1221-4B94-2C26-0514025110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323871"/>
              </p:ext>
            </p:extLst>
          </p:nvPr>
        </p:nvGraphicFramePr>
        <p:xfrm>
          <a:off x="6298879" y="3902473"/>
          <a:ext cx="4613816" cy="2185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173"/>
    </mc:Choice>
    <mc:Fallback xmlns="">
      <p:transition spd="slow" advTm="1241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|18.3|19.3|19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|6.1|11.5|4.6|1.9|5.1|1.4|1|2|26.3|16.6|9.1|3.6|2.3|0.8|9|1.4|1.8|3.9|1.6|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3.1|2.3|6.3|4.3|5.9|5.7|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23.4|17.1|9.4|9.4|15.1|12.5|0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8.1|9.9|5.4|15.2|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|11.5|7.8|4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0.6|25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7.7|31|4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28"/>
</p:tagLst>
</file>

<file path=ppt/theme/theme1.xml><?xml version="1.0" encoding="utf-8"?>
<a:theme xmlns:a="http://schemas.openxmlformats.org/drawingml/2006/main" name="ISI Overview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Arial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4533</TotalTime>
  <Words>1253</Words>
  <Application>Microsoft Macintosh PowerPoint</Application>
  <PresentationFormat>Widescreen</PresentationFormat>
  <Paragraphs>304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Times New Roman</vt:lpstr>
      <vt:lpstr>Noto Sans Symbols</vt:lpstr>
      <vt:lpstr>Calibri</vt:lpstr>
      <vt:lpstr>Courier New</vt:lpstr>
      <vt:lpstr>Garamond</vt:lpstr>
      <vt:lpstr>Arial</vt:lpstr>
      <vt:lpstr>ISI Overview Theme</vt:lpstr>
      <vt:lpstr>Leitner-Guided Memory Replay for Cross-lingual Continual Learning</vt:lpstr>
      <vt:lpstr>Human-Inspired Cross-lingual Continual Learning</vt:lpstr>
      <vt:lpstr>Forgetting in Humans &amp; Machines</vt:lpstr>
      <vt:lpstr>Leitner-Queues in Machine Learning</vt:lpstr>
      <vt:lpstr>Leitner-based Cross-lingual Skill Rating System</vt:lpstr>
      <vt:lpstr>Downstream Tasks</vt:lpstr>
      <vt:lpstr>Leitner Queues Results</vt:lpstr>
      <vt:lpstr>Fine-Grained Analysis</vt:lpstr>
      <vt:lpstr>Qualitative Analysis</vt:lpstr>
      <vt:lpstr>Conclusions &amp; Future Work</vt:lpstr>
      <vt:lpstr>References</vt:lpstr>
      <vt:lpstr>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Meryem MHamdi</dc:creator>
  <cp:lastModifiedBy>Jonathan May</cp:lastModifiedBy>
  <cp:revision>17</cp:revision>
  <dcterms:modified xsi:type="dcterms:W3CDTF">2024-06-17T05:38:17Z</dcterms:modified>
</cp:coreProperties>
</file>