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4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4038600" y="4572000"/>
            <a:ext cx="10668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 smtClean="0"/>
              <a:t>ABS (4)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7" name="TextBox 96"/>
          <p:cNvSpPr txBox="1"/>
          <p:nvPr/>
        </p:nvSpPr>
        <p:spPr>
          <a:xfrm>
            <a:off x="3962400" y="4667054"/>
            <a:ext cx="10668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 smtClean="0"/>
              <a:t>ABS (4)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2703493"/>
            <a:ext cx="10668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Cluster</a:t>
            </a:r>
          </a:p>
          <a:p>
            <a:r>
              <a:rPr lang="en-GB" sz="1400" dirty="0" smtClean="0"/>
              <a:t>Dual Core</a:t>
            </a:r>
          </a:p>
          <a:p>
            <a:endParaRPr lang="en-GB" sz="1400" dirty="0"/>
          </a:p>
          <a:p>
            <a:endParaRPr lang="en-GB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48400" y="2932093"/>
            <a:ext cx="10668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EMU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4760893"/>
            <a:ext cx="10668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 smtClean="0"/>
              <a:t>EBM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724400"/>
            <a:ext cx="10668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 err="1" smtClean="0"/>
              <a:t>Resbus</a:t>
            </a:r>
            <a:endParaRPr lang="en-GB" dirty="0"/>
          </a:p>
          <a:p>
            <a:r>
              <a:rPr lang="en-GB" dirty="0" smtClean="0"/>
              <a:t>load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6311" y="2233136"/>
            <a:ext cx="10668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Accelerator</a:t>
            </a:r>
          </a:p>
          <a:p>
            <a:r>
              <a:rPr lang="en-GB" sz="1050" b="1" dirty="0" smtClean="0"/>
              <a:t>Pedal</a:t>
            </a:r>
          </a:p>
          <a:p>
            <a:r>
              <a:rPr lang="en-GB" sz="1050" b="1" dirty="0" smtClean="0"/>
              <a:t>Position</a:t>
            </a:r>
          </a:p>
          <a:p>
            <a:r>
              <a:rPr lang="en-GB" sz="1050" b="1" dirty="0" smtClean="0"/>
              <a:t>Sensor</a:t>
            </a:r>
            <a:endParaRPr lang="en-GB" sz="105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681371" y="234738"/>
            <a:ext cx="10668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Radio</a:t>
            </a:r>
          </a:p>
          <a:p>
            <a:endParaRPr lang="en-GB" sz="1400" dirty="0" smtClean="0"/>
          </a:p>
          <a:p>
            <a:endParaRPr lang="en-GB" sz="1400" dirty="0" smtClean="0"/>
          </a:p>
          <a:p>
            <a:endParaRPr lang="en-GB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1460287"/>
            <a:ext cx="777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800" y="3998893"/>
            <a:ext cx="7772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4771" y="1188845"/>
            <a:ext cx="0" cy="258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2"/>
          </p:cNvCxnSpPr>
          <p:nvPr/>
        </p:nvCxnSpPr>
        <p:spPr>
          <a:xfrm flipV="1">
            <a:off x="4819711" y="2971800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</p:cNvCxnSpPr>
          <p:nvPr/>
        </p:nvCxnSpPr>
        <p:spPr>
          <a:xfrm flipV="1">
            <a:off x="2971800" y="4288795"/>
            <a:ext cx="0" cy="4356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867400" y="4303693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385810" y="3657601"/>
            <a:ext cx="0" cy="3412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5" idx="2"/>
          </p:cNvCxnSpPr>
          <p:nvPr/>
        </p:nvCxnSpPr>
        <p:spPr>
          <a:xfrm flipV="1">
            <a:off x="6781800" y="3886200"/>
            <a:ext cx="0" cy="112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166" y="5288340"/>
            <a:ext cx="2362200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Simulation Values</a:t>
            </a:r>
          </a:p>
          <a:p>
            <a:endParaRPr lang="en-GB" sz="1200" dirty="0" smtClean="0"/>
          </a:p>
          <a:p>
            <a:pPr marL="342900" indent="-342900">
              <a:buAutoNum type="arabicParenR"/>
            </a:pPr>
            <a:r>
              <a:rPr lang="en-GB" sz="1200" dirty="0" smtClean="0"/>
              <a:t>Processor Load</a:t>
            </a:r>
          </a:p>
          <a:p>
            <a:pPr marL="342900" indent="-342900">
              <a:buAutoNum type="arabicParenR"/>
            </a:pPr>
            <a:r>
              <a:rPr lang="en-GB" sz="1200" dirty="0" smtClean="0"/>
              <a:t>Function Activity</a:t>
            </a:r>
          </a:p>
          <a:p>
            <a:pPr marL="342900" indent="-342900">
              <a:buAutoNum type="arabicParenR"/>
            </a:pPr>
            <a:r>
              <a:rPr lang="en-GB" sz="1200" dirty="0" smtClean="0"/>
              <a:t>Identify Dropped Messages</a:t>
            </a:r>
          </a:p>
          <a:p>
            <a:pPr marL="342900" indent="-342900">
              <a:buAutoNum type="arabicParenR"/>
            </a:pPr>
            <a:r>
              <a:rPr lang="en-GB" sz="1200" dirty="0" smtClean="0"/>
              <a:t>Communication Latency</a:t>
            </a:r>
          </a:p>
          <a:p>
            <a:pPr marL="342900" indent="-342900">
              <a:buAutoNum type="arabicParenR"/>
            </a:pPr>
            <a:endParaRPr lang="en-GB" sz="1200" dirty="0" smtClean="0"/>
          </a:p>
          <a:p>
            <a:pPr marL="342900" indent="-342900">
              <a:buAutoNum type="arabicParenR"/>
            </a:pPr>
            <a:endParaRPr lang="en-GB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324600" y="2133600"/>
            <a:ext cx="0" cy="7620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5394751" y="1965751"/>
            <a:ext cx="12595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RPM</a:t>
            </a:r>
            <a:endParaRPr lang="en-GB" sz="1100" dirty="0" smtClean="0"/>
          </a:p>
          <a:p>
            <a:r>
              <a:rPr lang="en-GB" sz="1100" dirty="0" smtClean="0"/>
              <a:t>Coolant Temp</a:t>
            </a:r>
          </a:p>
          <a:p>
            <a:r>
              <a:rPr lang="en-GB" sz="1100" dirty="0" smtClean="0"/>
              <a:t>Throttle position</a:t>
            </a:r>
            <a:endParaRPr lang="en-GB" sz="11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52400" y="208434"/>
            <a:ext cx="10668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Security</a:t>
            </a:r>
          </a:p>
          <a:p>
            <a:r>
              <a:rPr lang="en-GB" sz="1400" dirty="0" smtClean="0"/>
              <a:t>Attack</a:t>
            </a:r>
          </a:p>
          <a:p>
            <a:r>
              <a:rPr lang="en-GB" sz="1400" dirty="0" smtClean="0"/>
              <a:t>(maybe NIT)</a:t>
            </a:r>
            <a:endParaRPr lang="en-GB" sz="1400" dirty="0"/>
          </a:p>
          <a:p>
            <a:endParaRPr lang="en-GB" sz="1400" dirty="0" smtClean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685800" y="1162541"/>
            <a:ext cx="0" cy="28525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20000" y="119519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</a:rPr>
              <a:t>Body CAN</a:t>
            </a:r>
          </a:p>
          <a:p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</a:rPr>
              <a:t>Low Speed</a:t>
            </a:r>
            <a:endParaRPr lang="en-GB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0000" y="37338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FF0000"/>
                </a:solidFill>
              </a:rPr>
              <a:t>Prop. CAN</a:t>
            </a:r>
            <a:endParaRPr lang="en-GB" sz="1200" b="1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05800" y="3048000"/>
            <a:ext cx="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206674" y="2482274"/>
            <a:ext cx="12595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RPM</a:t>
            </a:r>
          </a:p>
          <a:p>
            <a:r>
              <a:rPr lang="en-GB" sz="1100" dirty="0" smtClean="0"/>
              <a:t>Fuel Flow</a:t>
            </a:r>
          </a:p>
          <a:p>
            <a:r>
              <a:rPr lang="en-GB" sz="1100" dirty="0" smtClean="0"/>
              <a:t>Oil </a:t>
            </a:r>
            <a:r>
              <a:rPr lang="en-GB" sz="1100" dirty="0" smtClean="0"/>
              <a:t>Pressure</a:t>
            </a:r>
            <a:endParaRPr lang="en-GB" sz="1100" dirty="0" smtClean="0"/>
          </a:p>
          <a:p>
            <a:r>
              <a:rPr lang="en-GB" sz="1100" dirty="0" smtClean="0"/>
              <a:t>Engine Temp</a:t>
            </a:r>
          </a:p>
          <a:p>
            <a:r>
              <a:rPr lang="en-GB" sz="1100" dirty="0" smtClean="0"/>
              <a:t>Diagnostics</a:t>
            </a:r>
            <a:endParaRPr lang="en-GB" sz="1100" dirty="0" smtClean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8002428" y="2668428"/>
            <a:ext cx="1259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Send every 70ms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239000" y="1788465"/>
            <a:ext cx="1" cy="11071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6300713" y="1921445"/>
            <a:ext cx="1107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Injection</a:t>
            </a:r>
          </a:p>
          <a:p>
            <a:r>
              <a:rPr lang="en-GB" sz="1100" dirty="0" smtClean="0"/>
              <a:t>Ignition</a:t>
            </a:r>
          </a:p>
          <a:p>
            <a:r>
              <a:rPr lang="en-GB" sz="1100" dirty="0" smtClean="0"/>
              <a:t>Throttle Control</a:t>
            </a:r>
          </a:p>
          <a:p>
            <a:r>
              <a:rPr lang="en-GB" sz="1100" dirty="0" smtClean="0"/>
              <a:t>Cooling Fan</a:t>
            </a:r>
            <a:endParaRPr lang="en-GB" sz="1100" dirty="0" smtClean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6862777" y="2164689"/>
            <a:ext cx="1183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Runnables</a:t>
            </a:r>
            <a:r>
              <a:rPr lang="en-GB" sz="1100" dirty="0" smtClean="0"/>
              <a:t>  once </a:t>
            </a:r>
            <a:r>
              <a:rPr lang="en-GB" sz="1100" dirty="0" smtClean="0"/>
              <a:t>per revolution</a:t>
            </a:r>
          </a:p>
        </p:txBody>
      </p:sp>
      <p:sp>
        <p:nvSpPr>
          <p:cNvPr id="53" name="TextBox 52"/>
          <p:cNvSpPr txBox="1"/>
          <p:nvPr/>
        </p:nvSpPr>
        <p:spPr>
          <a:xfrm rot="16200000">
            <a:off x="6326028" y="4878228"/>
            <a:ext cx="1259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Send every 70ms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6841123" y="4800600"/>
            <a:ext cx="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5400000" flipV="1">
            <a:off x="5986477" y="4681523"/>
            <a:ext cx="1259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Speed</a:t>
            </a:r>
          </a:p>
          <a:p>
            <a:r>
              <a:rPr lang="en-GB" sz="1100" dirty="0" smtClean="0"/>
              <a:t>ABS is active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3471877" y="5976924"/>
            <a:ext cx="1259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Wheels </a:t>
            </a:r>
          </a:p>
          <a:p>
            <a:r>
              <a:rPr lang="en-GB" sz="1100" dirty="0" smtClean="0"/>
              <a:t>Speed Sensors</a:t>
            </a:r>
            <a:endParaRPr lang="en-GB" sz="1100" dirty="0" smtClean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419600" y="5831534"/>
            <a:ext cx="0" cy="7620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60267" y="3472190"/>
            <a:ext cx="1259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Send every 70ms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1867" y="1186190"/>
            <a:ext cx="1259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Receive every 1s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429000" y="1752598"/>
            <a:ext cx="0" cy="990602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6200000">
            <a:off x="2701438" y="1870563"/>
            <a:ext cx="110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Cluster Display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81000" y="4288795"/>
            <a:ext cx="77724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74605" y="42811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6"/>
                </a:solidFill>
              </a:rPr>
              <a:t>Chassis &amp; Safety. CAN</a:t>
            </a:r>
            <a:endParaRPr lang="en-GB" sz="1200" b="1" dirty="0">
              <a:solidFill>
                <a:schemeClr val="accent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5800" y="2514600"/>
            <a:ext cx="10668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CEM</a:t>
            </a:r>
            <a:endParaRPr lang="en-GB" sz="1400" dirty="0" smtClean="0"/>
          </a:p>
        </p:txBody>
      </p:sp>
      <p:cxnSp>
        <p:nvCxnSpPr>
          <p:cNvPr id="49" name="Straight Connector 48"/>
          <p:cNvCxnSpPr>
            <a:endCxn id="47" idx="2"/>
          </p:cNvCxnSpPr>
          <p:nvPr/>
        </p:nvCxnSpPr>
        <p:spPr>
          <a:xfrm flipV="1">
            <a:off x="1219200" y="3429000"/>
            <a:ext cx="0" cy="5698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467967" y="3429000"/>
            <a:ext cx="0" cy="87469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934567" y="1460288"/>
            <a:ext cx="0" cy="1054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819711" y="3429000"/>
            <a:ext cx="14286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890325" y="4742765"/>
            <a:ext cx="10668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 smtClean="0"/>
              <a:t>ABS (4)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4419600" y="4267200"/>
            <a:ext cx="0" cy="4572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810000" y="4830320"/>
            <a:ext cx="10668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 smtClean="0"/>
              <a:t>ABS (4)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9" name="TextBox 98"/>
          <p:cNvSpPr txBox="1"/>
          <p:nvPr/>
        </p:nvSpPr>
        <p:spPr>
          <a:xfrm>
            <a:off x="5552909" y="6181636"/>
            <a:ext cx="309813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EBM – Electronic Brake Module</a:t>
            </a:r>
          </a:p>
          <a:p>
            <a:r>
              <a:rPr lang="en-US" sz="1100" dirty="0" smtClean="0"/>
              <a:t>CEM – Central Electronics Module</a:t>
            </a:r>
          </a:p>
          <a:p>
            <a:r>
              <a:rPr lang="en-US" sz="1100" dirty="0" smtClean="0"/>
              <a:t>EMU – Engine Management Module (aka PCM )</a:t>
            </a:r>
            <a:endParaRPr 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7543800" y="4949924"/>
            <a:ext cx="10668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Brake</a:t>
            </a:r>
            <a:endParaRPr lang="en-GB" sz="1050" b="1" dirty="0" smtClean="0"/>
          </a:p>
          <a:p>
            <a:r>
              <a:rPr lang="en-GB" sz="1050" b="1" dirty="0" smtClean="0"/>
              <a:t>Pedal</a:t>
            </a:r>
          </a:p>
          <a:p>
            <a:r>
              <a:rPr lang="en-GB" sz="1050" b="1" dirty="0" smtClean="0"/>
              <a:t>Position</a:t>
            </a:r>
          </a:p>
          <a:p>
            <a:r>
              <a:rPr lang="en-GB" sz="1050" b="1" dirty="0" smtClean="0"/>
              <a:t>Sensor</a:t>
            </a:r>
            <a:endParaRPr lang="en-GB" sz="1050" b="1" dirty="0" smtClean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5867400" y="5943600"/>
            <a:ext cx="2209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890439" y="5686018"/>
            <a:ext cx="0" cy="291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00" idx="2"/>
          </p:cNvCxnSpPr>
          <p:nvPr/>
        </p:nvCxnSpPr>
        <p:spPr>
          <a:xfrm flipV="1">
            <a:off x="8077200" y="5688588"/>
            <a:ext cx="0" cy="255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8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Management Unit</a:t>
            </a:r>
            <a:endParaRPr lang="en-US" dirty="0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3269530" y="1752600"/>
            <a:ext cx="1905000" cy="4754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EMU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81000" y="22098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Throttle position </a:t>
            </a:r>
            <a:r>
              <a:rPr lang="en-US" sz="1100" b="1" dirty="0" smtClean="0">
                <a:solidFill>
                  <a:schemeClr val="tx1"/>
                </a:solidFill>
              </a:rPr>
              <a:t>sensor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286000" y="2362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3930" y="25908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Coolant </a:t>
            </a:r>
            <a:r>
              <a:rPr lang="en-US" sz="1100" b="1" dirty="0">
                <a:solidFill>
                  <a:schemeClr val="tx1"/>
                </a:solidFill>
              </a:rPr>
              <a:t>temperature sensor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2278930" y="2743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" y="38100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Ignition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2286000" y="3962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1000" y="45720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Air temperature sensor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2286000" y="4724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1000" y="41910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Vehicle Speed sensor</a:t>
            </a: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286000" y="4343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1000" y="29718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Engine oil pressure Sensor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2286000" y="3124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000" y="49530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Lambda (Oxygen) sensor </a:t>
            </a: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2286000" y="5105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1000" y="18288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Engine speed sensor - </a:t>
            </a:r>
            <a:r>
              <a:rPr lang="en-US" sz="1100" b="1" dirty="0" smtClean="0">
                <a:solidFill>
                  <a:schemeClr val="tx1"/>
                </a:solidFill>
              </a:rPr>
              <a:t>RPM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2286000" y="1981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1000" y="53340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Battery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voltage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>
            <a:off x="2286000" y="5486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1000" y="57150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Camshaft position sensor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286000" y="5867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67400" y="18288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Ignition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>
            <a:off x="5181600" y="1981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67400" y="22098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Injectors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>
          <a:xfrm>
            <a:off x="5181600" y="2362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867400" y="25908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Cooling fan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5181600" y="2743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867400" y="29718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Throttle Control</a:t>
            </a:r>
          </a:p>
        </p:txBody>
      </p:sp>
      <p:cxnSp>
        <p:nvCxnSpPr>
          <p:cNvPr id="38" name="Straight Arrow Connector 37"/>
          <p:cNvCxnSpPr>
            <a:endCxn id="37" idx="1"/>
          </p:cNvCxnSpPr>
          <p:nvPr/>
        </p:nvCxnSpPr>
        <p:spPr>
          <a:xfrm>
            <a:off x="5181600" y="3124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67400" y="48006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Fuel Pump Control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endCxn id="41" idx="1"/>
          </p:cNvCxnSpPr>
          <p:nvPr/>
        </p:nvCxnSpPr>
        <p:spPr>
          <a:xfrm>
            <a:off x="5181600" y="4953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867400" y="51816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O2 Sensor Heater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>
          <a:xfrm>
            <a:off x="5181600" y="5334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81000" y="60960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Fuel pressure sensor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2286000" y="6248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81000" y="33528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Acc. pedal position sensor(s)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1" idx="3"/>
          </p:cNvCxnSpPr>
          <p:nvPr/>
        </p:nvCxnSpPr>
        <p:spPr>
          <a:xfrm>
            <a:off x="2286000" y="3505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1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198478"/>
              </p:ext>
            </p:extLst>
          </p:nvPr>
        </p:nvGraphicFramePr>
        <p:xfrm>
          <a:off x="762000" y="1397000"/>
          <a:ext cx="72390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297"/>
                <a:gridCol w="1244203"/>
                <a:gridCol w="1809750"/>
                <a:gridCol w="1809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Connectivity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Accelerator</a:t>
                      </a:r>
                      <a:r>
                        <a:rPr lang="en-US" baseline="0" dirty="0" smtClean="0"/>
                        <a:t> pedal position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Python UI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Engine speed sensor – 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Calculated</a:t>
                      </a:r>
                      <a:r>
                        <a:rPr lang="en-US" sz="1400" baseline="0" dirty="0" smtClean="0"/>
                        <a:t> based on APP 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Coolant temperature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Stimulus - Test </a:t>
                      </a:r>
                      <a:r>
                        <a:rPr lang="en-US" sz="1400" dirty="0" smtClean="0"/>
                        <a:t>vector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Engine oil pressure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Stimulus – Test vector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Throttle position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Ignored for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Can be connected in closed-loop simulation to Simulink or </a:t>
                      </a:r>
                      <a:r>
                        <a:rPr lang="en-US" sz="1400" baseline="0" dirty="0" err="1" smtClean="0"/>
                        <a:t>SystemVision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7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79866"/>
              </p:ext>
            </p:extLst>
          </p:nvPr>
        </p:nvGraphicFramePr>
        <p:xfrm>
          <a:off x="1524000" y="1397000"/>
          <a:ext cx="6096000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104775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Connectivity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Ignored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Injectors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Ignored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Cooling fan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Output – Analyzer chart</a:t>
                      </a:r>
                      <a:r>
                        <a:rPr lang="en-US" sz="1400" baseline="0" dirty="0" smtClean="0"/>
                        <a:t>  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Throttle</a:t>
                      </a:r>
                      <a:r>
                        <a:rPr lang="en-US" baseline="0" dirty="0" smtClean="0"/>
                        <a:t>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Ignore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be connected to Simulink or </a:t>
                      </a:r>
                      <a:r>
                        <a:rPr lang="en-US" sz="1400" dirty="0" err="1" smtClean="0"/>
                        <a:t>SystemVision</a:t>
                      </a:r>
                      <a:r>
                        <a:rPr lang="en-US" sz="1400" dirty="0" smtClean="0"/>
                        <a:t> in close-loop simulation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06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EBM ECU and ABS ECU</a:t>
            </a:r>
            <a:endParaRPr lang="en-US" dirty="0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3269530" y="1752598"/>
            <a:ext cx="1905000" cy="1188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 smtClean="0"/>
              <a:t>EBM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78930" y="4267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278930" y="4419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78930" y="4572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1000" y="3962400"/>
            <a:ext cx="1905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Wheel speed Sensor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4114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1000" y="19050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Brake switch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2286000" y="2057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7400" y="40386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Actuator Solenoid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5181600" y="4191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67400" y="4419600"/>
            <a:ext cx="1905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Actuator pump motor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5181600" y="4572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/>
          </p:cNvSpPr>
          <p:nvPr/>
        </p:nvSpPr>
        <p:spPr>
          <a:xfrm>
            <a:off x="3276600" y="3886200"/>
            <a:ext cx="190500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 smtClean="0"/>
              <a:t>ABS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66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20782"/>
              </p:ext>
            </p:extLst>
          </p:nvPr>
        </p:nvGraphicFramePr>
        <p:xfrm>
          <a:off x="1524000" y="1397000"/>
          <a:ext cx="6096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397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Connectivity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Brake pedal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</a:t>
                      </a:r>
                      <a:r>
                        <a:rPr lang="en-US" sz="1400" baseline="0" dirty="0" smtClean="0"/>
                        <a:t> (python UI)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wheel speed</a:t>
                      </a:r>
                      <a:r>
                        <a:rPr lang="en-US" baseline="0" dirty="0" smtClean="0"/>
                        <a:t> sensors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Calculated based on the Brake torque + some environment</a:t>
                      </a:r>
                      <a:r>
                        <a:rPr lang="en-US" sz="1400" baseline="0" dirty="0" smtClean="0"/>
                        <a:t> model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41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messages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41448"/>
              </p:ext>
            </p:extLst>
          </p:nvPr>
        </p:nvGraphicFramePr>
        <p:xfrm>
          <a:off x="990600" y="1295400"/>
          <a:ext cx="7315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895600"/>
                <a:gridCol w="12954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 oil light warning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Fuel low</a:t>
                      </a:r>
                      <a:r>
                        <a:rPr lang="en-US" baseline="0" dirty="0" smtClean="0"/>
                        <a:t> warning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 coolant</a:t>
                      </a:r>
                      <a:r>
                        <a:rPr lang="en-US" baseline="0" dirty="0" smtClean="0"/>
                        <a:t>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 warning 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Vehicle</a:t>
                      </a:r>
                      <a:r>
                        <a:rPr lang="en-US" baseline="0" dirty="0" smtClean="0"/>
                        <a:t>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Wheel</a:t>
                      </a:r>
                      <a:r>
                        <a:rPr lang="en-US" baseline="0" dirty="0" smtClean="0"/>
                        <a:t> Speeds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</a:t>
                      </a:r>
                      <a:r>
                        <a:rPr lang="en-US" baseline="0" dirty="0" smtClean="0"/>
                        <a:t> (1-4)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Wheel</a:t>
                      </a:r>
                      <a:r>
                        <a:rPr lang="en-US" baseline="0" dirty="0" smtClean="0"/>
                        <a:t> torque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372</Words>
  <Application>Microsoft Office PowerPoint</Application>
  <PresentationFormat>On-screen Show (4:3)</PresentationFormat>
  <Paragraphs>177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Engine Management Unit</vt:lpstr>
      <vt:lpstr>Sensors</vt:lpstr>
      <vt:lpstr>Actuators</vt:lpstr>
      <vt:lpstr>EBM ECU and ABS ECU</vt:lpstr>
      <vt:lpstr>Sensors</vt:lpstr>
      <vt:lpstr>Network messages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Carey, Mark</dc:creator>
  <cp:lastModifiedBy>Ragab, Abdelhalim</cp:lastModifiedBy>
  <cp:revision>152</cp:revision>
  <dcterms:created xsi:type="dcterms:W3CDTF">2006-08-16T00:00:00Z</dcterms:created>
  <dcterms:modified xsi:type="dcterms:W3CDTF">2015-04-18T05:46:53Z</dcterms:modified>
</cp:coreProperties>
</file>