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073E87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 hidden="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2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cxn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cxn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cxn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cxn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cxn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228600" y="228600"/>
            <a:ext cx="8695440" cy="6034680"/>
          </a:xfrm>
          <a:prstGeom prst="roundRect">
            <a:avLst>
              <a:gd name="adj" fmla="val 1272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9"/>
          <p:cNvGrpSpPr/>
          <p:nvPr/>
        </p:nvGrpSpPr>
        <p:grpSpPr>
          <a:xfrm>
            <a:off x="211680" y="5353920"/>
            <a:ext cx="8723160" cy="1331280"/>
            <a:chOff x="211680" y="5353920"/>
            <a:chExt cx="8723160" cy="1331280"/>
          </a:xfrm>
        </p:grpSpPr>
        <p:sp>
          <p:nvSpPr>
            <p:cNvPr id="9" name="CustomShape 10"/>
            <p:cNvSpPr/>
            <p:nvPr/>
          </p:nvSpPr>
          <p:spPr>
            <a:xfrm>
              <a:off x="6054840" y="5499360"/>
              <a:ext cx="2879640" cy="714600"/>
            </a:xfrm>
            <a:custGeom>
              <a:avLst/>
              <a:gdLst/>
              <a:ahLst/>
              <a:cxn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2622240" y="5370840"/>
              <a:ext cx="5551200" cy="851040"/>
            </a:xfrm>
            <a:custGeom>
              <a:avLst/>
              <a:gdLst/>
              <a:ahLst/>
              <a:cxn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832120" y="5383080"/>
              <a:ext cx="5474520" cy="775080"/>
            </a:xfrm>
            <a:custGeom>
              <a:avLst/>
              <a:gdLst/>
              <a:ahLst/>
              <a:cxn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5616360" y="5369760"/>
              <a:ext cx="3312000" cy="651960"/>
            </a:xfrm>
            <a:custGeom>
              <a:avLst/>
              <a:gdLst/>
              <a:ahLst/>
              <a:cxn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211680" y="5353920"/>
              <a:ext cx="8723160" cy="1331280"/>
            </a:xfrm>
            <a:custGeom>
              <a:avLst/>
              <a:gdLst/>
              <a:ahLst/>
              <a:cxn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5582AD9-BC4A-421B-A408-F169A4C728AA}" type="datetime">
              <a:rPr lang="es-ES" sz="1000" b="0" strike="noStrike" spc="-1">
                <a:solidFill>
                  <a:srgbClr val="073E87"/>
                </a:solidFill>
                <a:latin typeface="Candara"/>
              </a:rPr>
              <a:t>09/09/2022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AACD50D-6DE1-4D4F-8406-14B1FC9A88C5}" type="slidenum">
              <a:rPr lang="es-ES" sz="1000" b="0" strike="noStrike" spc="-1">
                <a:solidFill>
                  <a:srgbClr val="073E87"/>
                </a:solidFill>
                <a:latin typeface="Candara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073E87"/>
                </a:solidFill>
                <a:latin typeface="Candar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57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cxn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cxn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cxn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cxn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cxn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Haga clic para modificar el estilo de texto del patrón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Segundo nivel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Tercer nivel</a:t>
            </a:r>
          </a:p>
          <a:p>
            <a:pPr marL="1143000" lvl="3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Cuarto nivel</a:t>
            </a:r>
          </a:p>
          <a:p>
            <a:pPr marL="1463040" lvl="4" indent="-228240">
              <a:lnSpc>
                <a:spcPct val="100000"/>
              </a:lnSpc>
              <a:spcBef>
                <a:spcPts val="32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600" b="0" strike="noStrike" spc="-1">
                <a:solidFill>
                  <a:srgbClr val="073E87"/>
                </a:solidFill>
                <a:latin typeface="Candara"/>
              </a:rPr>
              <a:t>Quinto nivel</a:t>
            </a:r>
          </a:p>
        </p:txBody>
      </p:sp>
      <p:sp>
        <p:nvSpPr>
          <p:cNvPr id="63" name="PlaceHolder 9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4ED1B41-9D4E-4537-820C-DD438D000ED5}" type="datetime">
              <a:rPr lang="es-ES" sz="1000" b="0" strike="noStrike" spc="-1">
                <a:solidFill>
                  <a:srgbClr val="073E87"/>
                </a:solidFill>
                <a:latin typeface="Candara"/>
              </a:rPr>
              <a:t>09/09/2022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8EAE538-15E6-4749-AAD5-7C2A3F0258DB}" type="slidenum">
              <a:rPr lang="es-ES" sz="1000" b="0" strike="noStrike" spc="-1">
                <a:solidFill>
                  <a:srgbClr val="073E87"/>
                </a:solidFill>
                <a:latin typeface="Candara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 hidden="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105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cxn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cxn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cxn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cxn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cxn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" name="CustomShape 8"/>
          <p:cNvSpPr/>
          <p:nvPr/>
        </p:nvSpPr>
        <p:spPr>
          <a:xfrm>
            <a:off x="228600" y="228600"/>
            <a:ext cx="8695440" cy="1425960"/>
          </a:xfrm>
          <a:prstGeom prst="roundRect">
            <a:avLst>
              <a:gd name="adj" fmla="val 7136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1" name="Group 9"/>
          <p:cNvGrpSpPr/>
          <p:nvPr/>
        </p:nvGrpSpPr>
        <p:grpSpPr>
          <a:xfrm>
            <a:off x="211680" y="714240"/>
            <a:ext cx="8723160" cy="1329480"/>
            <a:chOff x="211680" y="714240"/>
            <a:chExt cx="8723160" cy="1329480"/>
          </a:xfrm>
        </p:grpSpPr>
        <p:sp>
          <p:nvSpPr>
            <p:cNvPr id="112" name="CustomShape 10"/>
            <p:cNvSpPr/>
            <p:nvPr/>
          </p:nvSpPr>
          <p:spPr>
            <a:xfrm>
              <a:off x="6047280" y="859320"/>
              <a:ext cx="2876040" cy="713520"/>
            </a:xfrm>
            <a:custGeom>
              <a:avLst/>
              <a:gdLst/>
              <a:ahLst/>
              <a:cxn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"/>
            <p:cNvSpPr/>
            <p:nvPr/>
          </p:nvSpPr>
          <p:spPr>
            <a:xfrm>
              <a:off x="2619360" y="730800"/>
              <a:ext cx="5544000" cy="849600"/>
            </a:xfrm>
            <a:custGeom>
              <a:avLst/>
              <a:gdLst/>
              <a:ahLst/>
              <a:cxn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2828880" y="743040"/>
              <a:ext cx="5467680" cy="774000"/>
            </a:xfrm>
            <a:custGeom>
              <a:avLst/>
              <a:gdLst/>
              <a:ahLst/>
              <a:cxn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5609520" y="729720"/>
              <a:ext cx="3307680" cy="651240"/>
            </a:xfrm>
            <a:custGeom>
              <a:avLst/>
              <a:gdLst/>
              <a:ahLst/>
              <a:cxn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4"/>
            <p:cNvSpPr/>
            <p:nvPr/>
          </p:nvSpPr>
          <p:spPr>
            <a:xfrm>
              <a:off x="211680" y="714240"/>
              <a:ext cx="8723160" cy="1329480"/>
            </a:xfrm>
            <a:custGeom>
              <a:avLst/>
              <a:gdLst/>
              <a:ahLst/>
              <a:cxn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7" name="PlaceHolder 15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4DCD81A-E0FF-4045-8B10-85BA5A21BB74}" type="datetime">
              <a:rPr lang="es-ES" sz="1000" b="0" strike="noStrike" spc="-1">
                <a:solidFill>
                  <a:srgbClr val="073E87"/>
                </a:solidFill>
                <a:latin typeface="Candara"/>
              </a:rPr>
              <a:t>09/09/2022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18" name="PlaceHolder 16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9" name="PlaceHolder 17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CBB55C9-1230-4F01-B06B-B7FB26DF80F9}" type="slidenum">
              <a:rPr lang="es-ES" sz="1000" b="0" strike="noStrike" spc="-1">
                <a:solidFill>
                  <a:srgbClr val="073E87"/>
                </a:solidFill>
                <a:latin typeface="Candara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20" name="PlaceHolder 1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ndara"/>
              </a:rPr>
              <a:t>Click to edit the title text format</a:t>
            </a:r>
          </a:p>
        </p:txBody>
      </p:sp>
      <p:sp>
        <p:nvSpPr>
          <p:cNvPr id="121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073E87"/>
                </a:solidFill>
                <a:latin typeface="Candar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9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160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cxn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cxn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cxn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cxn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cxn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" name="PlaceHolder 8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Haga clic para modificar el estilo de texto del patrón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Segundo nivel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Tercer nivel</a:t>
            </a:r>
          </a:p>
          <a:p>
            <a:pPr marL="1143000" lvl="3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Cuarto nivel</a:t>
            </a:r>
          </a:p>
          <a:p>
            <a:pPr marL="1463040" lvl="4" indent="-228240">
              <a:lnSpc>
                <a:spcPct val="100000"/>
              </a:lnSpc>
              <a:spcBef>
                <a:spcPts val="32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600" b="0" strike="noStrike" spc="-1">
                <a:solidFill>
                  <a:srgbClr val="073E87"/>
                </a:solidFill>
                <a:latin typeface="Candara"/>
              </a:rPr>
              <a:t>Quinto nivel</a:t>
            </a:r>
          </a:p>
        </p:txBody>
      </p:sp>
      <p:sp>
        <p:nvSpPr>
          <p:cNvPr id="166" name="PlaceHolder 9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0163948-3E75-4EDF-95F3-515847F92943}" type="datetime">
              <a:rPr lang="es-ES" sz="1000" b="0" strike="noStrike" spc="-1">
                <a:solidFill>
                  <a:srgbClr val="073E87"/>
                </a:solidFill>
                <a:latin typeface="Candara"/>
              </a:rPr>
              <a:t>09/09/2022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67" name="PlaceHolder 10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8" name="PlaceHolder 11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0D4D4EE9-3A8B-4976-A4C6-1825959B2DBC}" type="slidenum">
              <a:rPr lang="es-ES" sz="1000" b="0" strike="noStrike" spc="-1">
                <a:solidFill>
                  <a:srgbClr val="073E87"/>
                </a:solidFill>
                <a:latin typeface="Candara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7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208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cxn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cxn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cxn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cxn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cxn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" name="PlaceHolder 8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Haga clic para modificar el estilo de texto del patrón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Segundo nivel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Tercer nivel</a:t>
            </a:r>
          </a:p>
          <a:p>
            <a:pPr marL="1143000" lvl="3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Cuarto nivel</a:t>
            </a:r>
          </a:p>
          <a:p>
            <a:pPr marL="1463040" lvl="4" indent="-228240">
              <a:lnSpc>
                <a:spcPct val="100000"/>
              </a:lnSpc>
              <a:spcBef>
                <a:spcPts val="32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600" b="0" strike="noStrike" spc="-1">
                <a:solidFill>
                  <a:srgbClr val="073E87"/>
                </a:solidFill>
                <a:latin typeface="Candara"/>
              </a:rPr>
              <a:t>Quinto nivel</a:t>
            </a:r>
          </a:p>
        </p:txBody>
      </p:sp>
      <p:sp>
        <p:nvSpPr>
          <p:cNvPr id="214" name="PlaceHolder 9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2E826D-E740-4CAA-B7C6-B595ABDDF787}" type="datetime">
              <a:rPr lang="es-ES" sz="1000" b="0" strike="noStrike" spc="-1">
                <a:solidFill>
                  <a:srgbClr val="073E87"/>
                </a:solidFill>
                <a:latin typeface="Candara"/>
              </a:rPr>
              <a:t>09/09/2022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15" name="PlaceHolder 10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6" name="PlaceHolder 11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05A97E6-E4F8-4440-B910-AB8223E31D95}" type="slidenum">
              <a:rPr lang="es-ES" sz="1000" b="0" strike="noStrike" spc="-1">
                <a:solidFill>
                  <a:srgbClr val="073E87"/>
                </a:solidFill>
                <a:latin typeface="Candara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17" name="PlaceHolder 1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5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256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cxn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cxn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cxn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cxn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cxn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1" name="PlaceHolder 8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Haga clic para modificar el estilo de texto del patrón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Segundo nivel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Tercer nivel</a:t>
            </a:r>
          </a:p>
          <a:p>
            <a:pPr marL="1143000" lvl="3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Cuarto nivel</a:t>
            </a:r>
          </a:p>
          <a:p>
            <a:pPr marL="1463040" lvl="4" indent="-228240">
              <a:lnSpc>
                <a:spcPct val="100000"/>
              </a:lnSpc>
              <a:spcBef>
                <a:spcPts val="32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600" b="0" strike="noStrike" spc="-1">
                <a:solidFill>
                  <a:srgbClr val="073E87"/>
                </a:solidFill>
                <a:latin typeface="Candara"/>
              </a:rPr>
              <a:t>Quinto nivel</a:t>
            </a:r>
          </a:p>
        </p:txBody>
      </p:sp>
      <p:sp>
        <p:nvSpPr>
          <p:cNvPr id="262" name="PlaceHolder 9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3B9D8D-C61F-4B3D-ADED-FB52BD21EB82}" type="datetime">
              <a:rPr lang="es-ES" sz="1000" b="0" strike="noStrike" spc="-1">
                <a:solidFill>
                  <a:srgbClr val="073E87"/>
                </a:solidFill>
                <a:latin typeface="Candara"/>
              </a:rPr>
              <a:t>09/09/2022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3" name="PlaceHolder 10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64" name="PlaceHolder 11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42399F37-4D6B-4F6E-8813-197DF3A23B61}" type="slidenum">
              <a:rPr lang="es-ES" sz="1000" b="0" strike="noStrike" spc="-1">
                <a:solidFill>
                  <a:srgbClr val="073E87"/>
                </a:solidFill>
                <a:latin typeface="Candara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5" name="PlaceHolder 1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peretufet.com/12/04/2007/%C2%BFcomo-viaja-un-vasco-hasta-new-york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685800" y="1600200"/>
            <a:ext cx="7772040" cy="177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Tema 1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371600" y="3556080"/>
            <a:ext cx="6400440" cy="14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s-ES" sz="2000" b="0" strike="noStrike" spc="-1">
                <a:solidFill>
                  <a:srgbClr val="FFFFFF"/>
                </a:solidFill>
                <a:latin typeface="Candara"/>
              </a:rPr>
              <a:t>Conceptos generales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¿Cuántos lenguajes de programación de alto nivel conocemos?</a:t>
            </a:r>
          </a:p>
        </p:txBody>
      </p:sp>
      <p:sp>
        <p:nvSpPr>
          <p:cNvPr id="326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Atención, pregunta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327" name="Picture 4" descr="MC900343343[1]"/>
          <p:cNvPicPr/>
          <p:nvPr/>
        </p:nvPicPr>
        <p:blipFill>
          <a:blip r:embed="rId2"/>
          <a:stretch/>
        </p:blipFill>
        <p:spPr>
          <a:xfrm>
            <a:off x="6156000" y="3817800"/>
            <a:ext cx="2879640" cy="299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Índice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329" name="Picture 7" descr="PE02403_"/>
          <p:cNvPicPr/>
          <p:nvPr/>
        </p:nvPicPr>
        <p:blipFill>
          <a:blip r:embed="rId2"/>
          <a:stretch/>
        </p:blipFill>
        <p:spPr>
          <a:xfrm>
            <a:off x="324000" y="3070080"/>
            <a:ext cx="2806200" cy="3671640"/>
          </a:xfrm>
          <a:prstGeom prst="rect">
            <a:avLst/>
          </a:prstGeom>
          <a:ln w="9360">
            <a:noFill/>
          </a:ln>
        </p:spPr>
      </p:pic>
      <p:sp>
        <p:nvSpPr>
          <p:cNvPr id="330" name="CustomShape 2"/>
          <p:cNvSpPr/>
          <p:nvPr/>
        </p:nvSpPr>
        <p:spPr>
          <a:xfrm>
            <a:off x="3132000" y="2925000"/>
            <a:ext cx="6011640" cy="31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del tema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Definición de conceptos básicos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1" strike="noStrike" spc="-1">
                <a:solidFill>
                  <a:srgbClr val="073E87"/>
                </a:solidFill>
                <a:latin typeface="Candara"/>
              </a:rPr>
              <a:t>El proceso de programar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del buen programador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Algunos ejemplos más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El proceso de programar (I)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5164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Problema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42000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Algoritmo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269080" y="3429000"/>
            <a:ext cx="115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5"/>
          <p:cNvSpPr/>
          <p:nvPr/>
        </p:nvSpPr>
        <p:spPr>
          <a:xfrm>
            <a:off x="2051640" y="2510280"/>
            <a:ext cx="1583640" cy="91368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Especificación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y diseño del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algoritmo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Supongamos que nos piden instruir a un humanoide para que comience a conducir un coche</a:t>
            </a:r>
          </a:p>
        </p:txBody>
      </p:sp>
      <p:sp>
        <p:nvSpPr>
          <p:cNvPr id="337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Ejemplo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338" name="Picture 2"/>
          <p:cNvPicPr/>
          <p:nvPr/>
        </p:nvPicPr>
        <p:blipFill>
          <a:blip r:embed="rId2"/>
          <a:stretch/>
        </p:blipFill>
        <p:spPr>
          <a:xfrm>
            <a:off x="7373880" y="3102840"/>
            <a:ext cx="1590480" cy="3638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500" lnSpcReduction="20000"/>
          </a:bodyPr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Abrir la puerta del lado del conductor</a:t>
            </a: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Entrar y sentarse frente al volante</a:t>
            </a: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Ponerse el cinturón de seguridad</a:t>
            </a: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Introducir la llave en el encendido y girarla</a:t>
            </a: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Pisar el embrague</a:t>
            </a: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Usar la palanca de cambios para meter primera</a:t>
            </a: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Mientras se suelta gradualmente el embrague, aumentar la presión sobre el acelerador</a:t>
            </a: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Si el coche comienza a vibrar, soltar el embrague</a:t>
            </a: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Candara"/>
              <a:buAutoNum type="arabicPeriod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...</a:t>
            </a:r>
          </a:p>
        </p:txBody>
      </p:sp>
      <p:sp>
        <p:nvSpPr>
          <p:cNvPr id="340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Posible algoritmo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Parece que este algoritmo es lo suficientemente detallado, pero hay cantidad de situaciones que no prevé y que podrían derivar en problemas 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¿Y si delante del coche hubiera una pared?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 tener en cuenta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467640" y="5085360"/>
            <a:ext cx="3960000" cy="148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Si el camino está despejado por delante, entonces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Usar la palanca de cambios para meter primera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Si no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Usar la palanca de cambios para meter marcha atrás</a:t>
            </a:r>
          </a:p>
        </p:txBody>
      </p:sp>
      <p:sp>
        <p:nvSpPr>
          <p:cNvPr id="345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Modificación del paso 6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Minimizan la probabilidad de fallar porque prevén las causas que pueden provocar una situación crítica (fallo en el programa)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¿Y si es de noche? ¿Y si no hay gasolina? … 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El ordenador carece de sentido común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(Idealmente) no hay que dejar nada al azar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Deben cubrirse todos los casos que puedan suceder</a:t>
            </a:r>
          </a:p>
        </p:txBody>
      </p:sp>
      <p:sp>
        <p:nvSpPr>
          <p:cNvPr id="347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Algoritmos robustos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El proceso de programar (II)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25164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Problema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694692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Código </a:t>
            </a:r>
            <a:r>
              <a:t/>
            </a:r>
            <a:br/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Fuente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342000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Algoritmo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2269080" y="3429000"/>
            <a:ext cx="115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6"/>
          <p:cNvSpPr/>
          <p:nvPr/>
        </p:nvSpPr>
        <p:spPr>
          <a:xfrm>
            <a:off x="2051640" y="2510280"/>
            <a:ext cx="1583640" cy="91368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Especificación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y diseño del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algoritmo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5436000" y="3429000"/>
            <a:ext cx="151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8"/>
          <p:cNvSpPr/>
          <p:nvPr/>
        </p:nvSpPr>
        <p:spPr>
          <a:xfrm>
            <a:off x="5487120" y="3017520"/>
            <a:ext cx="1365120" cy="36504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Codificación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Traducción del algoritmo a instrucciones de un lenguaje de programación concreto</a:t>
            </a:r>
          </a:p>
        </p:txBody>
      </p:sp>
      <p:sp>
        <p:nvSpPr>
          <p:cNvPr id="357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El programa fuente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5943600" y="3429000"/>
            <a:ext cx="2819160" cy="3312000"/>
          </a:xfrm>
          <a:prstGeom prst="flowChartDocumen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ndara"/>
              </a:rPr>
              <a:t>....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ndara"/>
              </a:rPr>
              <a:t>if x rem 2 = 0 then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ndara"/>
              </a:rPr>
              <a:t>    put_line(“es par”);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ndara"/>
              </a:rPr>
              <a:t>else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ndara"/>
              </a:rPr>
              <a:t>   put_line(“no es par”);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ndara"/>
              </a:rPr>
              <a:t>end if;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ndara"/>
              </a:rPr>
              <a:t>....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Índice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305" name="Picture 7" descr="PE02403_"/>
          <p:cNvPicPr/>
          <p:nvPr/>
        </p:nvPicPr>
        <p:blipFill>
          <a:blip r:embed="rId2"/>
          <a:stretch/>
        </p:blipFill>
        <p:spPr>
          <a:xfrm>
            <a:off x="324000" y="3070080"/>
            <a:ext cx="2806200" cy="3671640"/>
          </a:xfrm>
          <a:prstGeom prst="rect">
            <a:avLst/>
          </a:prstGeom>
          <a:ln w="9360"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3132000" y="2925000"/>
            <a:ext cx="6011640" cy="31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1" strike="noStrike" spc="-1">
                <a:solidFill>
                  <a:srgbClr val="073E87"/>
                </a:solidFill>
                <a:latin typeface="Candara"/>
              </a:rPr>
              <a:t>Objetivos del tema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Definición de conceptos básicos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El proceso de programar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del buen programador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Algunos ejemplos más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El proceso de programar (III)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25164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Problema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694692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Código </a:t>
            </a:r>
            <a:r>
              <a:t/>
            </a:r>
            <a:br/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Fuente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342000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Algoritmo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2269080" y="3429000"/>
            <a:ext cx="115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6"/>
          <p:cNvSpPr/>
          <p:nvPr/>
        </p:nvSpPr>
        <p:spPr>
          <a:xfrm>
            <a:off x="2051640" y="2510280"/>
            <a:ext cx="1583640" cy="91368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Especificación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y diseño del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algoritmo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5436000" y="3429000"/>
            <a:ext cx="151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8"/>
          <p:cNvSpPr/>
          <p:nvPr/>
        </p:nvSpPr>
        <p:spPr>
          <a:xfrm>
            <a:off x="5487120" y="3017520"/>
            <a:ext cx="1365120" cy="36504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Codificación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9"/>
          <p:cNvSpPr/>
          <p:nvPr/>
        </p:nvSpPr>
        <p:spPr>
          <a:xfrm>
            <a:off x="3706560" y="51454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Código </a:t>
            </a:r>
            <a:r>
              <a:t/>
            </a:r>
            <a:br/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Ejecutable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8" name="Line 10"/>
          <p:cNvSpPr/>
          <p:nvPr/>
        </p:nvSpPr>
        <p:spPr>
          <a:xfrm flipH="1">
            <a:off x="5724000" y="4221000"/>
            <a:ext cx="2160360" cy="1584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1"/>
          <p:cNvSpPr/>
          <p:nvPr/>
        </p:nvSpPr>
        <p:spPr>
          <a:xfrm rot="19233000">
            <a:off x="5947560" y="4674240"/>
            <a:ext cx="1402200" cy="36504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Compilación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Traducción del programa fuente a instrucciones de lenguaje máquina (que </a:t>
            </a:r>
            <a:r>
              <a:rPr lang="es-ES" sz="2400" b="0" i="1" strike="noStrike" spc="-1">
                <a:solidFill>
                  <a:srgbClr val="073E87"/>
                </a:solidFill>
                <a:latin typeface="Candara"/>
              </a:rPr>
              <a:t>entiende</a:t>
            </a: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 el hardware)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El programador analiza, diseña y luego codifica en un lenguaje de programación de alto nivel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El compilador traduce este código a lenguaje máquina</a:t>
            </a:r>
          </a:p>
          <a:p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El programa ejecutable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1691640" y="5157360"/>
            <a:ext cx="1508400" cy="1142280"/>
          </a:xfrm>
          <a:prstGeom prst="rect">
            <a:avLst/>
          </a:prstGeom>
          <a:noFill/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if a &gt; b 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    c := b -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else 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3429000" y="5538240"/>
            <a:ext cx="60912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5"/>
          <p:cNvSpPr/>
          <p:nvPr/>
        </p:nvSpPr>
        <p:spPr>
          <a:xfrm>
            <a:off x="4267080" y="5309640"/>
            <a:ext cx="1980720" cy="990360"/>
          </a:xfrm>
          <a:prstGeom prst="rect">
            <a:avLst/>
          </a:prstGeom>
          <a:solidFill>
            <a:schemeClr val="bg1"/>
          </a:solidFill>
          <a:ln w="381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Compilar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5" name="CustomShape 6"/>
          <p:cNvSpPr/>
          <p:nvPr/>
        </p:nvSpPr>
        <p:spPr>
          <a:xfrm>
            <a:off x="4343400" y="6268680"/>
            <a:ext cx="18284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7"/>
          <p:cNvSpPr/>
          <p:nvPr/>
        </p:nvSpPr>
        <p:spPr>
          <a:xfrm>
            <a:off x="6477120" y="5614560"/>
            <a:ext cx="60912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8"/>
          <p:cNvSpPr/>
          <p:nvPr/>
        </p:nvSpPr>
        <p:spPr>
          <a:xfrm>
            <a:off x="7315200" y="4869000"/>
            <a:ext cx="1142640" cy="1538280"/>
          </a:xfrm>
          <a:prstGeom prst="rect">
            <a:avLst/>
          </a:prstGeom>
          <a:noFill/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9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001101111010100011001010...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El proceso de programar (IV)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25164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Problema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94692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Código </a:t>
            </a:r>
            <a:r>
              <a:t/>
            </a:r>
            <a:br/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Fuente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3420000" y="26668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Algoritmo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2269080" y="3429000"/>
            <a:ext cx="115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2051640" y="2510280"/>
            <a:ext cx="1583640" cy="91368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Especificación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y diseño del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algoritmo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5436000" y="3429000"/>
            <a:ext cx="151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8"/>
          <p:cNvSpPr/>
          <p:nvPr/>
        </p:nvSpPr>
        <p:spPr>
          <a:xfrm>
            <a:off x="5487120" y="3017520"/>
            <a:ext cx="1365120" cy="36504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Codificación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3706560" y="5145480"/>
            <a:ext cx="2017440" cy="1523520"/>
          </a:xfrm>
          <a:prstGeom prst="ellipse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Código </a:t>
            </a:r>
            <a:r>
              <a:t/>
            </a:r>
            <a:br/>
            <a:r>
              <a:rPr lang="es-ES_tradnl" sz="1800" b="1" strike="noStrike" spc="-1">
                <a:solidFill>
                  <a:srgbClr val="000000"/>
                </a:solidFill>
                <a:latin typeface="Times New Roman"/>
              </a:rPr>
              <a:t>Ejecutable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7" name="Line 10"/>
          <p:cNvSpPr/>
          <p:nvPr/>
        </p:nvSpPr>
        <p:spPr>
          <a:xfrm flipH="1">
            <a:off x="5724000" y="4221000"/>
            <a:ext cx="2160360" cy="1584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1"/>
          <p:cNvSpPr/>
          <p:nvPr/>
        </p:nvSpPr>
        <p:spPr>
          <a:xfrm rot="19233000">
            <a:off x="5947560" y="4674240"/>
            <a:ext cx="1402200" cy="36504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Compilación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9" name="Line 12"/>
          <p:cNvSpPr/>
          <p:nvPr/>
        </p:nvSpPr>
        <p:spPr>
          <a:xfrm flipH="1" flipV="1">
            <a:off x="2843640" y="3429000"/>
            <a:ext cx="1368000" cy="1800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Line 13"/>
          <p:cNvSpPr/>
          <p:nvPr/>
        </p:nvSpPr>
        <p:spPr>
          <a:xfrm flipV="1">
            <a:off x="5076000" y="3429000"/>
            <a:ext cx="1224000" cy="1800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3929760" y="4654800"/>
            <a:ext cx="1301400" cy="365040"/>
          </a:xfrm>
          <a:prstGeom prst="rect">
            <a:avLst/>
          </a:prstGeom>
          <a:noFill/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Times New Roman"/>
              </a:rPr>
              <a:t>Verificación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Como consecuencia de verificar la corrección de un programa, puede tener que revisarse el diseño y/o la codificación del algoritmo 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Tipos de errores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Errores de compilación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Errores de ejecución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Errores de diseño del algoritmo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Verificación del programa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Al traducir a lenguaje máquina, el compilador detecta si el código fuente es gramaticalmente incorrecto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Errores típicos (Ada):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Utilizar una variable sin haberla </a:t>
            </a:r>
            <a:r>
              <a:rPr lang="es-ES" sz="2200" b="0" i="1" strike="noStrike" spc="-1">
                <a:solidFill>
                  <a:srgbClr val="073E87"/>
                </a:solidFill>
                <a:latin typeface="Candara"/>
              </a:rPr>
              <a:t>declarado</a:t>
            </a: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 antes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No terminar una instrucción con punto y coma</a:t>
            </a:r>
          </a:p>
          <a:p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Errores de compilación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Ocurren cuando un código fuente gramaticalmente correcto (bien compilado) no es lo bastante robusto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Ejemplo: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Los valores que has introducido son 9 y 0, y el resultado de dividir 9 entre 0 es </a:t>
            </a:r>
            <a:r>
              <a:rPr lang="es-ES" sz="2200" b="0" strike="noStrike" spc="-1">
                <a:solidFill>
                  <a:srgbClr val="073E87"/>
                </a:solidFill>
                <a:latin typeface="Wingdings"/>
              </a:rPr>
              <a:t></a:t>
            </a: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 (?) ERROR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Errores de ejecución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Un código fuente gramaticalmente correcto (robusto o no) puede no ajustarse a las especificaciones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Ejemplo: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Los valores introducidos son 9 y 3, y el resultado de dividir 9 entre 3 es </a:t>
            </a:r>
            <a:r>
              <a:rPr lang="es-ES" sz="2200" b="0" strike="noStrike" spc="-1">
                <a:solidFill>
                  <a:srgbClr val="073E87"/>
                </a:solidFill>
                <a:latin typeface="Wingdings"/>
              </a:rPr>
              <a:t></a:t>
            </a: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 57</a:t>
            </a:r>
          </a:p>
        </p:txBody>
      </p:sp>
      <p:sp>
        <p:nvSpPr>
          <p:cNvPr id="399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Errores de diseño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El compilador detecta los errores de compilación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Deben arreglarse para poder obtener el ejecutable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Las pruebas unitarias permiten detectar los errores de ejecución y de diseño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Ejemplo: Si se introducen los valores 9 y 3, el resultado de dividir 9 entre 3 debería ser 3 </a:t>
            </a:r>
            <a:r>
              <a:rPr lang="es-ES" sz="2200" b="0" strike="noStrike" spc="-1">
                <a:solidFill>
                  <a:srgbClr val="073E87"/>
                </a:solidFill>
                <a:latin typeface="Wingdings"/>
              </a:rPr>
              <a:t></a:t>
            </a: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 ¿Realmente es 3?</a:t>
            </a:r>
          </a:p>
          <a:p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Detección de errores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Hemos escrito un programa que recoge dos valores por teclado y determina si uno es múltiplo del otro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“Si se introducen 9 y 3, el resultado debería ser SÍ”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Nuestro programa dice que SÍ</a:t>
            </a:r>
          </a:p>
        </p:txBody>
      </p:sp>
      <p:sp>
        <p:nvSpPr>
          <p:cNvPr id="403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Atención, pregunta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404" name="Picture 4" descr="MC900343343[1]"/>
          <p:cNvPicPr/>
          <p:nvPr/>
        </p:nvPicPr>
        <p:blipFill>
          <a:blip r:embed="rId2"/>
          <a:stretch/>
        </p:blipFill>
        <p:spPr>
          <a:xfrm>
            <a:off x="6156000" y="3817800"/>
            <a:ext cx="2879640" cy="299556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3"/>
          <p:cNvSpPr/>
          <p:nvPr/>
        </p:nvSpPr>
        <p:spPr>
          <a:xfrm>
            <a:off x="611640" y="5085360"/>
            <a:ext cx="5184360" cy="79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/>
          </a:ln>
          <a:effectLst>
            <a:outerShdw dist="107423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80FF"/>
                </a:solidFill>
                <a:latin typeface="Candara"/>
              </a:rPr>
              <a:t>¿Se puede asegurar que nuestro programa es correcto? ¿O habría que probar algún caso más?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Índice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407" name="Picture 7" descr="PE02403_"/>
          <p:cNvPicPr/>
          <p:nvPr/>
        </p:nvPicPr>
        <p:blipFill>
          <a:blip r:embed="rId2"/>
          <a:stretch/>
        </p:blipFill>
        <p:spPr>
          <a:xfrm>
            <a:off x="324000" y="3070080"/>
            <a:ext cx="2806200" cy="3671640"/>
          </a:xfrm>
          <a:prstGeom prst="rect">
            <a:avLst/>
          </a:prstGeom>
          <a:ln w="9360"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3132000" y="2925000"/>
            <a:ext cx="6011640" cy="31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del tema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Definición de conceptos básicos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El proceso de programar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1" strike="noStrike" spc="-1">
                <a:solidFill>
                  <a:srgbClr val="073E87"/>
                </a:solidFill>
                <a:latin typeface="Candara"/>
              </a:rPr>
              <a:t>Objetivos del buen programador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Algunos ejemplos más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Conceptos básicos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Fases de la programación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Especificación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Diseño del algoritmo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Escritura del programa (codificación y compilación)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Casos de prueba (verificación)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Lenguajes de programación. ADA y Python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 un buen programador</a:t>
            </a:r>
          </a:p>
        </p:txBody>
      </p:sp>
      <p:sp>
        <p:nvSpPr>
          <p:cNvPr id="308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Objetivos del tema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Corrección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Asegurar que el programa funcione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Robustez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Evitar que falle en situaciones </a:t>
            </a:r>
            <a:r>
              <a:rPr lang="es-ES" sz="2200" b="0" i="1" strike="noStrike" spc="-1">
                <a:solidFill>
                  <a:srgbClr val="073E87"/>
                </a:solidFill>
                <a:latin typeface="Candara"/>
              </a:rPr>
              <a:t>inesperadas</a:t>
            </a:r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Los cinco objetivos (I)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2700000" y="4581360"/>
            <a:ext cx="5832360" cy="1007640"/>
          </a:xfrm>
          <a:prstGeom prst="wedgeRoundRectCallout">
            <a:avLst>
              <a:gd name="adj1" fmla="val -48958"/>
              <a:gd name="adj2" fmla="val 82866"/>
              <a:gd name="adj3" fmla="val 16667"/>
            </a:avLst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2000"/>
              </a:lnSpc>
              <a:spcBef>
                <a:spcPts val="799"/>
              </a:spcBef>
            </a:pPr>
            <a:r>
              <a:rPr lang="es-ES" sz="1800" b="1" strike="noStrike" spc="-1">
                <a:solidFill>
                  <a:srgbClr val="0080FF"/>
                </a:solidFill>
                <a:latin typeface="Candara"/>
              </a:rPr>
              <a:t>Para garantizar la corrección y robustez de nuestros programas, los casos de prueba deberán contemplar todas las situaciones (o grupos de situaciones) posibles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2" name="Picture 5" descr="MC900440512[1]"/>
          <p:cNvPicPr/>
          <p:nvPr/>
        </p:nvPicPr>
        <p:blipFill>
          <a:blip r:embed="rId2"/>
          <a:stretch/>
        </p:blipFill>
        <p:spPr>
          <a:xfrm>
            <a:off x="1187640" y="4992120"/>
            <a:ext cx="1426680" cy="1749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Eficiencia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Minimizar los recursos utilizados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Eficiencia temporal</a:t>
            </a:r>
          </a:p>
          <a:p>
            <a:pPr marL="1143000" lvl="3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Minimizar el tiempo de ejecución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Eficiencia espacial</a:t>
            </a:r>
          </a:p>
          <a:p>
            <a:pPr marL="1143000" lvl="3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Minimizar la memoria utilizada</a:t>
            </a:r>
          </a:p>
        </p:txBody>
      </p:sp>
      <p:sp>
        <p:nvSpPr>
          <p:cNvPr id="414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Los cinco objetivos (II)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Legibilidad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Facilitar la comprensión del código, por ejemplo, para que una tercera persona pueda modificarlo fácilmente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Flexibilidad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Facilitar las modificaciones/adaptaciones ante futuros cambios en las especificaciones</a:t>
            </a:r>
          </a:p>
        </p:txBody>
      </p:sp>
      <p:sp>
        <p:nvSpPr>
          <p:cNvPr id="416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Los cinco objetivos (III)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No siempre se pueden satisfacer todos a la vez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Eficiencia temporal vs. eficiencia espacial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A veces menos tiempo requiere más memoria (y viceversa)</a:t>
            </a:r>
          </a:p>
          <a:p>
            <a:pPr marL="1143000" lvl="3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1800" b="0" strike="noStrike" spc="-1">
                <a:solidFill>
                  <a:srgbClr val="073E87"/>
                </a:solidFill>
                <a:latin typeface="Candara"/>
              </a:rPr>
              <a:t>Ejemplo: ordenar las cartas de una baraja.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Eficiencia vs. flexibilidad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En PB y EDA se incidirá en la eficiencia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En PMOO e IS se incidirá en la flexibilidad</a:t>
            </a:r>
          </a:p>
          <a:p>
            <a:endParaRPr lang="es-ES" sz="20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Los cinco objetivos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419" name="Picture 3" descr="d:\Users\jtplocuj\AppData\Local\Microsoft\Windows\Temporary Internet Files\Content.IE5\UP08FO0W\balanza[1].gif"/>
          <p:cNvPicPr/>
          <p:nvPr/>
        </p:nvPicPr>
        <p:blipFill>
          <a:blip r:embed="rId2"/>
          <a:stretch/>
        </p:blipFill>
        <p:spPr>
          <a:xfrm>
            <a:off x="6462360" y="4725000"/>
            <a:ext cx="2430000" cy="19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Índice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421" name="Picture 7" descr="PE02403_"/>
          <p:cNvPicPr/>
          <p:nvPr/>
        </p:nvPicPr>
        <p:blipFill>
          <a:blip r:embed="rId2"/>
          <a:stretch/>
        </p:blipFill>
        <p:spPr>
          <a:xfrm>
            <a:off x="324000" y="3070080"/>
            <a:ext cx="2806200" cy="3671640"/>
          </a:xfrm>
          <a:prstGeom prst="rect">
            <a:avLst/>
          </a:prstGeom>
          <a:ln w="9360">
            <a:noFill/>
          </a:ln>
        </p:spPr>
      </p:pic>
      <p:sp>
        <p:nvSpPr>
          <p:cNvPr id="422" name="CustomShape 2"/>
          <p:cNvSpPr/>
          <p:nvPr/>
        </p:nvSpPr>
        <p:spPr>
          <a:xfrm>
            <a:off x="3132000" y="2925000"/>
            <a:ext cx="6011640" cy="31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del tema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Definición de conceptos básicos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El proceso de programar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del buen programador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1" strike="noStrike" spc="-1">
                <a:solidFill>
                  <a:srgbClr val="073E87"/>
                </a:solidFill>
                <a:latin typeface="Candara"/>
              </a:rPr>
              <a:t>Algunos ejemplos más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2" descr="Google maps vasco viajando a nueva york"/>
          <p:cNvPicPr/>
          <p:nvPr/>
        </p:nvPicPr>
        <p:blipFill>
          <a:blip r:embed="rId2"/>
          <a:stretch/>
        </p:blipFill>
        <p:spPr>
          <a:xfrm>
            <a:off x="395640" y="1989000"/>
            <a:ext cx="2446560" cy="4868640"/>
          </a:xfrm>
          <a:prstGeom prst="rect">
            <a:avLst/>
          </a:prstGeom>
          <a:ln>
            <a:noFill/>
          </a:ln>
        </p:spPr>
      </p:pic>
      <p:sp>
        <p:nvSpPr>
          <p:cNvPr id="424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Algoritmos de la vida real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425" name="Picture 2" descr="Google maps vasco viajando a nueva york"/>
          <p:cNvPicPr/>
          <p:nvPr/>
        </p:nvPicPr>
        <p:blipFill>
          <a:blip r:embed="rId3"/>
          <a:stretch/>
        </p:blipFill>
        <p:spPr>
          <a:xfrm>
            <a:off x="3996000" y="2997000"/>
            <a:ext cx="4285800" cy="2904840"/>
          </a:xfrm>
          <a:prstGeom prst="rect">
            <a:avLst/>
          </a:prstGeom>
          <a:ln>
            <a:noFill/>
          </a:ln>
        </p:spPr>
      </p:pic>
      <p:sp>
        <p:nvSpPr>
          <p:cNvPr id="426" name="CustomShape 2"/>
          <p:cNvSpPr/>
          <p:nvPr/>
        </p:nvSpPr>
        <p:spPr>
          <a:xfrm>
            <a:off x="3420000" y="6093360"/>
            <a:ext cx="5544360" cy="35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000" b="0" strike="noStrike" spc="-1" dirty="0">
                <a:solidFill>
                  <a:srgbClr val="000000"/>
                </a:solidFill>
                <a:latin typeface="Candara"/>
              </a:rPr>
              <a:t>Fuente:  </a:t>
            </a:r>
            <a:r>
              <a:rPr lang="es-ES" sz="1000" b="0" i="1" strike="noStrike" spc="-1" dirty="0">
                <a:solidFill>
                  <a:srgbClr val="000000"/>
                </a:solidFill>
                <a:latin typeface="Candara"/>
              </a:rPr>
              <a:t>“¿Como viaja un vasco hasta New York? A nado” Compartiendo el conocimiento (abril, 2007).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000" b="0" i="1" u="sng" strike="noStrike" spc="-1" dirty="0">
                <a:solidFill>
                  <a:srgbClr val="0080FF"/>
                </a:solidFill>
                <a:uFillTx/>
                <a:latin typeface="Candara"/>
                <a:hlinkClick r:id="rId4"/>
              </a:rPr>
              <a:t>http://www.peretufet.com/12/04/2007/%C2%BFcomo-viaja-un-vasco-hasta-new-york/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Algoritmos de la vida real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428" name="Picture 3"/>
          <p:cNvPicPr/>
          <p:nvPr/>
        </p:nvPicPr>
        <p:blipFill>
          <a:blip r:embed="rId2"/>
          <a:stretch/>
        </p:blipFill>
        <p:spPr>
          <a:xfrm>
            <a:off x="251640" y="2477160"/>
            <a:ext cx="5184360" cy="43362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Cálculo de la integral definida</a:t>
            </a:r>
          </a:p>
        </p:txBody>
      </p:sp>
      <p:sp>
        <p:nvSpPr>
          <p:cNvPr id="430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Algoritmos de la vida real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graphicFrame>
        <p:nvGraphicFramePr>
          <p:cNvPr id="431" name="Object 3"/>
          <p:cNvGraphicFramePr/>
          <p:nvPr/>
        </p:nvGraphicFramePr>
        <p:xfrm>
          <a:off x="1857240" y="4257000"/>
          <a:ext cx="2282400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432" name="Object 2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1857240" y="4257000"/>
                        <a:ext cx="2282400" cy="169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" name="Group 4"/>
          <p:cNvGrpSpPr/>
          <p:nvPr/>
        </p:nvGrpSpPr>
        <p:grpSpPr>
          <a:xfrm>
            <a:off x="5018760" y="3252600"/>
            <a:ext cx="3657600" cy="3200400"/>
            <a:chOff x="5018760" y="3252600"/>
            <a:chExt cx="3657600" cy="3200400"/>
          </a:xfrm>
        </p:grpSpPr>
        <p:sp>
          <p:nvSpPr>
            <p:cNvPr id="434" name="Line 5"/>
            <p:cNvSpPr/>
            <p:nvPr/>
          </p:nvSpPr>
          <p:spPr>
            <a:xfrm>
              <a:off x="8042760" y="6148440"/>
              <a:ext cx="1800" cy="152280"/>
            </a:xfrm>
            <a:prstGeom prst="line">
              <a:avLst/>
            </a:prstGeom>
            <a:ln w="9360">
              <a:solidFill>
                <a:srgbClr val="54547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6"/>
            <p:cNvSpPr/>
            <p:nvPr/>
          </p:nvSpPr>
          <p:spPr>
            <a:xfrm flipV="1">
              <a:off x="8042760" y="3316320"/>
              <a:ext cx="1800" cy="2921040"/>
            </a:xfrm>
            <a:prstGeom prst="line">
              <a:avLst/>
            </a:prstGeom>
            <a:ln w="9360">
              <a:solidFill>
                <a:srgbClr val="545472"/>
              </a:solidFill>
              <a:prstDash val="dash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7"/>
            <p:cNvSpPr/>
            <p:nvPr/>
          </p:nvSpPr>
          <p:spPr>
            <a:xfrm>
              <a:off x="5018760" y="6224400"/>
              <a:ext cx="3657600" cy="1800"/>
            </a:xfrm>
            <a:prstGeom prst="line">
              <a:avLst/>
            </a:prstGeom>
            <a:ln w="9360">
              <a:solidFill>
                <a:srgbClr val="545472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8"/>
            <p:cNvSpPr/>
            <p:nvPr/>
          </p:nvSpPr>
          <p:spPr>
            <a:xfrm>
              <a:off x="7106400" y="6148440"/>
              <a:ext cx="1440" cy="152280"/>
            </a:xfrm>
            <a:prstGeom prst="line">
              <a:avLst/>
            </a:prstGeom>
            <a:ln w="9360">
              <a:solidFill>
                <a:srgbClr val="54547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9"/>
            <p:cNvSpPr/>
            <p:nvPr/>
          </p:nvSpPr>
          <p:spPr>
            <a:xfrm>
              <a:off x="5163120" y="3252600"/>
              <a:ext cx="1440" cy="3200400"/>
            </a:xfrm>
            <a:prstGeom prst="line">
              <a:avLst/>
            </a:prstGeom>
            <a:ln w="9360">
              <a:solidFill>
                <a:srgbClr val="545472"/>
              </a:solidFill>
              <a:miter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0"/>
            <p:cNvSpPr/>
            <p:nvPr/>
          </p:nvSpPr>
          <p:spPr>
            <a:xfrm flipV="1">
              <a:off x="5163120" y="3316320"/>
              <a:ext cx="2895480" cy="2921040"/>
            </a:xfrm>
            <a:prstGeom prst="line">
              <a:avLst/>
            </a:prstGeom>
            <a:ln w="12600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"/>
            <p:cNvSpPr/>
            <p:nvPr/>
          </p:nvSpPr>
          <p:spPr>
            <a:xfrm>
              <a:off x="6098040" y="6148440"/>
              <a:ext cx="1800" cy="152280"/>
            </a:xfrm>
            <a:prstGeom prst="line">
              <a:avLst/>
            </a:prstGeom>
            <a:ln w="9360">
              <a:solidFill>
                <a:srgbClr val="54547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2"/>
            <p:cNvSpPr/>
            <p:nvPr/>
          </p:nvSpPr>
          <p:spPr>
            <a:xfrm>
              <a:off x="5090040" y="5310000"/>
              <a:ext cx="152640" cy="1800"/>
            </a:xfrm>
            <a:prstGeom prst="line">
              <a:avLst/>
            </a:prstGeom>
            <a:ln w="9360">
              <a:solidFill>
                <a:srgbClr val="54547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3"/>
            <p:cNvSpPr/>
            <p:nvPr/>
          </p:nvSpPr>
          <p:spPr>
            <a:xfrm>
              <a:off x="5090040" y="4471920"/>
              <a:ext cx="152640" cy="1800"/>
            </a:xfrm>
            <a:prstGeom prst="line">
              <a:avLst/>
            </a:prstGeom>
            <a:ln w="9360">
              <a:solidFill>
                <a:srgbClr val="54547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4"/>
            <p:cNvSpPr/>
            <p:nvPr/>
          </p:nvSpPr>
          <p:spPr>
            <a:xfrm>
              <a:off x="5090040" y="3557520"/>
              <a:ext cx="152640" cy="1800"/>
            </a:xfrm>
            <a:prstGeom prst="line">
              <a:avLst/>
            </a:prstGeom>
            <a:ln w="9360">
              <a:solidFill>
                <a:srgbClr val="54547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 (¿qué?)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Definir y analizar el problema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Resolver integral definida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Plantear casos de prueba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¿Cómo?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Pasos, algoritmo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Suma sucesiva de rectángulos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0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Cálculo de la integral definida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Algoritmo: Suma sucesiva de rectángulos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Suma=0;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Definir base_rectángulo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Punto_referencia = límite_inferior + base_rectángulo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Repetir hasta que punto_referencia = límite_superior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Acumular en suma (base_rectángulo*f(punto_referencia))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Actualizar el punto_referencia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0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Cálculo de la integral definida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48" name="CustomShape 3"/>
          <p:cNvSpPr/>
          <p:nvPr/>
        </p:nvSpPr>
        <p:spPr>
          <a:xfrm rot="4275600" flipH="1">
            <a:off x="779040" y="4854600"/>
            <a:ext cx="1005120" cy="731160"/>
          </a:xfrm>
          <a:prstGeom prst="curvedUpArrow">
            <a:avLst>
              <a:gd name="adj1" fmla="val 25000"/>
              <a:gd name="adj2" fmla="val 44600"/>
              <a:gd name="adj3" fmla="val 25000"/>
            </a:avLst>
          </a:prstGeom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Índice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310" name="Picture 7" descr="PE02403_"/>
          <p:cNvPicPr/>
          <p:nvPr/>
        </p:nvPicPr>
        <p:blipFill>
          <a:blip r:embed="rId2"/>
          <a:stretch/>
        </p:blipFill>
        <p:spPr>
          <a:xfrm>
            <a:off x="324000" y="3070080"/>
            <a:ext cx="2806200" cy="3671640"/>
          </a:xfrm>
          <a:prstGeom prst="rect">
            <a:avLst/>
          </a:prstGeom>
          <a:ln w="9360"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3132000" y="2925000"/>
            <a:ext cx="6011640" cy="31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del tema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1" strike="noStrike" spc="-1">
                <a:solidFill>
                  <a:srgbClr val="073E87"/>
                </a:solidFill>
                <a:latin typeface="Candara"/>
              </a:rPr>
              <a:t>Definición de conceptos básicos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El proceso de programar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Objetivos del buen programador</a:t>
            </a:r>
            <a:endParaRPr lang="en-US" sz="2400" b="0" strike="noStrike" spc="-1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Algunos ejemplos más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Y por último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Implementar el algoritmo en un lenguaje de programación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Probar que la solución planteada funciona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Cálculo de la integral definida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500"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073E87"/>
                </a:solidFill>
                <a:latin typeface="Candara"/>
              </a:rPr>
              <a:t>Pre: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el usuario no es una persona ciega, entiende el castellano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y </a:t>
            </a:r>
            <a:r>
              <a:rPr lang="es-ES" sz="2400" spc="-1" dirty="0" smtClean="0">
                <a:solidFill>
                  <a:srgbClr val="073E87"/>
                </a:solidFill>
                <a:latin typeface="Candara"/>
              </a:rPr>
              <a:t>s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abe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seguir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instrucciones leyéndolas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. No vamos a tener en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cuenta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el caso de que el usuario introduzca la tarjeta en un lugar incorrecto. No se implementarán otras operaciones que no sean la extracción de dinero, </a:t>
            </a:r>
            <a:r>
              <a:rPr lang="es-ES" sz="2400" spc="-1" dirty="0" smtClean="0">
                <a:solidFill>
                  <a:srgbClr val="073E87"/>
                </a:solidFill>
                <a:latin typeface="Candara"/>
              </a:rPr>
              <a:t>tales como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ver los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últimos movimientos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o cargar el móvil.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Se asume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que la cantidad solicitada por el usuario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es múltiplo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de 10, con un límite máximo de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600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euros.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La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tarjeta está operativa y el cajero también.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s-ES" sz="2400" b="1" strike="noStrike" spc="-1" dirty="0">
                <a:solidFill>
                  <a:srgbClr val="073E87"/>
                </a:solidFill>
                <a:latin typeface="Candara"/>
              </a:rPr>
              <a:t>Post: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 el usuario recibe la cantidad solicitada (o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no, si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no tiene dinero),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además de la 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tarjeta y </a:t>
            </a:r>
            <a:r>
              <a:rPr lang="es-ES" sz="2400" b="0" strike="noStrike" spc="-1" dirty="0" smtClean="0">
                <a:solidFill>
                  <a:srgbClr val="073E87"/>
                </a:solidFill>
                <a:latin typeface="Candara"/>
              </a:rPr>
              <a:t>el comprobante</a:t>
            </a:r>
            <a:r>
              <a:rPr lang="es-ES" sz="2400" b="0" strike="noStrike" spc="-1" dirty="0">
                <a:solidFill>
                  <a:srgbClr val="073E87"/>
                </a:solidFill>
                <a:latin typeface="Candara"/>
              </a:rPr>
              <a:t>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solidFill>
                <a:srgbClr val="073E87"/>
              </a:solidFill>
              <a:latin typeface="Candar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400" b="0" strike="noStrike" spc="-1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 dirty="0" smtClean="0">
                <a:solidFill>
                  <a:srgbClr val="FFFFFF"/>
                </a:solidFill>
                <a:latin typeface="Candara"/>
              </a:rPr>
              <a:t>Cajero </a:t>
            </a:r>
            <a:r>
              <a:rPr lang="es-ES" sz="4400" b="0" strike="noStrike" spc="-1" dirty="0">
                <a:solidFill>
                  <a:srgbClr val="FFFFFF"/>
                </a:solidFill>
                <a:latin typeface="Candara"/>
              </a:rPr>
              <a:t>Automático</a:t>
            </a:r>
            <a:endParaRPr lang="es-ES" sz="4400" b="0" strike="noStrike" spc="-1" dirty="0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Picture 7" descr="j0089048"/>
          <p:cNvPicPr/>
          <p:nvPr/>
        </p:nvPicPr>
        <p:blipFill>
          <a:blip r:embed="rId2"/>
          <a:stretch/>
        </p:blipFill>
        <p:spPr>
          <a:xfrm>
            <a:off x="990720" y="2270880"/>
            <a:ext cx="2417400" cy="4254120"/>
          </a:xfrm>
          <a:prstGeom prst="rect">
            <a:avLst/>
          </a:prstGeom>
          <a:ln w="9360">
            <a:noFill/>
          </a:ln>
        </p:spPr>
      </p:pic>
      <p:sp>
        <p:nvSpPr>
          <p:cNvPr id="454" name="CustomShape 1"/>
          <p:cNvSpPr/>
          <p:nvPr/>
        </p:nvSpPr>
        <p:spPr>
          <a:xfrm>
            <a:off x="3352680" y="2574000"/>
            <a:ext cx="4647960" cy="114264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0" strike="noStrike" spc="-1">
                <a:solidFill>
                  <a:srgbClr val="000000"/>
                </a:solidFill>
                <a:latin typeface="Garamond"/>
              </a:rPr>
              <a:t>¿Alguna pregunta?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Información + Automática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Ciencia que se encarga del tratamiento automático de la información</a:t>
            </a:r>
          </a:p>
        </p:txBody>
      </p:sp>
      <p:sp>
        <p:nvSpPr>
          <p:cNvPr id="313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Informática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314" name="Picture 3"/>
          <p:cNvPicPr/>
          <p:nvPr/>
        </p:nvPicPr>
        <p:blipFill>
          <a:blip r:embed="rId2"/>
          <a:stretch/>
        </p:blipFill>
        <p:spPr>
          <a:xfrm>
            <a:off x="4395960" y="4221000"/>
            <a:ext cx="1722240" cy="2481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Automatiza el tratamiento de información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En este contexto, para resolver problemas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Componentes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Hardware: soporte físico (</a:t>
            </a:r>
            <a:r>
              <a:rPr lang="es-ES" sz="2200" b="0" i="1" strike="noStrike" spc="-1">
                <a:solidFill>
                  <a:srgbClr val="073E87"/>
                </a:solidFill>
                <a:latin typeface="Candara"/>
              </a:rPr>
              <a:t>cacharrería )</a:t>
            </a:r>
            <a:endParaRPr lang="es-ES" sz="2200" b="0" strike="noStrike" spc="-1">
              <a:solidFill>
                <a:srgbClr val="073E87"/>
              </a:solidFill>
              <a:latin typeface="Candara"/>
            </a:endParaRP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Software: soporte lógico (programas)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000" b="0" strike="noStrike" spc="-1">
                <a:solidFill>
                  <a:srgbClr val="073E87"/>
                </a:solidFill>
                <a:latin typeface="Candara"/>
              </a:rPr>
              <a:t>Datos vs. instrucciones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s-ES" sz="2000" b="0" strike="noStrike" spc="-1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El ordenador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317" name="Picture 4" descr="d:\Users\jtplocuj\AppData\Local\Microsoft\Windows\Temporary Internet Files\Content.IE5\C3TIW888\LibertyBudget.com-Install-Computer-Software-CD[1].png"/>
          <p:cNvPicPr/>
          <p:nvPr/>
        </p:nvPicPr>
        <p:blipFill>
          <a:blip r:embed="rId2"/>
          <a:stretch/>
        </p:blipFill>
        <p:spPr>
          <a:xfrm>
            <a:off x="5868000" y="4941000"/>
            <a:ext cx="2992320" cy="181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Serie de </a:t>
            </a:r>
            <a:r>
              <a:rPr lang="es-ES" sz="2400" b="0" i="1" strike="noStrike" spc="-1">
                <a:solidFill>
                  <a:srgbClr val="073E87"/>
                </a:solidFill>
                <a:latin typeface="Candara"/>
              </a:rPr>
              <a:t>instrucciones</a:t>
            </a: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 que detallan minuciosamente los pasos a seguir para realizar una tarea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¿Cómo se hace una tortilla de patata?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¿Cómo se llega al campus de Leioa?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¿Cómo se determina si un número </a:t>
            </a:r>
            <a:r>
              <a:rPr lang="es-ES" sz="2200" b="0" i="1" strike="noStrike" spc="-1">
                <a:solidFill>
                  <a:srgbClr val="073E87"/>
                </a:solidFill>
                <a:latin typeface="Candara"/>
              </a:rPr>
              <a:t>x</a:t>
            </a: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 es par?</a:t>
            </a:r>
          </a:p>
        </p:txBody>
      </p:sp>
      <p:sp>
        <p:nvSpPr>
          <p:cNvPr id="319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Algoritmo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320" name="Picture 2"/>
          <p:cNvPicPr/>
          <p:nvPr/>
        </p:nvPicPr>
        <p:blipFill>
          <a:blip r:embed="rId2"/>
          <a:stretch/>
        </p:blipFill>
        <p:spPr>
          <a:xfrm>
            <a:off x="2339640" y="4899960"/>
            <a:ext cx="4104000" cy="1802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Claro y conciso, sin ambigüedades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Los pasos siguen un orden determinado (secuencial)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Número de pasos finito para que el algoritmo acabe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Pasos finitos en tiempo y recursos utilizados</a:t>
            </a:r>
          </a:p>
        </p:txBody>
      </p:sp>
      <p:sp>
        <p:nvSpPr>
          <p:cNvPr id="322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Algoritmo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400" b="0" strike="noStrike" spc="-1">
                <a:solidFill>
                  <a:srgbClr val="073E87"/>
                </a:solidFill>
                <a:latin typeface="Candara"/>
              </a:rPr>
              <a:t>Escribir el algoritmo en un lenguaje que entiende el ordenador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Directamente en lenguaje máquina (¿?)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s-ES" sz="2200" b="0" strike="noStrike" spc="-1">
                <a:solidFill>
                  <a:srgbClr val="073E87"/>
                </a:solidFill>
                <a:latin typeface="Candara"/>
              </a:rPr>
              <a:t>Mediante un intérprete/compilador que lo traduzca de un lenguaje de programación de alto nivel</a:t>
            </a:r>
          </a:p>
        </p:txBody>
      </p:sp>
      <p:sp>
        <p:nvSpPr>
          <p:cNvPr id="324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ndara"/>
              </a:rPr>
              <a:t>Programar</a:t>
            </a:r>
            <a:endParaRPr lang="es-ES" sz="44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469</TotalTime>
  <Words>1379</Words>
  <Application>Microsoft Office PowerPoint</Application>
  <PresentationFormat>Presentación en pantalla (4:3)</PresentationFormat>
  <Paragraphs>239</Paragraphs>
  <Slides>42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42</vt:i4>
      </vt:variant>
    </vt:vector>
  </HeadingPairs>
  <TitlesOfParts>
    <vt:vector size="55" baseType="lpstr">
      <vt:lpstr>Arial</vt:lpstr>
      <vt:lpstr>Candara</vt:lpstr>
      <vt:lpstr>DejaVu Sans</vt:lpstr>
      <vt:lpstr>Garamond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subject/>
  <dc:creator>JAVILO LOPEZ</dc:creator>
  <dc:description/>
  <cp:lastModifiedBy>jlo</cp:lastModifiedBy>
  <cp:revision>141</cp:revision>
  <dcterms:created xsi:type="dcterms:W3CDTF">2017-05-08T10:11:44Z</dcterms:created>
  <dcterms:modified xsi:type="dcterms:W3CDTF">2022-09-09T10:13:22Z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