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311" r:id="rId5"/>
    <p:sldId id="317" r:id="rId6"/>
    <p:sldId id="315" r:id="rId7"/>
    <p:sldId id="314" r:id="rId8"/>
    <p:sldId id="313" r:id="rId9"/>
    <p:sldId id="318" r:id="rId10"/>
    <p:sldId id="312" r:id="rId11"/>
    <p:sldId id="319" r:id="rId12"/>
    <p:sldId id="322" r:id="rId13"/>
    <p:sldId id="316" r:id="rId14"/>
    <p:sldId id="323" r:id="rId15"/>
    <p:sldId id="326" r:id="rId16"/>
    <p:sldId id="324" r:id="rId17"/>
    <p:sldId id="325" r:id="rId18"/>
    <p:sldId id="321" r:id="rId19"/>
    <p:sldId id="320" r:id="rId20"/>
    <p:sldId id="327" r:id="rId21"/>
    <p:sldId id="334" r:id="rId22"/>
    <p:sldId id="279" r:id="rId23"/>
    <p:sldId id="328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53" r:id="rId34"/>
    <p:sldId id="344" r:id="rId35"/>
    <p:sldId id="345" r:id="rId36"/>
    <p:sldId id="347" r:id="rId37"/>
    <p:sldId id="354" r:id="rId38"/>
    <p:sldId id="348" r:id="rId39"/>
    <p:sldId id="349" r:id="rId40"/>
    <p:sldId id="350" r:id="rId41"/>
    <p:sldId id="330" r:id="rId42"/>
    <p:sldId id="280" r:id="rId43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7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2.1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e instrucciones básicas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matemáticas van de menos infinito a infinito</a:t>
            </a:r>
          </a:p>
          <a:p>
            <a:pPr lvl="1"/>
            <a:r>
              <a:rPr lang="es-ES" dirty="0" smtClean="0"/>
              <a:t>Z</a:t>
            </a:r>
            <a:r>
              <a:rPr lang="pl-PL" dirty="0" smtClean="0"/>
              <a:t> = {-</a:t>
            </a:r>
            <a:r>
              <a:rPr lang="es-ES_tradnl" dirty="0" smtClean="0">
                <a:sym typeface="Symbol" pitchFamily="18" charset="2"/>
              </a:rPr>
              <a:t> </a:t>
            </a:r>
            <a:r>
              <a:rPr lang="pl-PL" dirty="0" smtClean="0"/>
              <a:t> , ..., -4, -3, -2, -1, 0, 1, 2, 3, 4, ..., </a:t>
            </a:r>
            <a:r>
              <a:rPr lang="es-ES_tradnl" dirty="0" smtClean="0">
                <a:sym typeface="Symbol" pitchFamily="18" charset="2"/>
              </a:rPr>
              <a:t> </a:t>
            </a:r>
            <a:r>
              <a:rPr lang="pl-PL" dirty="0" smtClean="0"/>
              <a:t>}</a:t>
            </a:r>
            <a:endParaRPr lang="es-ES" dirty="0" smtClean="0"/>
          </a:p>
          <a:p>
            <a:r>
              <a:rPr lang="es-ES" dirty="0" smtClean="0"/>
              <a:t>En informática el rango es finito</a:t>
            </a:r>
          </a:p>
          <a:p>
            <a:pPr lvl="1"/>
            <a:r>
              <a:rPr lang="es-ES" dirty="0" err="1" smtClean="0"/>
              <a:t>Integer</a:t>
            </a:r>
            <a:r>
              <a:rPr lang="es-ES" dirty="0" smtClean="0"/>
              <a:t> (16 bits): [-32768, 32767]</a:t>
            </a:r>
          </a:p>
          <a:p>
            <a:pPr lvl="1"/>
            <a:r>
              <a:rPr lang="es-ES" dirty="0" err="1" smtClean="0"/>
              <a:t>Integer</a:t>
            </a:r>
            <a:r>
              <a:rPr lang="es-ES" dirty="0" smtClean="0"/>
              <a:t> (32 bits): [-2147483648, 2147483647]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Números enteros</a:t>
            </a:r>
            <a:endParaRPr lang="es-E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932040" y="4869160"/>
            <a:ext cx="3456310" cy="1080120"/>
          </a:xfrm>
          <a:prstGeom prst="wedgeRoundRectCallout">
            <a:avLst>
              <a:gd name="adj1" fmla="val -48958"/>
              <a:gd name="adj2" fmla="val 8286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¡¡¡Cuidado con los PUNTOS!!!</a:t>
            </a:r>
          </a:p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18.765 NO es un número entero, mientras que 18765 sí lo es</a:t>
            </a:r>
          </a:p>
        </p:txBody>
      </p:sp>
      <p:pic>
        <p:nvPicPr>
          <p:cNvPr id="6" name="Picture 5" descr="MC90044051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991943"/>
            <a:ext cx="1427162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Suma: +	</a:t>
            </a:r>
          </a:p>
          <a:p>
            <a:r>
              <a:rPr lang="es-ES_tradnl" dirty="0" smtClean="0"/>
              <a:t>Resta:  –   </a:t>
            </a:r>
          </a:p>
          <a:p>
            <a:r>
              <a:rPr lang="es-ES_tradnl" dirty="0" smtClean="0"/>
              <a:t>Multiplicación: *</a:t>
            </a:r>
            <a:endParaRPr lang="es-ES_tradnl" dirty="0" smtClean="0">
              <a:sym typeface="Wingdings" charset="2"/>
            </a:endParaRPr>
          </a:p>
          <a:p>
            <a:r>
              <a:rPr lang="es-ES_tradnl" dirty="0" smtClean="0"/>
              <a:t>División entera: /</a:t>
            </a:r>
            <a:endParaRPr lang="es-ES_tradnl" dirty="0" smtClean="0">
              <a:sym typeface="Wingdings" charset="2"/>
            </a:endParaRPr>
          </a:p>
          <a:p>
            <a:pPr lvl="1"/>
            <a:r>
              <a:rPr lang="es-ES_tradnl" dirty="0" smtClean="0">
                <a:sym typeface="Wingdings" charset="2"/>
              </a:rPr>
              <a:t>La división entre enteros da un entero:  </a:t>
            </a:r>
            <a:r>
              <a:rPr lang="es-ES_tradnl" dirty="0" smtClean="0"/>
              <a:t>12 / 5 </a:t>
            </a:r>
            <a:r>
              <a:rPr lang="es-ES_tradnl" dirty="0" smtClean="0">
                <a:sym typeface="Wingdings" charset="2"/>
              </a:rPr>
              <a:t> 2</a:t>
            </a:r>
            <a:endParaRPr lang="es-ES_tradnl" dirty="0" smtClean="0"/>
          </a:p>
          <a:p>
            <a:r>
              <a:rPr lang="es-ES" dirty="0" smtClean="0"/>
              <a:t>Resto de la división: rem</a:t>
            </a:r>
          </a:p>
          <a:p>
            <a:r>
              <a:rPr lang="es-ES" dirty="0" smtClean="0"/>
              <a:t>Potencia: **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diádicos</a:t>
            </a:r>
            <a:endParaRPr lang="es-ES" dirty="0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7436296" y="4931494"/>
            <a:ext cx="1600200" cy="15938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9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s-E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66FF33"/>
                    </a:gs>
                  </a:gsLst>
                  <a:lin ang="5400000" scaled="1"/>
                </a:gradFill>
                <a:latin typeface="Impact"/>
              </a:rPr>
              <a:t>Z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Valor absoluto: </a:t>
            </a:r>
            <a:r>
              <a:rPr lang="es-ES" dirty="0" err="1" smtClean="0"/>
              <a:t>abs</a:t>
            </a:r>
            <a:r>
              <a:rPr lang="es-ES" dirty="0" smtClean="0"/>
              <a:t>()</a:t>
            </a:r>
          </a:p>
          <a:p>
            <a:r>
              <a:rPr lang="es-ES" dirty="0" smtClean="0"/>
              <a:t>Cambio de signo: </a:t>
            </a:r>
            <a:r>
              <a:rPr lang="es-ES_tradnl" dirty="0" smtClean="0"/>
              <a:t>–</a:t>
            </a:r>
          </a:p>
          <a:p>
            <a:r>
              <a:rPr lang="es-ES_tradnl" dirty="0" smtClean="0"/>
              <a:t>Casting: </a:t>
            </a:r>
            <a:r>
              <a:rPr lang="es-ES_tradnl" dirty="0" err="1" smtClean="0"/>
              <a:t>float</a:t>
            </a:r>
            <a:r>
              <a:rPr lang="es-ES_tradnl" dirty="0" smtClean="0"/>
              <a:t>()</a:t>
            </a:r>
            <a:r>
              <a:rPr lang="es-ES" dirty="0" smtClean="0"/>
              <a:t> </a:t>
            </a:r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</a:t>
            </a:r>
            <a:r>
              <a:rPr lang="es-ES" dirty="0" err="1" smtClean="0"/>
              <a:t>monádicos</a:t>
            </a:r>
            <a:endParaRPr lang="es-ES" dirty="0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7436296" y="4931494"/>
            <a:ext cx="1600200" cy="15938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9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s-E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66FF33"/>
                    </a:gs>
                  </a:gsLst>
                  <a:lin ang="5400000" scaled="1"/>
                </a:gradFill>
                <a:latin typeface="Impact"/>
              </a:rPr>
              <a:t>Z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Combinan operaciones y devuelven un valor</a:t>
            </a:r>
          </a:p>
          <a:p>
            <a:pPr lvl="1"/>
            <a:r>
              <a:rPr lang="es-ES" dirty="0" smtClean="0"/>
              <a:t>Los operadores </a:t>
            </a:r>
            <a:r>
              <a:rPr lang="es-ES" dirty="0" err="1" smtClean="0"/>
              <a:t>monádicos</a:t>
            </a:r>
            <a:r>
              <a:rPr lang="es-ES" dirty="0" smtClean="0"/>
              <a:t> tienen prioridad sobre los  diádicos</a:t>
            </a:r>
          </a:p>
          <a:p>
            <a:pPr lvl="2"/>
            <a:r>
              <a:rPr lang="es-ES" dirty="0" smtClean="0"/>
              <a:t>Producto, división y rem la tienen sobre suma y resta</a:t>
            </a:r>
          </a:p>
          <a:p>
            <a:pPr lvl="1"/>
            <a:r>
              <a:rPr lang="es-ES" dirty="0" smtClean="0"/>
              <a:t>Ante la duda, utilizar paréntesis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Expresiones</a:t>
            </a:r>
            <a:endParaRPr lang="es-E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5148064" y="4764360"/>
            <a:ext cx="3356992" cy="1905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lvl="2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 dirty="0" smtClean="0">
                <a:latin typeface="Garamond" pitchFamily="18" charset="0"/>
              </a:rPr>
              <a:t>10 </a:t>
            </a:r>
            <a:endParaRPr lang="es-ES" sz="2000" dirty="0">
              <a:latin typeface="Garamond" pitchFamily="18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 dirty="0" smtClean="0">
                <a:latin typeface="Garamond" pitchFamily="18" charset="0"/>
              </a:rPr>
              <a:t>x+2</a:t>
            </a:r>
            <a:endParaRPr lang="es-ES" sz="2000" dirty="0">
              <a:latin typeface="Garamond" pitchFamily="18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 dirty="0">
                <a:latin typeface="Garamond" pitchFamily="18" charset="0"/>
              </a:rPr>
              <a:t>-4 </a:t>
            </a:r>
            <a:r>
              <a:rPr lang="es-ES" sz="2000" dirty="0" smtClean="0">
                <a:latin typeface="Garamond" pitchFamily="18" charset="0"/>
              </a:rPr>
              <a:t>*a*c</a:t>
            </a:r>
            <a:endParaRPr lang="es-ES" sz="2000" dirty="0">
              <a:latin typeface="Garamond" pitchFamily="18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 dirty="0" smtClean="0">
                <a:latin typeface="Garamond" pitchFamily="18" charset="0"/>
              </a:rPr>
              <a:t>(base*altura) </a:t>
            </a:r>
            <a:r>
              <a:rPr lang="es-ES" sz="2000" dirty="0">
                <a:latin typeface="Garamond" pitchFamily="18" charset="0"/>
              </a:rPr>
              <a:t>/ </a:t>
            </a:r>
            <a:r>
              <a:rPr lang="es-ES" sz="2000" dirty="0" smtClean="0">
                <a:latin typeface="Garamond" pitchFamily="18" charset="0"/>
              </a:rPr>
              <a:t>2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 dirty="0" smtClean="0">
                <a:latin typeface="Garamond" pitchFamily="18" charset="0"/>
              </a:rPr>
              <a:t> 3.14*(r**2)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informática el rango también es finito</a:t>
            </a:r>
          </a:p>
          <a:p>
            <a:pPr lvl="1"/>
            <a:r>
              <a:rPr lang="es-ES_tradnl" dirty="0" err="1" smtClean="0"/>
              <a:t>Float</a:t>
            </a:r>
            <a:r>
              <a:rPr lang="es-ES_tradnl" dirty="0" smtClean="0"/>
              <a:t> (32 bits): dominio (+/-)10</a:t>
            </a:r>
            <a:r>
              <a:rPr lang="es-ES_tradnl" baseline="30000" dirty="0" smtClean="0"/>
              <a:t>38</a:t>
            </a:r>
            <a:r>
              <a:rPr lang="es-ES_tradnl" dirty="0" smtClean="0"/>
              <a:t> y (+/-)10</a:t>
            </a:r>
            <a:r>
              <a:rPr lang="es-ES_tradnl" baseline="30000" dirty="0" smtClean="0"/>
              <a:t>-38</a:t>
            </a:r>
            <a:r>
              <a:rPr lang="es-ES" dirty="0" smtClean="0"/>
              <a:t> entre valores</a:t>
            </a:r>
          </a:p>
          <a:p>
            <a:pPr lvl="1"/>
            <a:r>
              <a:rPr lang="es-ES" dirty="0" smtClean="0"/>
              <a:t>Ejemplos: </a:t>
            </a:r>
            <a:r>
              <a:rPr lang="es-ES_tradnl" dirty="0" smtClean="0"/>
              <a:t>3.1416, 0.00002</a:t>
            </a:r>
          </a:p>
          <a:p>
            <a:pPr lvl="2"/>
            <a:r>
              <a:rPr lang="es-ES" dirty="0" smtClean="0"/>
              <a:t>También en notación exponencial: 42.054e-12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Números reales</a:t>
            </a:r>
            <a:endParaRPr lang="es-E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932040" y="4869160"/>
            <a:ext cx="4032448" cy="1080120"/>
          </a:xfrm>
          <a:prstGeom prst="wedgeRoundRectCallout">
            <a:avLst>
              <a:gd name="adj1" fmla="val -48958"/>
              <a:gd name="adj2" fmla="val 8286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¡¡¡Cuidado con los PUNTOS y COMAS!!!</a:t>
            </a:r>
          </a:p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18.765 es un número real, mientras que 18,765 no lo es</a:t>
            </a:r>
          </a:p>
        </p:txBody>
      </p:sp>
      <p:pic>
        <p:nvPicPr>
          <p:cNvPr id="6" name="Picture 5" descr="MC90044051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991943"/>
            <a:ext cx="1427162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Suma: +	</a:t>
            </a:r>
          </a:p>
          <a:p>
            <a:r>
              <a:rPr lang="es-ES_tradnl" dirty="0" smtClean="0"/>
              <a:t>Resta:  –   </a:t>
            </a:r>
          </a:p>
          <a:p>
            <a:r>
              <a:rPr lang="es-ES_tradnl" dirty="0" smtClean="0"/>
              <a:t>Multiplicación: *</a:t>
            </a:r>
            <a:endParaRPr lang="es-ES_tradnl" dirty="0" smtClean="0">
              <a:sym typeface="Wingdings" charset="2"/>
            </a:endParaRPr>
          </a:p>
          <a:p>
            <a:r>
              <a:rPr lang="es-ES_tradnl" dirty="0" smtClean="0"/>
              <a:t>División real: /</a:t>
            </a:r>
            <a:endParaRPr lang="es-ES_tradnl" dirty="0" smtClean="0">
              <a:sym typeface="Wingdings" charset="2"/>
            </a:endParaRPr>
          </a:p>
          <a:p>
            <a:pPr lvl="1"/>
            <a:r>
              <a:rPr lang="es-ES_tradnl" dirty="0" smtClean="0">
                <a:sym typeface="Wingdings" charset="2"/>
              </a:rPr>
              <a:t>Para que el resultado sea real, ambos valores deberán ser reales:  12.0 / </a:t>
            </a:r>
            <a:r>
              <a:rPr lang="es-ES_tradnl" dirty="0" smtClean="0"/>
              <a:t>5.0 </a:t>
            </a:r>
            <a:r>
              <a:rPr lang="es-ES_tradnl" dirty="0" smtClean="0">
                <a:sym typeface="Wingdings" charset="2"/>
              </a:rPr>
              <a:t> 2.4</a:t>
            </a:r>
            <a:endParaRPr lang="es-ES_tradnl" dirty="0" smtClean="0"/>
          </a:p>
          <a:p>
            <a:r>
              <a:rPr lang="es-ES" dirty="0" smtClean="0"/>
              <a:t>Potencia: **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diádicos</a:t>
            </a:r>
            <a:endParaRPr lang="es-ES" dirty="0"/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7234336" y="2665710"/>
            <a:ext cx="1730152" cy="1555378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1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s-E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00FF"/>
                    </a:gs>
                    <a:gs pos="100000">
                      <a:srgbClr val="00FFFF"/>
                    </a:gs>
                  </a:gsLst>
                  <a:lin ang="5400000" scaled="1"/>
                </a:gradFill>
                <a:latin typeface="Impact"/>
              </a:rPr>
              <a:t>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Valor absoluto: </a:t>
            </a:r>
            <a:r>
              <a:rPr lang="es-ES" dirty="0" err="1" smtClean="0"/>
              <a:t>abs</a:t>
            </a:r>
            <a:r>
              <a:rPr lang="es-ES" dirty="0" smtClean="0"/>
              <a:t>()</a:t>
            </a:r>
          </a:p>
          <a:p>
            <a:r>
              <a:rPr lang="es-ES" dirty="0" smtClean="0"/>
              <a:t>Cambio de signo: </a:t>
            </a:r>
            <a:r>
              <a:rPr lang="es-ES_tradnl" dirty="0" smtClean="0"/>
              <a:t>–</a:t>
            </a:r>
          </a:p>
          <a:p>
            <a:pPr lvl="1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</a:t>
            </a:r>
            <a:r>
              <a:rPr lang="es-ES" dirty="0" err="1" smtClean="0"/>
              <a:t>monádicos</a:t>
            </a:r>
            <a:endParaRPr lang="es-ES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/>
        </p:nvSpPr>
        <p:spPr bwMode="auto">
          <a:xfrm>
            <a:off x="7234336" y="2665710"/>
            <a:ext cx="1730152" cy="1555378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1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s-E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00FF"/>
                    </a:gs>
                    <a:gs pos="100000">
                      <a:srgbClr val="00FFFF"/>
                    </a:gs>
                  </a:gsLst>
                  <a:lin ang="5400000" scaled="1"/>
                </a:gradFill>
                <a:latin typeface="Impact"/>
              </a:rPr>
              <a:t>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Su dominio solamente tiene dos valores</a:t>
            </a:r>
          </a:p>
          <a:p>
            <a:pPr lvl="1"/>
            <a:r>
              <a:rPr lang="es-ES_tradnl" dirty="0" err="1" smtClean="0"/>
              <a:t>Boolean</a:t>
            </a:r>
            <a:r>
              <a:rPr lang="es-ES_tradnl" dirty="0" smtClean="0"/>
              <a:t> (1 bit):  </a:t>
            </a:r>
            <a:r>
              <a:rPr lang="es-ES" dirty="0" smtClean="0"/>
              <a:t>{True, False} (verdadero o falso)</a:t>
            </a:r>
          </a:p>
          <a:p>
            <a:r>
              <a:rPr lang="es-ES" dirty="0" smtClean="0"/>
              <a:t>Tipos de operaciones con booleanos</a:t>
            </a:r>
          </a:p>
          <a:p>
            <a:pPr lvl="1"/>
            <a:r>
              <a:rPr lang="es-ES" dirty="0" smtClean="0"/>
              <a:t>Operaciones lógicas</a:t>
            </a:r>
          </a:p>
          <a:p>
            <a:pPr lvl="1"/>
            <a:r>
              <a:rPr lang="es-ES" dirty="0" smtClean="0"/>
              <a:t>Operaciones relacionales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booleanos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aplican a operandos de tipo booleano</a:t>
            </a:r>
          </a:p>
          <a:p>
            <a:pPr lvl="1"/>
            <a:r>
              <a:rPr lang="es-ES" dirty="0" smtClean="0"/>
              <a:t>Tabla de verdad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lógicas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1979712" y="3645024"/>
          <a:ext cx="607267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111"/>
                <a:gridCol w="988110"/>
                <a:gridCol w="1216136"/>
                <a:gridCol w="1368153"/>
                <a:gridCol w="151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y B</a:t>
                      </a:r>
                    </a:p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o B</a:t>
                      </a:r>
                    </a:p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28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A</a:t>
                      </a:r>
                    </a:p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28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8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aplican a operandos del mismo tipo, y el resultado  es booleano</a:t>
            </a:r>
          </a:p>
          <a:p>
            <a:pPr lvl="1"/>
            <a:r>
              <a:rPr lang="es-ES" dirty="0" smtClean="0"/>
              <a:t>= (igual)</a:t>
            </a:r>
          </a:p>
          <a:p>
            <a:pPr lvl="1"/>
            <a:r>
              <a:rPr lang="es-ES" dirty="0" smtClean="0"/>
              <a:t>/= (distinto)</a:t>
            </a:r>
          </a:p>
          <a:p>
            <a:pPr lvl="1"/>
            <a:r>
              <a:rPr lang="es-ES" dirty="0" smtClean="0"/>
              <a:t>&lt; (menor)</a:t>
            </a:r>
          </a:p>
          <a:p>
            <a:pPr lvl="1"/>
            <a:r>
              <a:rPr lang="es-ES" dirty="0" smtClean="0"/>
              <a:t>&gt; (mayor)</a:t>
            </a:r>
          </a:p>
          <a:p>
            <a:pPr lvl="1"/>
            <a:r>
              <a:rPr lang="es-ES" dirty="0" smtClean="0"/>
              <a:t>&lt;= (menor o igual)</a:t>
            </a:r>
          </a:p>
          <a:p>
            <a:pPr lvl="1"/>
            <a:r>
              <a:rPr lang="es-ES" dirty="0" smtClean="0"/>
              <a:t>&gt;= (mayor o igual)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relacionales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Objetivos del tema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Datos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Instrucciones básicas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Character</a:t>
            </a:r>
            <a:r>
              <a:rPr lang="es-ES_tradnl" dirty="0" smtClean="0"/>
              <a:t> (8 bits): símbolos de la tabla ASCII</a:t>
            </a:r>
          </a:p>
          <a:p>
            <a:pPr lvl="1"/>
            <a:r>
              <a:rPr lang="es-ES_tradnl" dirty="0" smtClean="0"/>
              <a:t>Letras mayúsculas: 'A', 'B', ..., 'Z'</a:t>
            </a:r>
          </a:p>
          <a:p>
            <a:pPr lvl="1"/>
            <a:r>
              <a:rPr lang="es-ES_tradnl" dirty="0" smtClean="0"/>
              <a:t>Letras minúsculas: 'a', 'b', ..., 'z'</a:t>
            </a:r>
          </a:p>
          <a:p>
            <a:pPr lvl="1"/>
            <a:r>
              <a:rPr lang="es-ES_tradnl" dirty="0" smtClean="0"/>
              <a:t>Dígitos: '0', '1', '2', ..., '8', '9'</a:t>
            </a:r>
          </a:p>
          <a:p>
            <a:pPr lvl="1"/>
            <a:r>
              <a:rPr lang="es-ES_tradnl" dirty="0" smtClean="0"/>
              <a:t>Signos de puntuación: '.', ',', ';', ':', '¿', '?', '¡', '!', '(', '}', ...</a:t>
            </a:r>
          </a:p>
          <a:p>
            <a:pPr lvl="1"/>
            <a:r>
              <a:rPr lang="es-ES_tradnl" dirty="0" smtClean="0"/>
              <a:t>Caracteres especiales: '@', '#', '&amp;', '|', '%', '</a:t>
            </a:r>
            <a:r>
              <a:rPr lang="es-ES_tradnl" dirty="0" smtClean="0">
                <a:cs typeface="Times New Roman" pitchFamily="16" charset="0"/>
              </a:rPr>
              <a:t>€</a:t>
            </a:r>
            <a:r>
              <a:rPr lang="es-ES_tradnl" dirty="0" smtClean="0"/>
              <a:t>’, ...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Caracteres</a:t>
            </a:r>
            <a:endParaRPr lang="es-ES" dirty="0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31304" y="5147518"/>
            <a:ext cx="1676400" cy="15938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1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s-E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CC00FF"/>
                    </a:gs>
                    <a:gs pos="50000">
                      <a:srgbClr val="66FF66"/>
                    </a:gs>
                    <a:gs pos="100000">
                      <a:srgbClr val="CC00FF"/>
                    </a:gs>
                  </a:gsLst>
                  <a:lin ang="2700000" scaled="1"/>
                </a:gradFill>
                <a:latin typeface="Impact"/>
              </a:rPr>
              <a:t>'K'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String</a:t>
            </a:r>
            <a:r>
              <a:rPr lang="es-ES" dirty="0" smtClean="0"/>
              <a:t> (8 bits * número de caracteres)</a:t>
            </a:r>
          </a:p>
          <a:p>
            <a:pPr lvl="1"/>
            <a:r>
              <a:rPr lang="es-ES" dirty="0" smtClean="0"/>
              <a:t>En Ada es un caso particular de </a:t>
            </a:r>
            <a:r>
              <a:rPr lang="es-ES" i="1" dirty="0" err="1" smtClean="0"/>
              <a:t>array</a:t>
            </a:r>
            <a:r>
              <a:rPr lang="es-ES" dirty="0" smtClean="0"/>
              <a:t>, una estructura de datos que se verá más adelante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Cadenas de caracteres</a:t>
            </a:r>
            <a:endParaRPr lang="es-ES" dirty="0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 rot="21389357">
            <a:off x="5076825" y="4552464"/>
            <a:ext cx="3816350" cy="15938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1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s-E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CC00FF"/>
                    </a:gs>
                    <a:gs pos="50000">
                      <a:srgbClr val="66FF66"/>
                    </a:gs>
                    <a:gs pos="100000">
                      <a:srgbClr val="CC00FF"/>
                    </a:gs>
                  </a:gsLst>
                  <a:lin ang="2700000" scaled="1"/>
                </a:gradFill>
                <a:latin typeface="Impact"/>
              </a:rPr>
              <a:t>“hola mundo!!”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tipo de dato usaríais para almacenar…</a:t>
            </a:r>
          </a:p>
          <a:p>
            <a:pPr lvl="1"/>
            <a:r>
              <a:rPr lang="es-ES" dirty="0" smtClean="0"/>
              <a:t>…vuestra edad?</a:t>
            </a:r>
          </a:p>
          <a:p>
            <a:pPr lvl="1"/>
            <a:r>
              <a:rPr lang="es-ES" dirty="0"/>
              <a:t>…el </a:t>
            </a:r>
            <a:r>
              <a:rPr lang="es-ES" dirty="0" smtClean="0"/>
              <a:t>valor de  </a:t>
            </a:r>
            <a:r>
              <a:rPr lang="es-ES" dirty="0"/>
              <a:t>un dado de 6 caras?</a:t>
            </a:r>
          </a:p>
          <a:p>
            <a:pPr lvl="1"/>
            <a:r>
              <a:rPr lang="es-ES" dirty="0" smtClean="0"/>
              <a:t>…el estado civil de un usuario?</a:t>
            </a:r>
          </a:p>
          <a:p>
            <a:pPr lvl="1"/>
            <a:r>
              <a:rPr lang="es-ES" dirty="0" smtClean="0"/>
              <a:t>…una fecha de nacimiento?</a:t>
            </a:r>
          </a:p>
          <a:p>
            <a:pPr lvl="1"/>
            <a:r>
              <a:rPr lang="es-ES" dirty="0" smtClean="0"/>
              <a:t>…vuestra nota de selectividad (EBAU)?</a:t>
            </a:r>
          </a:p>
          <a:p>
            <a:pPr lvl="1"/>
            <a:r>
              <a:rPr lang="es-ES" dirty="0" smtClean="0"/>
              <a:t>…un número de teléfono?</a:t>
            </a:r>
            <a:endParaRPr lang="es-ES" dirty="0"/>
          </a:p>
          <a:p>
            <a:pPr lvl="1"/>
            <a:r>
              <a:rPr lang="es-ES" dirty="0" smtClean="0"/>
              <a:t>…si un usuario está o no dado de alta?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Atención, pregunta</a:t>
            </a:r>
            <a:endParaRPr lang="es-ES" dirty="0"/>
          </a:p>
        </p:txBody>
      </p:sp>
      <p:pic>
        <p:nvPicPr>
          <p:cNvPr id="5" name="Picture 4" descr="MC90034334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817776"/>
            <a:ext cx="2879874" cy="29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2564904"/>
            <a:ext cx="7172612" cy="422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Recordamos...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Objetivos del tema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Datos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Instrucciones básicas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Aunque en esta asignatura se va a programar en ADA y </a:t>
            </a:r>
            <a:r>
              <a:rPr lang="es-ES" dirty="0" err="1" smtClean="0"/>
              <a:t>Python</a:t>
            </a:r>
            <a:r>
              <a:rPr lang="es-ES" dirty="0" smtClean="0"/>
              <a:t>, se van a presentar las instrucciones en un </a:t>
            </a:r>
            <a:r>
              <a:rPr lang="es-ES" dirty="0" err="1" smtClean="0"/>
              <a:t>pseudolenguaje</a:t>
            </a:r>
            <a:r>
              <a:rPr lang="es-ES" dirty="0" smtClean="0"/>
              <a:t> de programación</a:t>
            </a:r>
          </a:p>
          <a:p>
            <a:pPr lvl="1"/>
            <a:r>
              <a:rPr lang="es-ES" dirty="0" smtClean="0"/>
              <a:t>Útil para aprender a programar con independencia del lenguaje que se utilice después</a:t>
            </a:r>
          </a:p>
        </p:txBody>
      </p:sp>
      <p:sp>
        <p:nvSpPr>
          <p:cNvPr id="296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Pseudolenguaje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identificador(es) : tipo ;</a:t>
            </a:r>
          </a:p>
          <a:p>
            <a:pPr lvl="1"/>
            <a:r>
              <a:rPr lang="es-ES" dirty="0" smtClean="0"/>
              <a:t>Para poder utilizar una variable hay que declararla antes, indicando el tipo de dato que guarda</a:t>
            </a:r>
          </a:p>
          <a:p>
            <a:pPr lvl="2"/>
            <a:r>
              <a:rPr lang="es-ES" dirty="0" smtClean="0"/>
              <a:t>Al declararla se reserva espacio en memoria</a:t>
            </a:r>
          </a:p>
          <a:p>
            <a:pPr lvl="2"/>
            <a:r>
              <a:rPr lang="es-ES" dirty="0" smtClean="0"/>
              <a:t>Su valor inicial es desconocido, incontrolado</a:t>
            </a:r>
          </a:p>
          <a:p>
            <a:endParaRPr lang="es-ES" dirty="0" smtClean="0"/>
          </a:p>
        </p:txBody>
      </p:sp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Declaración de variables</a:t>
            </a:r>
          </a:p>
        </p:txBody>
      </p:sp>
      <p:sp>
        <p:nvSpPr>
          <p:cNvPr id="30724" name="Rectangle 18"/>
          <p:cNvSpPr>
            <a:spLocks noChangeArrowheads="1"/>
          </p:cNvSpPr>
          <p:nvPr/>
        </p:nvSpPr>
        <p:spPr bwMode="auto">
          <a:xfrm>
            <a:off x="4859338" y="5516563"/>
            <a:ext cx="865187" cy="865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¿?</a:t>
            </a:r>
          </a:p>
        </p:txBody>
      </p:sp>
      <p:sp>
        <p:nvSpPr>
          <p:cNvPr id="30725" name="Rectangle 18"/>
          <p:cNvSpPr>
            <a:spLocks noChangeArrowheads="1"/>
          </p:cNvSpPr>
          <p:nvPr/>
        </p:nvSpPr>
        <p:spPr bwMode="auto">
          <a:xfrm>
            <a:off x="4859338" y="4868863"/>
            <a:ext cx="865187" cy="647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num</a:t>
            </a:r>
          </a:p>
        </p:txBody>
      </p:sp>
      <p:sp>
        <p:nvSpPr>
          <p:cNvPr id="30727" name="Rectangle 18"/>
          <p:cNvSpPr>
            <a:spLocks noChangeArrowheads="1"/>
          </p:cNvSpPr>
          <p:nvPr/>
        </p:nvSpPr>
        <p:spPr bwMode="auto">
          <a:xfrm>
            <a:off x="6084888" y="5516563"/>
            <a:ext cx="863600" cy="865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¿?</a:t>
            </a:r>
          </a:p>
        </p:txBody>
      </p:sp>
      <p:sp>
        <p:nvSpPr>
          <p:cNvPr id="30728" name="Rectangle 18"/>
          <p:cNvSpPr>
            <a:spLocks noChangeArrowheads="1"/>
          </p:cNvSpPr>
          <p:nvPr/>
        </p:nvSpPr>
        <p:spPr bwMode="auto">
          <a:xfrm>
            <a:off x="6084888" y="4868863"/>
            <a:ext cx="863600" cy="647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cantidad</a:t>
            </a:r>
          </a:p>
        </p:txBody>
      </p:sp>
      <p:sp>
        <p:nvSpPr>
          <p:cNvPr id="30729" name="Rectangle 18"/>
          <p:cNvSpPr>
            <a:spLocks noChangeArrowheads="1"/>
          </p:cNvSpPr>
          <p:nvPr/>
        </p:nvSpPr>
        <p:spPr bwMode="auto">
          <a:xfrm>
            <a:off x="7308850" y="5516563"/>
            <a:ext cx="863600" cy="865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¿?</a:t>
            </a:r>
          </a:p>
        </p:txBody>
      </p:sp>
      <p:sp>
        <p:nvSpPr>
          <p:cNvPr id="30730" name="Rectangle 18"/>
          <p:cNvSpPr>
            <a:spLocks noChangeArrowheads="1"/>
          </p:cNvSpPr>
          <p:nvPr/>
        </p:nvSpPr>
        <p:spPr bwMode="auto">
          <a:xfrm>
            <a:off x="7308850" y="4868863"/>
            <a:ext cx="863600" cy="647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longitud</a:t>
            </a:r>
          </a:p>
        </p:txBody>
      </p:sp>
      <p:sp>
        <p:nvSpPr>
          <p:cNvPr id="14" name="5 Documento"/>
          <p:cNvSpPr>
            <a:spLocks noChangeArrowheads="1"/>
          </p:cNvSpPr>
          <p:nvPr/>
        </p:nvSpPr>
        <p:spPr bwMode="auto">
          <a:xfrm>
            <a:off x="971550" y="4581128"/>
            <a:ext cx="2376488" cy="223224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0" lvl="2"/>
            <a:r>
              <a:rPr lang="es-ES" sz="2000" dirty="0" err="1">
                <a:latin typeface="Garamond" pitchFamily="18" charset="0"/>
              </a:rPr>
              <a:t>num</a:t>
            </a:r>
            <a:r>
              <a:rPr lang="es-ES" sz="2000" dirty="0">
                <a:latin typeface="Garamond" pitchFamily="18" charset="0"/>
              </a:rPr>
              <a:t>, cantidad: </a:t>
            </a:r>
            <a:r>
              <a:rPr lang="es-ES" sz="2000" dirty="0" err="1" smtClean="0">
                <a:latin typeface="Garamond" pitchFamily="18" charset="0"/>
              </a:rPr>
              <a:t>Integer</a:t>
            </a:r>
            <a:r>
              <a:rPr lang="es-ES" sz="2000" dirty="0">
                <a:latin typeface="Garamond" pitchFamily="18" charset="0"/>
              </a:rPr>
              <a:t>;</a:t>
            </a:r>
          </a:p>
          <a:p>
            <a:pPr marL="0" lvl="2"/>
            <a:r>
              <a:rPr lang="es-ES" sz="2000" dirty="0">
                <a:latin typeface="Garamond" pitchFamily="18" charset="0"/>
              </a:rPr>
              <a:t>longitud: </a:t>
            </a:r>
            <a:r>
              <a:rPr lang="es-ES" sz="2000" dirty="0" err="1">
                <a:latin typeface="Garamond" pitchFamily="18" charset="0"/>
              </a:rPr>
              <a:t>F</a:t>
            </a:r>
            <a:r>
              <a:rPr lang="es-ES" sz="2000" dirty="0" err="1" smtClean="0">
                <a:latin typeface="Garamond" pitchFamily="18" charset="0"/>
              </a:rPr>
              <a:t>loat</a:t>
            </a:r>
            <a:r>
              <a:rPr lang="es-ES" sz="2000" dirty="0">
                <a:latin typeface="Garamond" pitchFamily="18" charset="0"/>
              </a:rPr>
              <a:t>;</a:t>
            </a:r>
          </a:p>
          <a:p>
            <a:pPr marL="0" lvl="2"/>
            <a:endParaRPr lang="es-ES" sz="2000" dirty="0">
              <a:latin typeface="Garamond" pitchFamily="18" charset="0"/>
            </a:endParaRPr>
          </a:p>
          <a:p>
            <a:pPr marL="0" lvl="2"/>
            <a:r>
              <a:rPr lang="es-ES" sz="2000" dirty="0" smtClean="0">
                <a:latin typeface="Garamond" pitchFamily="18" charset="0"/>
              </a:rPr>
              <a:t>….</a:t>
            </a:r>
            <a:endParaRPr lang="es-ES" sz="2000" dirty="0">
              <a:latin typeface="Garamond" pitchFamily="18" charset="0"/>
            </a:endParaRPr>
          </a:p>
          <a:p>
            <a:pPr marL="0" lvl="2"/>
            <a:endParaRPr lang="es-ES" sz="2000" dirty="0">
              <a:latin typeface="Garamond" pitchFamily="18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variable </a:t>
            </a:r>
            <a:r>
              <a:rPr lang="es-ES" dirty="0" smtClean="0">
                <a:sym typeface="Wingdings" charset="2"/>
              </a:rPr>
              <a:t> expresión ;</a:t>
            </a:r>
          </a:p>
          <a:p>
            <a:pPr lvl="1"/>
            <a:r>
              <a:rPr lang="es-ES_tradnl" dirty="0" smtClean="0"/>
              <a:t>¡¡Cuidado con el orden derecha-&gt;izquierda!!</a:t>
            </a:r>
          </a:p>
          <a:p>
            <a:pPr lvl="2"/>
            <a:r>
              <a:rPr lang="es-ES_tradnl" dirty="0" smtClean="0"/>
              <a:t>Primero se evalúa la expresión, luego se asigna su valor, machacando el que hubiera antes en la variable</a:t>
            </a:r>
            <a:endParaRPr lang="es-ES" dirty="0" smtClean="0"/>
          </a:p>
        </p:txBody>
      </p:sp>
      <p:sp>
        <p:nvSpPr>
          <p:cNvPr id="317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asignación</a:t>
            </a:r>
          </a:p>
        </p:txBody>
      </p:sp>
      <p:sp>
        <p:nvSpPr>
          <p:cNvPr id="31748" name="Rectangle 18"/>
          <p:cNvSpPr>
            <a:spLocks noChangeArrowheads="1"/>
          </p:cNvSpPr>
          <p:nvPr/>
        </p:nvSpPr>
        <p:spPr bwMode="auto">
          <a:xfrm>
            <a:off x="4859338" y="5516563"/>
            <a:ext cx="865187" cy="865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2</a:t>
            </a:r>
          </a:p>
        </p:txBody>
      </p:sp>
      <p:sp>
        <p:nvSpPr>
          <p:cNvPr id="31749" name="Rectangle 18"/>
          <p:cNvSpPr>
            <a:spLocks noChangeArrowheads="1"/>
          </p:cNvSpPr>
          <p:nvPr/>
        </p:nvSpPr>
        <p:spPr bwMode="auto">
          <a:xfrm>
            <a:off x="4859338" y="4868863"/>
            <a:ext cx="865187" cy="647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num</a:t>
            </a:r>
          </a:p>
        </p:txBody>
      </p:sp>
      <p:sp>
        <p:nvSpPr>
          <p:cNvPr id="31750" name="5 Documento"/>
          <p:cNvSpPr>
            <a:spLocks noChangeArrowheads="1"/>
          </p:cNvSpPr>
          <p:nvPr/>
        </p:nvSpPr>
        <p:spPr bwMode="auto">
          <a:xfrm>
            <a:off x="971550" y="4581128"/>
            <a:ext cx="2376488" cy="223224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0" lvl="2"/>
            <a:r>
              <a:rPr lang="es-ES" sz="2000" dirty="0" err="1">
                <a:latin typeface="Garamond" pitchFamily="18" charset="0"/>
              </a:rPr>
              <a:t>num</a:t>
            </a:r>
            <a:r>
              <a:rPr lang="es-ES" sz="2000" dirty="0">
                <a:latin typeface="Garamond" pitchFamily="18" charset="0"/>
              </a:rPr>
              <a:t>, cantidad: </a:t>
            </a:r>
            <a:r>
              <a:rPr lang="es-ES" sz="2000" dirty="0" err="1">
                <a:latin typeface="Garamond" pitchFamily="18" charset="0"/>
              </a:rPr>
              <a:t>I</a:t>
            </a:r>
            <a:r>
              <a:rPr lang="es-ES" sz="2000" dirty="0" err="1" smtClean="0">
                <a:latin typeface="Garamond" pitchFamily="18" charset="0"/>
              </a:rPr>
              <a:t>nteger</a:t>
            </a:r>
            <a:r>
              <a:rPr lang="es-ES" sz="2000" dirty="0">
                <a:latin typeface="Garamond" pitchFamily="18" charset="0"/>
              </a:rPr>
              <a:t>;</a:t>
            </a:r>
          </a:p>
          <a:p>
            <a:pPr marL="0" lvl="2"/>
            <a:r>
              <a:rPr lang="es-ES" sz="2000" dirty="0">
                <a:latin typeface="Garamond" pitchFamily="18" charset="0"/>
              </a:rPr>
              <a:t>longitud: </a:t>
            </a:r>
            <a:r>
              <a:rPr lang="es-ES" sz="2000" dirty="0" err="1">
                <a:latin typeface="Garamond" pitchFamily="18" charset="0"/>
              </a:rPr>
              <a:t>F</a:t>
            </a:r>
            <a:r>
              <a:rPr lang="es-ES" sz="2000" dirty="0" err="1" smtClean="0">
                <a:latin typeface="Garamond" pitchFamily="18" charset="0"/>
              </a:rPr>
              <a:t>loat</a:t>
            </a:r>
            <a:r>
              <a:rPr lang="es-ES" sz="2000" dirty="0">
                <a:latin typeface="Garamond" pitchFamily="18" charset="0"/>
              </a:rPr>
              <a:t>;</a:t>
            </a:r>
          </a:p>
          <a:p>
            <a:pPr marL="0" lvl="2"/>
            <a:endParaRPr lang="es-ES" sz="2000" dirty="0">
              <a:latin typeface="Garamond" pitchFamily="18" charset="0"/>
            </a:endParaRPr>
          </a:p>
          <a:p>
            <a:pPr marL="0" lvl="2"/>
            <a:r>
              <a:rPr lang="es-ES" sz="2000" dirty="0" err="1">
                <a:latin typeface="Garamond" pitchFamily="18" charset="0"/>
              </a:rPr>
              <a:t>num</a:t>
            </a:r>
            <a:r>
              <a:rPr lang="es-ES" sz="2000" dirty="0">
                <a:latin typeface="Garamond" pitchFamily="18" charset="0"/>
              </a:rPr>
              <a:t> </a:t>
            </a:r>
            <a:r>
              <a:rPr lang="es-ES" sz="2000" dirty="0">
                <a:latin typeface="Garamond" pitchFamily="18" charset="0"/>
                <a:sym typeface="Wingdings" charset="2"/>
              </a:rPr>
              <a:t> 2 ;</a:t>
            </a:r>
          </a:p>
          <a:p>
            <a:pPr marL="0" lvl="2"/>
            <a:r>
              <a:rPr lang="es-ES" sz="2000" dirty="0">
                <a:latin typeface="Garamond" pitchFamily="18" charset="0"/>
                <a:sym typeface="Wingdings" charset="2"/>
              </a:rPr>
              <a:t>longitud  7.05 ;</a:t>
            </a:r>
          </a:p>
          <a:p>
            <a:pPr marL="0" lvl="2"/>
            <a:r>
              <a:rPr lang="es-ES" sz="2000" dirty="0" smtClean="0">
                <a:latin typeface="Garamond" pitchFamily="18" charset="0"/>
              </a:rPr>
              <a:t>….</a:t>
            </a:r>
            <a:endParaRPr lang="es-ES" sz="2000" dirty="0">
              <a:latin typeface="Garamond" pitchFamily="18" charset="0"/>
            </a:endParaRPr>
          </a:p>
          <a:p>
            <a:pPr marL="0" lvl="2"/>
            <a:endParaRPr lang="es-ES" sz="2000" dirty="0">
              <a:latin typeface="Garamond" pitchFamily="18" charset="0"/>
            </a:endParaRPr>
          </a:p>
          <a:p>
            <a:endParaRPr lang="es-ES" dirty="0"/>
          </a:p>
        </p:txBody>
      </p:sp>
      <p:sp>
        <p:nvSpPr>
          <p:cNvPr id="31751" name="Rectangle 18"/>
          <p:cNvSpPr>
            <a:spLocks noChangeArrowheads="1"/>
          </p:cNvSpPr>
          <p:nvPr/>
        </p:nvSpPr>
        <p:spPr bwMode="auto">
          <a:xfrm>
            <a:off x="6084888" y="5516563"/>
            <a:ext cx="863600" cy="865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¿?</a:t>
            </a:r>
          </a:p>
        </p:txBody>
      </p:sp>
      <p:sp>
        <p:nvSpPr>
          <p:cNvPr id="31752" name="Rectangle 18"/>
          <p:cNvSpPr>
            <a:spLocks noChangeArrowheads="1"/>
          </p:cNvSpPr>
          <p:nvPr/>
        </p:nvSpPr>
        <p:spPr bwMode="auto">
          <a:xfrm>
            <a:off x="6084888" y="4868863"/>
            <a:ext cx="863600" cy="647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cantidad</a:t>
            </a:r>
          </a:p>
        </p:txBody>
      </p:sp>
      <p:sp>
        <p:nvSpPr>
          <p:cNvPr id="31753" name="Rectangle 18"/>
          <p:cNvSpPr>
            <a:spLocks noChangeArrowheads="1"/>
          </p:cNvSpPr>
          <p:nvPr/>
        </p:nvSpPr>
        <p:spPr bwMode="auto">
          <a:xfrm>
            <a:off x="7308850" y="5516563"/>
            <a:ext cx="863600" cy="865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7.05</a:t>
            </a:r>
          </a:p>
        </p:txBody>
      </p:sp>
      <p:sp>
        <p:nvSpPr>
          <p:cNvPr id="31754" name="Rectangle 18"/>
          <p:cNvSpPr>
            <a:spLocks noChangeArrowheads="1"/>
          </p:cNvSpPr>
          <p:nvPr/>
        </p:nvSpPr>
        <p:spPr bwMode="auto">
          <a:xfrm>
            <a:off x="7308850" y="4868863"/>
            <a:ext cx="863600" cy="647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longitud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Ocurren cuando los tipos de la variable y la expresión de una asignación no son el mismo</a:t>
            </a:r>
          </a:p>
          <a:p>
            <a:pPr lvl="1"/>
            <a:r>
              <a:rPr lang="es-ES" smtClean="0"/>
              <a:t>Cada variable se declara de un tipo (entero, real, carácter, booleano, string, …)</a:t>
            </a:r>
          </a:p>
          <a:p>
            <a:pPr lvl="1"/>
            <a:r>
              <a:rPr lang="es-ES" smtClean="0"/>
              <a:t>Cada literal tiene asignado implícitamente un tipo</a:t>
            </a:r>
          </a:p>
        </p:txBody>
      </p:sp>
      <p:sp>
        <p:nvSpPr>
          <p:cNvPr id="327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Errores de concordancia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Algunos ejemplos</a:t>
            </a:r>
          </a:p>
        </p:txBody>
      </p:sp>
      <p:sp>
        <p:nvSpPr>
          <p:cNvPr id="337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Errores de concordancia</a:t>
            </a:r>
          </a:p>
        </p:txBody>
      </p:sp>
      <p:sp>
        <p:nvSpPr>
          <p:cNvPr id="33796" name="3 Documento"/>
          <p:cNvSpPr>
            <a:spLocks noChangeArrowheads="1"/>
          </p:cNvSpPr>
          <p:nvPr/>
        </p:nvSpPr>
        <p:spPr bwMode="auto">
          <a:xfrm>
            <a:off x="4211638" y="2563638"/>
            <a:ext cx="3024187" cy="424973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0" lvl="2"/>
            <a:r>
              <a:rPr lang="es-ES" sz="2000" dirty="0" err="1">
                <a:latin typeface="Garamond" pitchFamily="18" charset="0"/>
              </a:rPr>
              <a:t>num</a:t>
            </a:r>
            <a:r>
              <a:rPr lang="es-ES" sz="2000" dirty="0">
                <a:latin typeface="Garamond" pitchFamily="18" charset="0"/>
              </a:rPr>
              <a:t>: </a:t>
            </a:r>
            <a:r>
              <a:rPr lang="es-ES" sz="2000" dirty="0" err="1">
                <a:latin typeface="Garamond" pitchFamily="18" charset="0"/>
              </a:rPr>
              <a:t>I</a:t>
            </a:r>
            <a:r>
              <a:rPr lang="es-ES" sz="2000" dirty="0" err="1" smtClean="0">
                <a:latin typeface="Garamond" pitchFamily="18" charset="0"/>
              </a:rPr>
              <a:t>nteger</a:t>
            </a:r>
            <a:r>
              <a:rPr lang="es-ES" sz="2000" dirty="0">
                <a:latin typeface="Garamond" pitchFamily="18" charset="0"/>
              </a:rPr>
              <a:t>;</a:t>
            </a:r>
          </a:p>
          <a:p>
            <a:pPr marL="0" lvl="2"/>
            <a:r>
              <a:rPr lang="es-ES" sz="2000" dirty="0">
                <a:latin typeface="Garamond" pitchFamily="18" charset="0"/>
              </a:rPr>
              <a:t>nombre: </a:t>
            </a:r>
            <a:r>
              <a:rPr lang="es-ES" sz="2000" dirty="0" err="1" smtClean="0">
                <a:latin typeface="Garamond" pitchFamily="18" charset="0"/>
              </a:rPr>
              <a:t>String</a:t>
            </a:r>
            <a:r>
              <a:rPr lang="es-ES" sz="2000" dirty="0">
                <a:latin typeface="Garamond" pitchFamily="18" charset="0"/>
              </a:rPr>
              <a:t>;</a:t>
            </a:r>
            <a:endParaRPr lang="es-ES" dirty="0"/>
          </a:p>
          <a:p>
            <a:pPr marL="0" lvl="2"/>
            <a:r>
              <a:rPr lang="es-ES" sz="2000" dirty="0">
                <a:latin typeface="Garamond" pitchFamily="18" charset="0"/>
              </a:rPr>
              <a:t>encontrado: </a:t>
            </a:r>
            <a:r>
              <a:rPr lang="es-ES" sz="2000" dirty="0" err="1">
                <a:latin typeface="Garamond" pitchFamily="18" charset="0"/>
              </a:rPr>
              <a:t>B</a:t>
            </a:r>
            <a:r>
              <a:rPr lang="es-ES" sz="2000" dirty="0" err="1" smtClean="0">
                <a:latin typeface="Garamond" pitchFamily="18" charset="0"/>
              </a:rPr>
              <a:t>oolean</a:t>
            </a:r>
            <a:r>
              <a:rPr lang="es-ES" sz="2000" dirty="0">
                <a:latin typeface="Garamond" pitchFamily="18" charset="0"/>
              </a:rPr>
              <a:t>;</a:t>
            </a:r>
          </a:p>
          <a:p>
            <a:pPr marL="0" lvl="2"/>
            <a:r>
              <a:rPr lang="es-ES" sz="2000" dirty="0">
                <a:latin typeface="Garamond" pitchFamily="18" charset="0"/>
              </a:rPr>
              <a:t>…</a:t>
            </a:r>
          </a:p>
          <a:p>
            <a:pPr marL="0" lvl="2"/>
            <a:r>
              <a:rPr lang="es-ES" sz="2000" dirty="0" err="1">
                <a:latin typeface="Garamond" pitchFamily="18" charset="0"/>
              </a:rPr>
              <a:t>num</a:t>
            </a:r>
            <a:r>
              <a:rPr lang="es-ES" sz="2000" dirty="0">
                <a:latin typeface="Garamond" pitchFamily="18" charset="0"/>
              </a:rPr>
              <a:t> </a:t>
            </a:r>
            <a:r>
              <a:rPr lang="es-ES" sz="2000" dirty="0">
                <a:latin typeface="Garamond" pitchFamily="18" charset="0"/>
                <a:sym typeface="Wingdings" charset="2"/>
              </a:rPr>
              <a:t> ‘a’;</a:t>
            </a:r>
          </a:p>
          <a:p>
            <a:pPr marL="0" lvl="2"/>
            <a:r>
              <a:rPr lang="es-ES" sz="2000" dirty="0" err="1">
                <a:latin typeface="Garamond" pitchFamily="18" charset="0"/>
                <a:sym typeface="Wingdings" charset="2"/>
              </a:rPr>
              <a:t>num</a:t>
            </a:r>
            <a:r>
              <a:rPr lang="es-ES" sz="2000" dirty="0">
                <a:latin typeface="Garamond" pitchFamily="18" charset="0"/>
                <a:sym typeface="Wingdings" charset="2"/>
              </a:rPr>
              <a:t>  true;</a:t>
            </a:r>
          </a:p>
          <a:p>
            <a:pPr marL="0" lvl="2"/>
            <a:r>
              <a:rPr lang="es-ES" sz="2000" dirty="0" err="1">
                <a:latin typeface="Garamond" pitchFamily="18" charset="0"/>
                <a:sym typeface="Wingdings" charset="2"/>
              </a:rPr>
              <a:t>num</a:t>
            </a:r>
            <a:r>
              <a:rPr lang="es-ES" sz="2000" dirty="0">
                <a:latin typeface="Garamond" pitchFamily="18" charset="0"/>
                <a:sym typeface="Wingdings" charset="2"/>
              </a:rPr>
              <a:t>  “comisión apertura”;</a:t>
            </a:r>
          </a:p>
          <a:p>
            <a:pPr marL="0" lvl="2"/>
            <a:r>
              <a:rPr lang="es-ES" sz="2000" dirty="0" err="1">
                <a:latin typeface="Garamond" pitchFamily="18" charset="0"/>
                <a:sym typeface="Wingdings" charset="2"/>
              </a:rPr>
              <a:t>num</a:t>
            </a:r>
            <a:r>
              <a:rPr lang="es-ES" sz="2000" dirty="0">
                <a:latin typeface="Garamond" pitchFamily="18" charset="0"/>
                <a:sym typeface="Wingdings" charset="2"/>
              </a:rPr>
              <a:t>  nombre;</a:t>
            </a:r>
          </a:p>
          <a:p>
            <a:pPr marL="0" lvl="2"/>
            <a:r>
              <a:rPr lang="es-ES" sz="2000" dirty="0">
                <a:latin typeface="Garamond" pitchFamily="18" charset="0"/>
                <a:sym typeface="Wingdings" charset="2"/>
              </a:rPr>
              <a:t>nombre  </a:t>
            </a:r>
            <a:r>
              <a:rPr lang="es-ES" sz="2000" dirty="0" err="1">
                <a:latin typeface="Garamond" pitchFamily="18" charset="0"/>
                <a:sym typeface="Wingdings" charset="2"/>
              </a:rPr>
              <a:t>num</a:t>
            </a:r>
            <a:r>
              <a:rPr lang="es-ES" sz="2000" dirty="0">
                <a:latin typeface="Garamond" pitchFamily="18" charset="0"/>
                <a:sym typeface="Wingdings" charset="2"/>
              </a:rPr>
              <a:t>;</a:t>
            </a:r>
          </a:p>
          <a:p>
            <a:pPr marL="0" lvl="2"/>
            <a:r>
              <a:rPr lang="es-ES" sz="2000" dirty="0" err="1">
                <a:latin typeface="Garamond" pitchFamily="18" charset="0"/>
                <a:sym typeface="Wingdings" charset="2"/>
              </a:rPr>
              <a:t>num</a:t>
            </a:r>
            <a:r>
              <a:rPr lang="es-ES" sz="2000" dirty="0">
                <a:latin typeface="Garamond" pitchFamily="18" charset="0"/>
                <a:sym typeface="Wingdings" charset="2"/>
              </a:rPr>
              <a:t>  </a:t>
            </a:r>
            <a:r>
              <a:rPr lang="es-ES" sz="2000" dirty="0" err="1">
                <a:latin typeface="Garamond" pitchFamily="18" charset="0"/>
                <a:sym typeface="Wingdings" charset="2"/>
              </a:rPr>
              <a:t>num</a:t>
            </a:r>
            <a:r>
              <a:rPr lang="es-ES" sz="2000" dirty="0">
                <a:latin typeface="Garamond" pitchFamily="18" charset="0"/>
                <a:sym typeface="Wingdings" charset="2"/>
              </a:rPr>
              <a:t> + nombre;</a:t>
            </a:r>
          </a:p>
          <a:p>
            <a:pPr marL="0" lvl="2"/>
            <a:r>
              <a:rPr lang="es-ES" sz="2000" dirty="0">
                <a:latin typeface="Garamond" pitchFamily="18" charset="0"/>
                <a:sym typeface="Wingdings" charset="2"/>
              </a:rPr>
              <a:t>nombre  encontrado;</a:t>
            </a:r>
          </a:p>
          <a:p>
            <a:pPr marL="0" lvl="2"/>
            <a:r>
              <a:rPr lang="es-ES" sz="2000" dirty="0">
                <a:latin typeface="Garamond" pitchFamily="18" charset="0"/>
                <a:sym typeface="Wingdings" charset="2"/>
              </a:rPr>
              <a:t>…</a:t>
            </a:r>
            <a:endParaRPr lang="es-ES" sz="20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Algorítmica básica</a:t>
            </a:r>
          </a:p>
          <a:p>
            <a:pPr lvl="1"/>
            <a:r>
              <a:rPr lang="es-ES" dirty="0" smtClean="0"/>
              <a:t>Tipos de datos: entero, real, booleano, carácter</a:t>
            </a:r>
          </a:p>
          <a:p>
            <a:pPr lvl="1"/>
            <a:r>
              <a:rPr lang="es-ES" dirty="0" smtClean="0"/>
              <a:t>Declaración y uso de variables</a:t>
            </a:r>
          </a:p>
          <a:p>
            <a:pPr lvl="1"/>
            <a:r>
              <a:rPr lang="es-ES" dirty="0" smtClean="0"/>
              <a:t>Instrucciones básicas: asignación, leer, escribir</a:t>
            </a:r>
          </a:p>
          <a:p>
            <a:pPr lvl="1"/>
            <a:r>
              <a:rPr lang="es-ES" dirty="0" smtClean="0"/>
              <a:t>Estructuras de control condicionales: si-entonces</a:t>
            </a:r>
          </a:p>
          <a:p>
            <a:r>
              <a:rPr lang="es-ES" dirty="0" err="1" smtClean="0"/>
              <a:t>Pseudolenguaje</a:t>
            </a:r>
            <a:r>
              <a:rPr lang="es-ES" dirty="0" smtClean="0"/>
              <a:t> de programación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tema</a:t>
            </a: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leer(variable);</a:t>
            </a:r>
          </a:p>
          <a:p>
            <a:pPr lvl="1"/>
            <a:r>
              <a:rPr lang="es-ES" dirty="0" smtClean="0"/>
              <a:t>Permite tomar un valor desde el exterior del algoritmo (desde el teclado) y asignárselo a una variable</a:t>
            </a:r>
          </a:p>
          <a:p>
            <a:r>
              <a:rPr lang="es-ES" dirty="0" smtClean="0"/>
              <a:t>escribir(expresión);</a:t>
            </a:r>
          </a:p>
          <a:p>
            <a:pPr lvl="1"/>
            <a:r>
              <a:rPr lang="es-ES" dirty="0" smtClean="0"/>
              <a:t>Sirve para mostrar mensajes y/o datos al exterior (por pantalla)</a:t>
            </a:r>
          </a:p>
        </p:txBody>
      </p:sp>
      <p:sp>
        <p:nvSpPr>
          <p:cNvPr id="348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Entrada/salida estándar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2 Marcador de contenido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49878"/>
          </a:xfrm>
        </p:spPr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358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Ejemplo E/S estándar</a:t>
            </a:r>
          </a:p>
        </p:txBody>
      </p:sp>
      <p:sp>
        <p:nvSpPr>
          <p:cNvPr id="35844" name="3 Documento"/>
          <p:cNvSpPr>
            <a:spLocks noChangeArrowheads="1"/>
          </p:cNvSpPr>
          <p:nvPr/>
        </p:nvSpPr>
        <p:spPr bwMode="auto">
          <a:xfrm>
            <a:off x="1042988" y="2564904"/>
            <a:ext cx="6409332" cy="4176464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0" lvl="2"/>
            <a:r>
              <a:rPr lang="es-ES" sz="2000" dirty="0">
                <a:latin typeface="Garamond" pitchFamily="18" charset="0"/>
              </a:rPr>
              <a:t>num1, num2, num3: </a:t>
            </a:r>
            <a:r>
              <a:rPr lang="es-ES" sz="2000" dirty="0" err="1">
                <a:latin typeface="Garamond" pitchFamily="18" charset="0"/>
              </a:rPr>
              <a:t>I</a:t>
            </a:r>
            <a:r>
              <a:rPr lang="es-ES" sz="2000" dirty="0" err="1" smtClean="0">
                <a:latin typeface="Garamond" pitchFamily="18" charset="0"/>
              </a:rPr>
              <a:t>nteger</a:t>
            </a:r>
            <a:r>
              <a:rPr lang="es-ES" sz="2000" dirty="0">
                <a:latin typeface="Garamond" pitchFamily="18" charset="0"/>
              </a:rPr>
              <a:t>;</a:t>
            </a:r>
          </a:p>
          <a:p>
            <a:pPr marL="0" lvl="2"/>
            <a:endParaRPr lang="es-ES" sz="2000" dirty="0">
              <a:latin typeface="Garamond" pitchFamily="18" charset="0"/>
            </a:endParaRPr>
          </a:p>
          <a:p>
            <a:pPr marL="0" lvl="2"/>
            <a:r>
              <a:rPr lang="es-ES" sz="2000" dirty="0">
                <a:latin typeface="Garamond" pitchFamily="18" charset="0"/>
              </a:rPr>
              <a:t>escribir </a:t>
            </a:r>
            <a:r>
              <a:rPr lang="es-ES" sz="2000" dirty="0" smtClean="0">
                <a:latin typeface="Garamond" pitchFamily="18" charset="0"/>
              </a:rPr>
              <a:t>(“</a:t>
            </a:r>
            <a:r>
              <a:rPr lang="es-ES" sz="2000" dirty="0">
                <a:latin typeface="Garamond" pitchFamily="18" charset="0"/>
              </a:rPr>
              <a:t>Teclea un </a:t>
            </a:r>
            <a:r>
              <a:rPr lang="es-ES" sz="2000" dirty="0" smtClean="0">
                <a:latin typeface="Garamond" pitchFamily="18" charset="0"/>
              </a:rPr>
              <a:t>número: ”);</a:t>
            </a:r>
            <a:endParaRPr lang="es-ES" sz="2000" dirty="0">
              <a:latin typeface="Garamond" pitchFamily="18" charset="0"/>
            </a:endParaRPr>
          </a:p>
          <a:p>
            <a:pPr marL="0" lvl="2"/>
            <a:r>
              <a:rPr lang="es-ES" sz="2000" dirty="0">
                <a:latin typeface="Garamond" pitchFamily="18" charset="0"/>
              </a:rPr>
              <a:t>leer(num1</a:t>
            </a:r>
            <a:r>
              <a:rPr lang="es-ES" sz="2000" dirty="0" smtClean="0">
                <a:latin typeface="Garamond" pitchFamily="18" charset="0"/>
              </a:rPr>
              <a:t>);</a:t>
            </a:r>
          </a:p>
          <a:p>
            <a:pPr marL="0" lvl="2"/>
            <a:endParaRPr lang="es-ES" sz="2000" dirty="0">
              <a:latin typeface="Garamond" pitchFamily="18" charset="0"/>
            </a:endParaRPr>
          </a:p>
          <a:p>
            <a:pPr marL="0" lvl="2"/>
            <a:r>
              <a:rPr lang="es-ES" sz="2000" dirty="0" smtClean="0">
                <a:latin typeface="Garamond" pitchFamily="18" charset="0"/>
              </a:rPr>
              <a:t>escribir (“</a:t>
            </a:r>
            <a:r>
              <a:rPr lang="es-ES" sz="2000" dirty="0">
                <a:latin typeface="Garamond" pitchFamily="18" charset="0"/>
              </a:rPr>
              <a:t>Teclea otro </a:t>
            </a:r>
            <a:r>
              <a:rPr lang="es-ES" sz="2000" dirty="0" smtClean="0">
                <a:latin typeface="Garamond" pitchFamily="18" charset="0"/>
              </a:rPr>
              <a:t>número: ”);</a:t>
            </a:r>
            <a:endParaRPr lang="es-ES" sz="2000" dirty="0">
              <a:latin typeface="Garamond" pitchFamily="18" charset="0"/>
            </a:endParaRPr>
          </a:p>
          <a:p>
            <a:pPr marL="0" lvl="2"/>
            <a:r>
              <a:rPr lang="es-ES" sz="2000" dirty="0">
                <a:latin typeface="Garamond" pitchFamily="18" charset="0"/>
              </a:rPr>
              <a:t>leer(num2);</a:t>
            </a:r>
          </a:p>
          <a:p>
            <a:pPr marL="0" lvl="2"/>
            <a:endParaRPr lang="es-ES" sz="2000" dirty="0">
              <a:latin typeface="Garamond" pitchFamily="18" charset="0"/>
            </a:endParaRPr>
          </a:p>
          <a:p>
            <a:pPr marL="0" lvl="2"/>
            <a:r>
              <a:rPr lang="es-ES" sz="2000" dirty="0">
                <a:latin typeface="Garamond" pitchFamily="18" charset="0"/>
              </a:rPr>
              <a:t>escribir </a:t>
            </a:r>
            <a:r>
              <a:rPr lang="es-ES" sz="2000" dirty="0" smtClean="0">
                <a:latin typeface="Garamond" pitchFamily="18" charset="0"/>
              </a:rPr>
              <a:t>(“</a:t>
            </a:r>
            <a:r>
              <a:rPr lang="es-ES" sz="2000" dirty="0">
                <a:latin typeface="Garamond" pitchFamily="18" charset="0"/>
              </a:rPr>
              <a:t>La suma </a:t>
            </a:r>
            <a:r>
              <a:rPr lang="es-ES" sz="2000" dirty="0" smtClean="0">
                <a:latin typeface="Garamond" pitchFamily="18" charset="0"/>
              </a:rPr>
              <a:t>de ” </a:t>
            </a:r>
            <a:r>
              <a:rPr lang="es-ES" sz="2000" dirty="0">
                <a:latin typeface="Garamond" pitchFamily="18" charset="0"/>
              </a:rPr>
              <a:t>num1 “ y ” num2 “ es</a:t>
            </a:r>
            <a:r>
              <a:rPr lang="es-ES" sz="2000" dirty="0" smtClean="0">
                <a:latin typeface="Garamond" pitchFamily="18" charset="0"/>
              </a:rPr>
              <a:t>: ” num1+num2);</a:t>
            </a:r>
            <a:endParaRPr lang="es-ES" sz="2000" dirty="0">
              <a:latin typeface="Garamond" pitchFamily="18" charset="0"/>
            </a:endParaRPr>
          </a:p>
          <a:p>
            <a:pPr marL="0" lvl="2"/>
            <a:endParaRPr lang="es-ES" sz="2000" dirty="0">
              <a:latin typeface="Garamond" pitchFamily="18" charset="0"/>
            </a:endParaRPr>
          </a:p>
          <a:p>
            <a:pPr marL="0" lvl="2"/>
            <a:r>
              <a:rPr lang="es-ES" sz="2000" dirty="0">
                <a:latin typeface="Garamond" pitchFamily="18" charset="0"/>
              </a:rPr>
              <a:t>num3 </a:t>
            </a:r>
            <a:r>
              <a:rPr lang="es-ES" sz="2000" dirty="0">
                <a:latin typeface="Garamond" pitchFamily="18" charset="0"/>
                <a:sym typeface="Wingdings" charset="2"/>
              </a:rPr>
              <a:t> num1 – num2;</a:t>
            </a:r>
          </a:p>
          <a:p>
            <a:pPr marL="0" lvl="2"/>
            <a:r>
              <a:rPr lang="es-ES" sz="2000" dirty="0">
                <a:latin typeface="Garamond" pitchFamily="18" charset="0"/>
                <a:sym typeface="Wingdings" charset="2"/>
              </a:rPr>
              <a:t>escribir </a:t>
            </a:r>
            <a:r>
              <a:rPr lang="es-ES" sz="2000" dirty="0" smtClean="0">
                <a:latin typeface="Garamond" pitchFamily="18" charset="0"/>
                <a:sym typeface="Wingdings" charset="2"/>
              </a:rPr>
              <a:t>(“</a:t>
            </a:r>
            <a:r>
              <a:rPr lang="es-ES" sz="2000" dirty="0">
                <a:latin typeface="Garamond" pitchFamily="18" charset="0"/>
                <a:sym typeface="Wingdings" charset="2"/>
              </a:rPr>
              <a:t>Y la resta es” </a:t>
            </a:r>
            <a:r>
              <a:rPr lang="es-ES" sz="2000" dirty="0" smtClean="0">
                <a:latin typeface="Garamond" pitchFamily="18" charset="0"/>
                <a:sym typeface="Wingdings" charset="2"/>
              </a:rPr>
              <a:t>num3);</a:t>
            </a:r>
            <a:endParaRPr lang="es-ES" sz="20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orden de ejecución de las instrucciones es, en principio, secuencial</a:t>
            </a:r>
          </a:p>
          <a:p>
            <a:pPr lvl="1"/>
            <a:r>
              <a:rPr lang="es-ES" dirty="0" smtClean="0"/>
              <a:t>Las estructuras de control permiten romper este orden</a:t>
            </a:r>
          </a:p>
          <a:p>
            <a:pPr lvl="2"/>
            <a:r>
              <a:rPr lang="es-ES" dirty="0" smtClean="0"/>
              <a:t>Se basan en condiciones expresadas mediante operadores relacionales (</a:t>
            </a:r>
            <a:r>
              <a:rPr lang="es-ES" i="1" dirty="0" smtClean="0"/>
              <a:t>&gt;, &gt;=, =, /=, &lt;=, &lt;</a:t>
            </a:r>
            <a:r>
              <a:rPr lang="es-ES" dirty="0" smtClean="0"/>
              <a:t>) y/o lógicos (</a:t>
            </a:r>
            <a:r>
              <a:rPr lang="es-ES" i="1" dirty="0" smtClean="0"/>
              <a:t>and, </a:t>
            </a:r>
            <a:r>
              <a:rPr lang="es-ES" i="1" dirty="0" err="1" smtClean="0"/>
              <a:t>or</a:t>
            </a:r>
            <a:r>
              <a:rPr lang="es-ES" i="1" dirty="0" smtClean="0"/>
              <a:t>, </a:t>
            </a:r>
            <a:r>
              <a:rPr lang="es-ES" i="1" dirty="0" err="1" smtClean="0"/>
              <a:t>xor</a:t>
            </a:r>
            <a:r>
              <a:rPr lang="es-ES" i="1" dirty="0" smtClean="0"/>
              <a:t>, </a:t>
            </a:r>
            <a:r>
              <a:rPr lang="es-ES" i="1" dirty="0" err="1" smtClean="0"/>
              <a:t>not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En el momento de ser evaluada, una condición se puede cumplir (</a:t>
            </a:r>
            <a:r>
              <a:rPr lang="es-ES" i="1" dirty="0" smtClean="0"/>
              <a:t>true</a:t>
            </a:r>
            <a:r>
              <a:rPr lang="es-ES" dirty="0" smtClean="0"/>
              <a:t>) o no (</a:t>
            </a:r>
            <a:r>
              <a:rPr lang="es-ES" i="1" dirty="0" smtClean="0"/>
              <a:t>false</a:t>
            </a:r>
            <a:r>
              <a:rPr lang="es-ES" dirty="0" smtClean="0"/>
              <a:t>)</a:t>
            </a:r>
          </a:p>
          <a:p>
            <a:pPr lvl="2"/>
            <a:endParaRPr lang="es-ES" dirty="0" smtClean="0"/>
          </a:p>
        </p:txBody>
      </p:sp>
      <p:sp>
        <p:nvSpPr>
          <p:cNvPr id="368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Estructuras de control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Dos tipos de estructuras de control </a:t>
            </a:r>
          </a:p>
          <a:p>
            <a:pPr lvl="1"/>
            <a:r>
              <a:rPr lang="es-ES" dirty="0" smtClean="0"/>
              <a:t>Condicionales: se verán a continuación</a:t>
            </a:r>
          </a:p>
          <a:p>
            <a:pPr lvl="1"/>
            <a:r>
              <a:rPr lang="es-ES" dirty="0" smtClean="0"/>
              <a:t>Iterativas: se tratarán en el tema 2.2</a:t>
            </a:r>
          </a:p>
          <a:p>
            <a:pPr lvl="2"/>
            <a:endParaRPr lang="es-ES" dirty="0" smtClean="0"/>
          </a:p>
        </p:txBody>
      </p:sp>
      <p:sp>
        <p:nvSpPr>
          <p:cNvPr id="368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Estructuras de control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¿Cómo escribir el máximo entre num1 y num2?</a:t>
            </a:r>
          </a:p>
          <a:p>
            <a:pPr lvl="1"/>
            <a:r>
              <a:rPr lang="es-ES" dirty="0" smtClean="0"/>
              <a:t>escribir(“Teclea dos números”);</a:t>
            </a:r>
          </a:p>
          <a:p>
            <a:pPr lvl="1"/>
            <a:r>
              <a:rPr lang="es-ES" dirty="0" smtClean="0"/>
              <a:t>leer (num1);</a:t>
            </a:r>
          </a:p>
          <a:p>
            <a:pPr lvl="1"/>
            <a:r>
              <a:rPr lang="es-ES" dirty="0" smtClean="0"/>
              <a:t>leer(num2);</a:t>
            </a:r>
          </a:p>
          <a:p>
            <a:r>
              <a:rPr lang="es-ES" dirty="0" smtClean="0"/>
              <a:t>¿Y después?</a:t>
            </a:r>
          </a:p>
          <a:p>
            <a:pPr lvl="1"/>
            <a:r>
              <a:rPr lang="es-ES" dirty="0" smtClean="0"/>
              <a:t>escribir(“el máximo es: ” num1); </a:t>
            </a:r>
          </a:p>
          <a:p>
            <a:pPr lvl="1"/>
            <a:r>
              <a:rPr lang="es-ES" dirty="0" smtClean="0"/>
              <a:t>escribir(“el máximo es: ” num2); 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378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Ejemplo</a:t>
            </a:r>
          </a:p>
        </p:txBody>
      </p:sp>
      <p:pic>
        <p:nvPicPr>
          <p:cNvPr id="37892" name="Picture 2" descr="C:\Users\Usuario\AppData\Local\Microsoft\Windows\Temporary Internet Files\Content.IE5\TDEY8J44\MC9004348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437112"/>
            <a:ext cx="13681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¿Cómo escribir el máximo entre num1 y num2?</a:t>
            </a:r>
          </a:p>
        </p:txBody>
      </p:sp>
      <p:sp>
        <p:nvSpPr>
          <p:cNvPr id="389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</a:p>
        </p:txBody>
      </p:sp>
      <p:sp>
        <p:nvSpPr>
          <p:cNvPr id="6" name="3 Rectángulo"/>
          <p:cNvSpPr>
            <a:spLocks noChangeArrowheads="1"/>
          </p:cNvSpPr>
          <p:nvPr/>
        </p:nvSpPr>
        <p:spPr bwMode="auto">
          <a:xfrm>
            <a:off x="1907704" y="3429000"/>
            <a:ext cx="4464223" cy="2952328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2000" rIns="72000"/>
          <a:lstStyle/>
          <a:p>
            <a:pPr lvl="1"/>
            <a:endParaRPr lang="es-ES" dirty="0" smtClean="0"/>
          </a:p>
          <a:p>
            <a:pPr lvl="1"/>
            <a:r>
              <a:rPr lang="es-ES" dirty="0" smtClean="0"/>
              <a:t>escribir</a:t>
            </a:r>
            <a:r>
              <a:rPr lang="es-ES" dirty="0"/>
              <a:t>(“Teclea dos números”);</a:t>
            </a:r>
          </a:p>
          <a:p>
            <a:pPr lvl="1"/>
            <a:r>
              <a:rPr lang="es-ES" dirty="0"/>
              <a:t>leer (num1); </a:t>
            </a:r>
            <a:endParaRPr lang="es-ES" dirty="0" smtClean="0"/>
          </a:p>
          <a:p>
            <a:pPr lvl="1"/>
            <a:r>
              <a:rPr lang="es-ES" dirty="0" smtClean="0"/>
              <a:t>leer(num2</a:t>
            </a:r>
            <a:r>
              <a:rPr lang="es-ES" dirty="0"/>
              <a:t>);</a:t>
            </a:r>
          </a:p>
          <a:p>
            <a:pPr lvl="1"/>
            <a:endParaRPr lang="es-ES" dirty="0"/>
          </a:p>
          <a:p>
            <a:pPr lvl="1"/>
            <a:r>
              <a:rPr lang="es-ES" b="1" dirty="0" smtClean="0"/>
              <a:t>si  </a:t>
            </a:r>
            <a:r>
              <a:rPr lang="es-ES" dirty="0" smtClean="0"/>
              <a:t>num1 </a:t>
            </a:r>
            <a:r>
              <a:rPr lang="es-ES" dirty="0"/>
              <a:t>&gt;= </a:t>
            </a:r>
            <a:r>
              <a:rPr lang="es-ES" dirty="0" smtClean="0"/>
              <a:t>num2  </a:t>
            </a:r>
            <a:r>
              <a:rPr lang="es-ES" dirty="0"/>
              <a:t>entonces</a:t>
            </a:r>
          </a:p>
          <a:p>
            <a:pPr lvl="2"/>
            <a:r>
              <a:rPr lang="es-ES" dirty="0"/>
              <a:t>escribir(“el máximo es: ” num1); </a:t>
            </a:r>
          </a:p>
          <a:p>
            <a:pPr lvl="1"/>
            <a:r>
              <a:rPr lang="es-ES" b="1" dirty="0"/>
              <a:t>si no</a:t>
            </a:r>
          </a:p>
          <a:p>
            <a:pPr lvl="1"/>
            <a:r>
              <a:rPr lang="es-ES" dirty="0"/>
              <a:t>	escribir(“el máximo es: ” num2);</a:t>
            </a:r>
          </a:p>
          <a:p>
            <a:pPr lvl="1"/>
            <a:r>
              <a:rPr lang="es-ES" b="1" dirty="0" err="1"/>
              <a:t>fin_si</a:t>
            </a:r>
            <a:r>
              <a:rPr lang="es-ES" dirty="0"/>
              <a:t>;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si </a:t>
            </a:r>
            <a:r>
              <a:rPr lang="es-ES" i="1" dirty="0" smtClean="0"/>
              <a:t>condición</a:t>
            </a:r>
            <a:r>
              <a:rPr lang="es-ES" dirty="0" smtClean="0"/>
              <a:t> entonces</a:t>
            </a:r>
          </a:p>
          <a:p>
            <a:pPr>
              <a:buNone/>
            </a:pPr>
            <a:r>
              <a:rPr lang="es-ES" dirty="0" smtClean="0"/>
              <a:t>     bloque_instrucciones1;</a:t>
            </a:r>
          </a:p>
          <a:p>
            <a:pPr>
              <a:buNone/>
            </a:pPr>
            <a:r>
              <a:rPr lang="es-ES" dirty="0" smtClean="0"/>
              <a:t>si no</a:t>
            </a:r>
          </a:p>
          <a:p>
            <a:pPr>
              <a:buNone/>
            </a:pPr>
            <a:r>
              <a:rPr lang="es-ES" dirty="0" smtClean="0"/>
              <a:t>     bloque_instrucciones2;</a:t>
            </a:r>
          </a:p>
          <a:p>
            <a:pPr>
              <a:buNone/>
            </a:pPr>
            <a:r>
              <a:rPr lang="es-ES" dirty="0" err="1" smtClean="0"/>
              <a:t>fin_si</a:t>
            </a:r>
            <a:r>
              <a:rPr lang="es-ES" dirty="0" smtClean="0"/>
              <a:t>;</a:t>
            </a:r>
          </a:p>
        </p:txBody>
      </p:sp>
      <p:sp>
        <p:nvSpPr>
          <p:cNvPr id="4096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Esquema si-entonces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851920" y="3501306"/>
            <a:ext cx="5146675" cy="1439862"/>
            <a:chOff x="1702" y="3072"/>
            <a:chExt cx="4013" cy="115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770" y="3304"/>
              <a:ext cx="1841" cy="456"/>
              <a:chOff x="345" y="1096"/>
              <a:chExt cx="1841" cy="456"/>
            </a:xfrm>
          </p:grpSpPr>
          <p:sp>
            <p:nvSpPr>
              <p:cNvPr id="40978" name="AutoShape 6"/>
              <p:cNvSpPr>
                <a:spLocks noChangeArrowheads="1"/>
              </p:cNvSpPr>
              <p:nvPr/>
            </p:nvSpPr>
            <p:spPr bwMode="auto">
              <a:xfrm>
                <a:off x="345" y="1096"/>
                <a:ext cx="1841" cy="456"/>
              </a:xfrm>
              <a:prstGeom prst="flowChartDecision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0979" name="Text Box 7"/>
              <p:cNvSpPr txBox="1">
                <a:spLocks noChangeArrowheads="1"/>
              </p:cNvSpPr>
              <p:nvPr/>
            </p:nvSpPr>
            <p:spPr bwMode="auto">
              <a:xfrm>
                <a:off x="817" y="1176"/>
                <a:ext cx="899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_tradnl" sz="1800">
                    <a:latin typeface="Times New Roman" pitchFamily="16" charset="0"/>
                  </a:rPr>
                  <a:t>¿condición?</a:t>
                </a:r>
              </a:p>
            </p:txBody>
          </p:sp>
        </p:grp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3690" y="307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H="1">
              <a:off x="3716" y="4017"/>
              <a:ext cx="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631" y="3255"/>
              <a:ext cx="587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s-ES_tradnl" sz="1800">
                  <a:solidFill>
                    <a:srgbClr val="FF0000"/>
                  </a:solidFill>
                  <a:latin typeface="Times New Roman" pitchFamily="16" charset="0"/>
                </a:rPr>
                <a:t>cierto</a:t>
              </a: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4585" y="3861"/>
              <a:ext cx="1130" cy="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>
                  <a:latin typeface="Times New Roman" pitchFamily="16" charset="0"/>
                </a:rPr>
                <a:t>Instrucciones1</a:t>
              </a:r>
              <a:r>
                <a:rPr lang="es-ES_tradnl" sz="1800">
                  <a:latin typeface="Times New Roman" pitchFamily="16" charset="0"/>
                </a:rPr>
                <a:t>;</a:t>
              </a:r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auto">
            <a:xfrm>
              <a:off x="4610" y="3536"/>
              <a:ext cx="542" cy="319"/>
            </a:xfrm>
            <a:custGeom>
              <a:avLst/>
              <a:gdLst>
                <a:gd name="T0" fmla="*/ 0 w 516"/>
                <a:gd name="T1" fmla="*/ 0 h 456"/>
                <a:gd name="T2" fmla="*/ 598 w 516"/>
                <a:gd name="T3" fmla="*/ 0 h 456"/>
                <a:gd name="T4" fmla="*/ 598 w 516"/>
                <a:gd name="T5" fmla="*/ 156 h 456"/>
                <a:gd name="T6" fmla="*/ 0 60000 65536"/>
                <a:gd name="T7" fmla="*/ 0 60000 65536"/>
                <a:gd name="T8" fmla="*/ 0 60000 65536"/>
                <a:gd name="T9" fmla="*/ 0 w 516"/>
                <a:gd name="T10" fmla="*/ 0 h 456"/>
                <a:gd name="T11" fmla="*/ 516 w 516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456">
                  <a:moveTo>
                    <a:pt x="0" y="0"/>
                  </a:moveTo>
                  <a:lnTo>
                    <a:pt x="516" y="0"/>
                  </a:lnTo>
                  <a:lnTo>
                    <a:pt x="516" y="45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2278" y="3194"/>
              <a:ext cx="517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s-ES_tradnl" sz="1800">
                  <a:solidFill>
                    <a:srgbClr val="FF0000"/>
                  </a:solidFill>
                  <a:latin typeface="Times New Roman" pitchFamily="16" charset="0"/>
                </a:rPr>
                <a:t>falso</a:t>
              </a:r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H="1">
              <a:off x="3685" y="4004"/>
              <a:ext cx="8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1702" y="3861"/>
              <a:ext cx="1141" cy="34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>
                  <a:latin typeface="Times New Roman" pitchFamily="16" charset="0"/>
                </a:rPr>
                <a:t>Instrucciones2</a:t>
              </a:r>
              <a:r>
                <a:rPr lang="es-ES_tradnl" sz="2200">
                  <a:latin typeface="Times New Roman" pitchFamily="16" charset="0"/>
                </a:rPr>
                <a:t>;</a:t>
              </a:r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auto">
            <a:xfrm flipH="1">
              <a:off x="2221" y="3536"/>
              <a:ext cx="542" cy="310"/>
            </a:xfrm>
            <a:custGeom>
              <a:avLst/>
              <a:gdLst>
                <a:gd name="T0" fmla="*/ 0 w 516"/>
                <a:gd name="T1" fmla="*/ 0 h 456"/>
                <a:gd name="T2" fmla="*/ 598 w 516"/>
                <a:gd name="T3" fmla="*/ 0 h 456"/>
                <a:gd name="T4" fmla="*/ 598 w 516"/>
                <a:gd name="T5" fmla="*/ 143 h 456"/>
                <a:gd name="T6" fmla="*/ 0 60000 65536"/>
                <a:gd name="T7" fmla="*/ 0 60000 65536"/>
                <a:gd name="T8" fmla="*/ 0 60000 65536"/>
                <a:gd name="T9" fmla="*/ 0 w 516"/>
                <a:gd name="T10" fmla="*/ 0 h 456"/>
                <a:gd name="T11" fmla="*/ 516 w 516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456">
                  <a:moveTo>
                    <a:pt x="0" y="0"/>
                  </a:moveTo>
                  <a:lnTo>
                    <a:pt x="516" y="0"/>
                  </a:lnTo>
                  <a:lnTo>
                    <a:pt x="516" y="45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>
              <a:off x="2839" y="4004"/>
              <a:ext cx="8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203848" y="5157192"/>
            <a:ext cx="5760640" cy="936104"/>
          </a:xfrm>
          <a:prstGeom prst="wedgeRoundRectCallout">
            <a:avLst>
              <a:gd name="adj1" fmla="val -48958"/>
              <a:gd name="adj2" fmla="val 8286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Si la condición es cierta solamente se ejecuta el primer grupo de instrucciones, y si es falsa solamente se ejecuta el segundo grupo (si existe, porque es opcional)</a:t>
            </a:r>
          </a:p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b="1" dirty="0" smtClean="0">
              <a:solidFill>
                <a:schemeClr val="hlink"/>
              </a:solidFill>
              <a:cs typeface="DejaVu Sans" pitchFamily="34" charset="0"/>
            </a:endParaRPr>
          </a:p>
        </p:txBody>
      </p:sp>
      <p:pic>
        <p:nvPicPr>
          <p:cNvPr id="23" name="Picture 5" descr="MC90044051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678" y="4991943"/>
            <a:ext cx="1427162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si </a:t>
            </a:r>
            <a:r>
              <a:rPr lang="es-ES" i="1" dirty="0" smtClean="0"/>
              <a:t>condición</a:t>
            </a:r>
            <a:r>
              <a:rPr lang="es-ES" dirty="0" smtClean="0"/>
              <a:t> entonces</a:t>
            </a:r>
          </a:p>
          <a:p>
            <a:pPr>
              <a:buNone/>
            </a:pPr>
            <a:r>
              <a:rPr lang="es-ES" dirty="0" smtClean="0"/>
              <a:t>     </a:t>
            </a:r>
            <a:r>
              <a:rPr lang="es-ES" dirty="0" err="1" smtClean="0"/>
              <a:t>bloque_instrucciones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fin_si</a:t>
            </a:r>
            <a:r>
              <a:rPr lang="es-ES" dirty="0" smtClean="0"/>
              <a:t>;</a:t>
            </a:r>
          </a:p>
        </p:txBody>
      </p:sp>
      <p:sp>
        <p:nvSpPr>
          <p:cNvPr id="4096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si-entonces (sin si no)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499583" y="3501306"/>
            <a:ext cx="4447712" cy="1439862"/>
            <a:chOff x="2207" y="3072"/>
            <a:chExt cx="3468" cy="115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770" y="3304"/>
              <a:ext cx="1841" cy="456"/>
              <a:chOff x="345" y="1096"/>
              <a:chExt cx="1841" cy="456"/>
            </a:xfrm>
          </p:grpSpPr>
          <p:sp>
            <p:nvSpPr>
              <p:cNvPr id="40978" name="AutoShape 6"/>
              <p:cNvSpPr>
                <a:spLocks noChangeArrowheads="1"/>
              </p:cNvSpPr>
              <p:nvPr/>
            </p:nvSpPr>
            <p:spPr bwMode="auto">
              <a:xfrm>
                <a:off x="345" y="1096"/>
                <a:ext cx="1841" cy="456"/>
              </a:xfrm>
              <a:prstGeom prst="flowChartDecision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0979" name="Text Box 7"/>
              <p:cNvSpPr txBox="1">
                <a:spLocks noChangeArrowheads="1"/>
              </p:cNvSpPr>
              <p:nvPr/>
            </p:nvSpPr>
            <p:spPr bwMode="auto">
              <a:xfrm>
                <a:off x="817" y="1176"/>
                <a:ext cx="899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_tradnl" sz="1800">
                    <a:latin typeface="Times New Roman" pitchFamily="16" charset="0"/>
                  </a:rPr>
                  <a:t>¿condición?</a:t>
                </a:r>
              </a:p>
            </p:txBody>
          </p:sp>
        </p:grp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3690" y="307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H="1">
              <a:off x="3716" y="4017"/>
              <a:ext cx="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631" y="3255"/>
              <a:ext cx="587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s-ES_tradnl" sz="1800">
                  <a:solidFill>
                    <a:srgbClr val="FF0000"/>
                  </a:solidFill>
                  <a:latin typeface="Times New Roman" pitchFamily="16" charset="0"/>
                </a:rPr>
                <a:t>cierto</a:t>
              </a: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4625" y="3861"/>
              <a:ext cx="1050" cy="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1600" dirty="0" smtClean="0">
                  <a:latin typeface="Times New Roman" pitchFamily="16" charset="0"/>
                </a:rPr>
                <a:t>Instrucciones</a:t>
              </a:r>
              <a:r>
                <a:rPr lang="es-ES_tradnl" sz="1800" dirty="0" smtClean="0">
                  <a:latin typeface="Times New Roman" pitchFamily="16" charset="0"/>
                </a:rPr>
                <a:t>;</a:t>
              </a:r>
              <a:endParaRPr lang="es-ES_tradnl" sz="1800" dirty="0">
                <a:latin typeface="Times New Roman" pitchFamily="16" charset="0"/>
              </a:endParaRPr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auto">
            <a:xfrm>
              <a:off x="4610" y="3536"/>
              <a:ext cx="542" cy="319"/>
            </a:xfrm>
            <a:custGeom>
              <a:avLst/>
              <a:gdLst>
                <a:gd name="T0" fmla="*/ 0 w 516"/>
                <a:gd name="T1" fmla="*/ 0 h 456"/>
                <a:gd name="T2" fmla="*/ 598 w 516"/>
                <a:gd name="T3" fmla="*/ 0 h 456"/>
                <a:gd name="T4" fmla="*/ 598 w 516"/>
                <a:gd name="T5" fmla="*/ 156 h 456"/>
                <a:gd name="T6" fmla="*/ 0 60000 65536"/>
                <a:gd name="T7" fmla="*/ 0 60000 65536"/>
                <a:gd name="T8" fmla="*/ 0 60000 65536"/>
                <a:gd name="T9" fmla="*/ 0 w 516"/>
                <a:gd name="T10" fmla="*/ 0 h 456"/>
                <a:gd name="T11" fmla="*/ 516 w 516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456">
                  <a:moveTo>
                    <a:pt x="0" y="0"/>
                  </a:moveTo>
                  <a:lnTo>
                    <a:pt x="516" y="0"/>
                  </a:lnTo>
                  <a:lnTo>
                    <a:pt x="516" y="45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2278" y="3194"/>
              <a:ext cx="517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s-ES_tradnl" sz="1800" dirty="0">
                  <a:solidFill>
                    <a:srgbClr val="FF0000"/>
                  </a:solidFill>
                  <a:latin typeface="Times New Roman" pitchFamily="16" charset="0"/>
                </a:rPr>
                <a:t>falso</a:t>
              </a:r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H="1">
              <a:off x="3685" y="4004"/>
              <a:ext cx="8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auto">
            <a:xfrm flipH="1">
              <a:off x="2221" y="3536"/>
              <a:ext cx="542" cy="463"/>
            </a:xfrm>
            <a:custGeom>
              <a:avLst/>
              <a:gdLst>
                <a:gd name="T0" fmla="*/ 0 w 516"/>
                <a:gd name="T1" fmla="*/ 0 h 456"/>
                <a:gd name="T2" fmla="*/ 598 w 516"/>
                <a:gd name="T3" fmla="*/ 0 h 456"/>
                <a:gd name="T4" fmla="*/ 598 w 516"/>
                <a:gd name="T5" fmla="*/ 143 h 456"/>
                <a:gd name="T6" fmla="*/ 0 60000 65536"/>
                <a:gd name="T7" fmla="*/ 0 60000 65536"/>
                <a:gd name="T8" fmla="*/ 0 60000 65536"/>
                <a:gd name="T9" fmla="*/ 0 w 516"/>
                <a:gd name="T10" fmla="*/ 0 h 456"/>
                <a:gd name="T11" fmla="*/ 516 w 516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456">
                  <a:moveTo>
                    <a:pt x="0" y="0"/>
                  </a:moveTo>
                  <a:lnTo>
                    <a:pt x="516" y="0"/>
                  </a:lnTo>
                  <a:lnTo>
                    <a:pt x="516" y="45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>
              <a:off x="2207" y="3999"/>
              <a:ext cx="1489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Los operadores relacionales existen para caracteres y strings</a:t>
            </a:r>
          </a:p>
          <a:p>
            <a:pPr lvl="1"/>
            <a:r>
              <a:rPr lang="es-ES" smtClean="0"/>
              <a:t>La comparación se establece por orden alfabético</a:t>
            </a:r>
          </a:p>
          <a:p>
            <a:pPr lvl="2"/>
            <a:r>
              <a:rPr lang="es-ES" smtClean="0"/>
              <a:t>si nombre = "Aitor" entonces</a:t>
            </a:r>
          </a:p>
          <a:p>
            <a:pPr lvl="2"/>
            <a:r>
              <a:rPr lang="es-ES" smtClean="0"/>
              <a:t>si ‘a’ &lt;= ‘f’  entonces</a:t>
            </a:r>
          </a:p>
          <a:p>
            <a:pPr lvl="2"/>
            <a:r>
              <a:rPr lang="es-ES" smtClean="0"/>
              <a:t>si "elefante" &lt; "mosquito" entonces</a:t>
            </a:r>
            <a:endParaRPr lang="es-ES" dirty="0" smtClean="0"/>
          </a:p>
        </p:txBody>
      </p:sp>
      <p:sp>
        <p:nvSpPr>
          <p:cNvPr id="419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Caracteres y strings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4826" y="4871814"/>
            <a:ext cx="9715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Como el resto, estos operadores también deben respetar la concordancia de tipos</a:t>
            </a:r>
          </a:p>
          <a:p>
            <a:pPr lvl="1"/>
            <a:r>
              <a:rPr lang="es-ES" dirty="0" smtClean="0"/>
              <a:t>En un principio, no se puede comparar:</a:t>
            </a:r>
          </a:p>
          <a:p>
            <a:pPr lvl="2"/>
            <a:r>
              <a:rPr lang="es-ES" dirty="0" smtClean="0"/>
              <a:t>4 &lt; "mosquito"</a:t>
            </a:r>
          </a:p>
          <a:p>
            <a:pPr lvl="1"/>
            <a:r>
              <a:rPr lang="es-ES" dirty="0" smtClean="0"/>
              <a:t>Pero sí</a:t>
            </a:r>
          </a:p>
          <a:p>
            <a:pPr lvl="2"/>
            <a:r>
              <a:rPr lang="es-ES" dirty="0" smtClean="0"/>
              <a:t>"4" &lt; "mosquito"</a:t>
            </a:r>
          </a:p>
          <a:p>
            <a:pPr lvl="2"/>
            <a:r>
              <a:rPr lang="es-ES" dirty="0" smtClean="0"/>
              <a:t>'4' &gt;= 'a'</a:t>
            </a:r>
          </a:p>
          <a:p>
            <a:endParaRPr lang="es-ES" dirty="0"/>
          </a:p>
        </p:txBody>
      </p:sp>
      <p:sp>
        <p:nvSpPr>
          <p:cNvPr id="430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Concordancia de tipos</a:t>
            </a:r>
          </a:p>
        </p:txBody>
      </p:sp>
      <p:pic>
        <p:nvPicPr>
          <p:cNvPr id="43012" name="Picture 3" descr="C:\Users\Usuario\AppData\Local\Microsoft\Windows\Temporary Internet Files\Content.IE5\9DINC89K\MC90043803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4505325"/>
            <a:ext cx="23082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16113"/>
            <a:ext cx="80279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Siempre existen diferentes formas de resolver un determinado problema</a:t>
            </a:r>
          </a:p>
          <a:p>
            <a:pPr lvl="1"/>
            <a:r>
              <a:rPr lang="es-ES" smtClean="0"/>
              <a:t>A continuación se presentarán algunas para el caso del máximo de dos números</a:t>
            </a:r>
          </a:p>
        </p:txBody>
      </p:sp>
      <p:sp>
        <p:nvSpPr>
          <p:cNvPr id="440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Diferentes alternativas</a:t>
            </a:r>
          </a:p>
        </p:txBody>
      </p:sp>
      <p:pic>
        <p:nvPicPr>
          <p:cNvPr id="44036" name="Picture 2" descr="C:\Users\Usuario\AppData\Local\Microsoft\Windows\Temporary Internet Files\Content.IE5\9DINC89K\MC90005619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4510682"/>
            <a:ext cx="1792288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395535" y="1844824"/>
          <a:ext cx="8496945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5"/>
                <a:gridCol w="2832315"/>
                <a:gridCol w="2832315"/>
              </a:tblGrid>
              <a:tr h="2280768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num1, num2, max: </a:t>
                      </a:r>
                      <a:r>
                        <a:rPr lang="es-ES" sz="1400" dirty="0" err="1" smtClean="0"/>
                        <a:t>Integer</a:t>
                      </a:r>
                      <a:r>
                        <a:rPr lang="es-ES" sz="1400" dirty="0" smtClean="0"/>
                        <a:t>;</a:t>
                      </a:r>
                    </a:p>
                    <a:p>
                      <a:r>
                        <a:rPr lang="es-ES" sz="1400" dirty="0" smtClean="0"/>
                        <a:t>leer</a:t>
                      </a:r>
                      <a:r>
                        <a:rPr lang="es-ES" sz="1400" baseline="0" dirty="0" smtClean="0"/>
                        <a:t>(num1);</a:t>
                      </a:r>
                    </a:p>
                    <a:p>
                      <a:r>
                        <a:rPr lang="es-ES" sz="1400" baseline="0" dirty="0" smtClean="0"/>
                        <a:t>leer(num2);</a:t>
                      </a:r>
                    </a:p>
                    <a:p>
                      <a:r>
                        <a:rPr lang="es-ES" sz="1400" baseline="0" dirty="0" smtClean="0"/>
                        <a:t>si  num1 &gt; num2 entonces</a:t>
                      </a:r>
                    </a:p>
                    <a:p>
                      <a:r>
                        <a:rPr lang="es-ES" sz="1400" baseline="0" dirty="0" smtClean="0"/>
                        <a:t>     max </a:t>
                      </a:r>
                      <a:r>
                        <a:rPr lang="es-ES" sz="1400" baseline="0" dirty="0" smtClean="0">
                          <a:sym typeface="Wingdings" pitchFamily="2" charset="2"/>
                        </a:rPr>
                        <a:t> num1;</a:t>
                      </a:r>
                    </a:p>
                    <a:p>
                      <a:r>
                        <a:rPr lang="es-ES" sz="1400" baseline="0" dirty="0" smtClean="0">
                          <a:sym typeface="Wingdings" pitchFamily="2" charset="2"/>
                        </a:rPr>
                        <a:t>si no</a:t>
                      </a:r>
                    </a:p>
                    <a:p>
                      <a:r>
                        <a:rPr lang="es-ES" sz="1400" baseline="0" dirty="0" smtClean="0">
                          <a:sym typeface="Wingdings" pitchFamily="2" charset="2"/>
                        </a:rPr>
                        <a:t>     max  num2;</a:t>
                      </a:r>
                    </a:p>
                    <a:p>
                      <a:r>
                        <a:rPr lang="es-ES" sz="1400" baseline="0" dirty="0" err="1" smtClean="0">
                          <a:sym typeface="Wingdings" pitchFamily="2" charset="2"/>
                        </a:rPr>
                        <a:t>fin_si</a:t>
                      </a:r>
                      <a:r>
                        <a:rPr lang="es-ES" sz="1400" baseline="0" dirty="0" smtClean="0">
                          <a:sym typeface="Wingdings" pitchFamily="2" charset="2"/>
                        </a:rPr>
                        <a:t>;</a:t>
                      </a:r>
                    </a:p>
                    <a:p>
                      <a:r>
                        <a:rPr lang="es-ES" sz="1400" baseline="0" dirty="0" smtClean="0">
                          <a:sym typeface="Wingdings" pitchFamily="2" charset="2"/>
                        </a:rPr>
                        <a:t>escribir(“El máximo es: ” max);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num1, num2, max: </a:t>
                      </a:r>
                      <a:r>
                        <a:rPr kumimoji="0" lang="es-E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leer(num1);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leer(num2);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  num1 &gt; num2 entonces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max </a:t>
                      </a: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num1;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escribir(“El máximo es: ” max);</a:t>
                      </a:r>
                      <a:endParaRPr lang="es-E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si 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max  num2;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escribir(“El máximo es: ” max);</a:t>
                      </a:r>
                      <a:endParaRPr lang="es-E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fin_si</a:t>
                      </a: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num1, num2, max: </a:t>
                      </a:r>
                      <a:r>
                        <a:rPr kumimoji="0" lang="es-E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leer(num1);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leer(num2);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</a:t>
                      </a: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num2;</a:t>
                      </a:r>
                      <a:endParaRPr kumimoji="0" lang="es-E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  num1 &gt;= num2 entonces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max </a:t>
                      </a: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num1;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fin_si</a:t>
                      </a:r>
                      <a:r>
                        <a:rPr kumimoji="0" lang="es-E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;</a:t>
                      </a:r>
                      <a:endParaRPr kumimoji="0" lang="es-E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escribir(“El máximo es: ” max);</a:t>
                      </a:r>
                      <a:endParaRPr lang="es-ES" sz="1400" dirty="0" smtClean="0"/>
                    </a:p>
                    <a:p>
                      <a:endParaRPr lang="es-ES" sz="1400" dirty="0"/>
                    </a:p>
                  </a:txBody>
                  <a:tcPr/>
                </a:tc>
              </a:tr>
              <a:tr h="2399752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num1, num2, max: </a:t>
                      </a:r>
                      <a:r>
                        <a:rPr lang="es-ES" sz="1400" dirty="0" err="1" smtClean="0"/>
                        <a:t>Integer</a:t>
                      </a:r>
                      <a:r>
                        <a:rPr lang="es-ES" sz="1400" dirty="0" smtClean="0"/>
                        <a:t>;</a:t>
                      </a:r>
                    </a:p>
                    <a:p>
                      <a:r>
                        <a:rPr lang="es-ES" sz="1400" dirty="0" smtClean="0"/>
                        <a:t>leer</a:t>
                      </a:r>
                      <a:r>
                        <a:rPr lang="es-ES" sz="1400" baseline="0" dirty="0" smtClean="0"/>
                        <a:t>(num1);</a:t>
                      </a:r>
                    </a:p>
                    <a:p>
                      <a:r>
                        <a:rPr lang="es-ES" sz="1400" baseline="0" dirty="0" smtClean="0"/>
                        <a:t>leer(num2);</a:t>
                      </a:r>
                    </a:p>
                    <a:p>
                      <a:r>
                        <a:rPr lang="es-ES" sz="1400" baseline="0" dirty="0" smtClean="0"/>
                        <a:t>si  num1 &gt;= num2 entonces</a:t>
                      </a:r>
                    </a:p>
                    <a:p>
                      <a:r>
                        <a:rPr lang="es-ES" sz="1400" baseline="0" dirty="0" smtClean="0"/>
                        <a:t>     max </a:t>
                      </a:r>
                      <a:r>
                        <a:rPr lang="es-ES" sz="1400" baseline="0" dirty="0" smtClean="0">
                          <a:sym typeface="Wingdings" pitchFamily="2" charset="2"/>
                        </a:rPr>
                        <a:t> num1;</a:t>
                      </a:r>
                    </a:p>
                    <a:p>
                      <a:r>
                        <a:rPr lang="es-ES" sz="1400" baseline="0" dirty="0" smtClean="0">
                          <a:sym typeface="Wingdings" pitchFamily="2" charset="2"/>
                        </a:rPr>
                        <a:t>si no</a:t>
                      </a:r>
                    </a:p>
                    <a:p>
                      <a:r>
                        <a:rPr lang="es-ES" sz="1400" baseline="0" dirty="0" smtClean="0">
                          <a:sym typeface="Wingdings" pitchFamily="2" charset="2"/>
                        </a:rPr>
                        <a:t>     max  num2;</a:t>
                      </a:r>
                    </a:p>
                    <a:p>
                      <a:r>
                        <a:rPr lang="es-ES" sz="1400" baseline="0" dirty="0" err="1" smtClean="0">
                          <a:sym typeface="Wingdings" pitchFamily="2" charset="2"/>
                        </a:rPr>
                        <a:t>fin_si</a:t>
                      </a:r>
                      <a:r>
                        <a:rPr lang="es-ES" sz="1400" baseline="0" dirty="0" smtClean="0">
                          <a:sym typeface="Wingdings" pitchFamily="2" charset="2"/>
                        </a:rPr>
                        <a:t>;</a:t>
                      </a:r>
                    </a:p>
                    <a:p>
                      <a:r>
                        <a:rPr lang="es-ES" sz="1400" baseline="0" dirty="0" smtClean="0">
                          <a:sym typeface="Wingdings" pitchFamily="2" charset="2"/>
                        </a:rPr>
                        <a:t>escribir(“El máximo es: ” max);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num1, num2: </a:t>
                      </a:r>
                      <a:r>
                        <a:rPr lang="es-E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Integer</a:t>
                      </a: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;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leer(num1);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leer(num2);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si  num1 &lt; num2 entonces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escribir(“El máximo es: ” num2);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si no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escribir(“El máximo es: ” num1);</a:t>
                      </a:r>
                    </a:p>
                    <a:p>
                      <a:r>
                        <a:rPr lang="es-E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fin_si</a:t>
                      </a: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;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num1, num2, max: </a:t>
                      </a:r>
                      <a:r>
                        <a:rPr lang="es-E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Integer</a:t>
                      </a: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;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leer(num1);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leer(num2);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max num1;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si  num1 &lt; num2 entonces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max  num2;</a:t>
                      </a:r>
                    </a:p>
                    <a:p>
                      <a:r>
                        <a:rPr lang="es-E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fin_si</a:t>
                      </a: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;</a:t>
                      </a:r>
                    </a:p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escribir(“El máximo es: ” max);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j0089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0844"/>
            <a:ext cx="24177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2800" y="2574032"/>
            <a:ext cx="4648200" cy="1143000"/>
          </a:xfrm>
          <a:prstGeom prst="wedgeEllipseCallout">
            <a:avLst>
              <a:gd name="adj1" fmla="val -44056"/>
              <a:gd name="adj2" fmla="val 7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s-ES" sz="3200">
                <a:latin typeface="Garamond" pitchFamily="18" charset="0"/>
              </a:rPr>
              <a:t>¿Alguna pregunta?</a:t>
            </a:r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Objetivos del tema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Datos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Instrucciones básicas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Zona reservada de memoria a la que se accede mediante un nombre (</a:t>
            </a:r>
            <a:r>
              <a:rPr lang="es-ES" i="1" dirty="0" smtClean="0"/>
              <a:t>identificador</a:t>
            </a:r>
            <a:r>
              <a:rPr lang="es-ES" dirty="0" smtClean="0"/>
              <a:t>) y en la que se almacena un dato (</a:t>
            </a:r>
            <a:r>
              <a:rPr lang="es-ES" i="1" dirty="0" smtClean="0"/>
              <a:t>valor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El valor de la variable se suele ir modificando a medida que se ejecuta el algoritmo/programa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</a:t>
            </a:r>
            <a:endParaRPr lang="es-E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4859338" y="5516563"/>
            <a:ext cx="865187" cy="865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>
                <a:latin typeface="Garamond" pitchFamily="18" charset="0"/>
              </a:rPr>
              <a:t>valor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3635896" y="5589612"/>
            <a:ext cx="865187" cy="647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marL="85725" lvl="2" algn="ctr">
              <a:spcBef>
                <a:spcPct val="20000"/>
              </a:spcBef>
              <a:buClr>
                <a:schemeClr val="folHlink"/>
              </a:buClr>
              <a:buFont typeface="Wingdings" charset="2"/>
              <a:buNone/>
            </a:pPr>
            <a:r>
              <a:rPr lang="es-ES" sz="2000" dirty="0">
                <a:latin typeface="Garamond" pitchFamily="18" charset="0"/>
              </a:rPr>
              <a:t>identificador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Conviene elegir un nombre que describa el dato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identificador</a:t>
            </a:r>
            <a:endParaRPr lang="es-ES" dirty="0"/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179512" y="3284984"/>
            <a:ext cx="3456384" cy="1727200"/>
          </a:xfrm>
          <a:prstGeom prst="rect">
            <a:avLst/>
          </a:prstGeom>
          <a:solidFill>
            <a:srgbClr val="FF7C80">
              <a:alpha val="1764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s-ES" sz="1800" dirty="0"/>
              <a:t>leer(a);</a:t>
            </a:r>
          </a:p>
          <a:p>
            <a:r>
              <a:rPr lang="es-ES" sz="1800" dirty="0"/>
              <a:t>leer(b);</a:t>
            </a:r>
          </a:p>
          <a:p>
            <a:r>
              <a:rPr lang="es-ES" sz="1800" dirty="0"/>
              <a:t>leer(c);</a:t>
            </a:r>
          </a:p>
          <a:p>
            <a:r>
              <a:rPr lang="es-ES" sz="1800" dirty="0"/>
              <a:t>si a&lt;24 y b&lt;60 y c&lt;60 entonces</a:t>
            </a:r>
          </a:p>
          <a:p>
            <a:r>
              <a:rPr lang="es-ES" sz="1800" dirty="0"/>
              <a:t>  escribir(“correcto”);</a:t>
            </a:r>
          </a:p>
          <a:p>
            <a:r>
              <a:rPr lang="es-ES" sz="1800" dirty="0"/>
              <a:t>si no   …</a:t>
            </a:r>
          </a:p>
          <a:p>
            <a:endParaRPr lang="es-ES" dirty="0"/>
          </a:p>
        </p:txBody>
      </p:sp>
      <p:sp>
        <p:nvSpPr>
          <p:cNvPr id="5" name="5 Rectángulo"/>
          <p:cNvSpPr>
            <a:spLocks noChangeArrowheads="1"/>
          </p:cNvSpPr>
          <p:nvPr/>
        </p:nvSpPr>
        <p:spPr bwMode="auto">
          <a:xfrm>
            <a:off x="4067944" y="5013176"/>
            <a:ext cx="4968106" cy="1800374"/>
          </a:xfrm>
          <a:prstGeom prst="rect">
            <a:avLst/>
          </a:prstGeom>
          <a:solidFill>
            <a:srgbClr val="00FF99">
              <a:alpha val="1725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s-ES" sz="1800" dirty="0"/>
              <a:t>leer(hora);</a:t>
            </a:r>
          </a:p>
          <a:p>
            <a:r>
              <a:rPr lang="es-ES" sz="1800" dirty="0"/>
              <a:t>leer(minuto);</a:t>
            </a:r>
          </a:p>
          <a:p>
            <a:r>
              <a:rPr lang="es-ES" sz="1800" dirty="0"/>
              <a:t>leer(segundo);</a:t>
            </a:r>
          </a:p>
          <a:p>
            <a:r>
              <a:rPr lang="es-ES" sz="1800" dirty="0"/>
              <a:t>si hora&lt;24 y minuto&lt;60 y segundo&lt;60 entonces</a:t>
            </a:r>
          </a:p>
          <a:p>
            <a:r>
              <a:rPr lang="es-ES" sz="1800" dirty="0"/>
              <a:t>  escribir(“correcto”);</a:t>
            </a:r>
          </a:p>
          <a:p>
            <a:r>
              <a:rPr lang="es-ES" sz="1800" dirty="0"/>
              <a:t>si no   </a:t>
            </a:r>
            <a:r>
              <a:rPr lang="es-ES" sz="1800" dirty="0" smtClean="0"/>
              <a:t>…</a:t>
            </a:r>
            <a:endParaRPr lang="es-ES" sz="1800" dirty="0"/>
          </a:p>
        </p:txBody>
      </p:sp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2987824" y="5293072"/>
            <a:ext cx="86335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3200" dirty="0"/>
              <a:t>vs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Suelen existir restricciones para nombrar las variables</a:t>
            </a:r>
          </a:p>
          <a:p>
            <a:pPr lvl="1"/>
            <a:r>
              <a:rPr lang="es-ES" dirty="0" smtClean="0"/>
              <a:t>Se usan letras (‘A’...’Z’, ‘a’...’z’), dígitos (‘0’…’9’) y guión  bajo (‘_’)</a:t>
            </a:r>
          </a:p>
          <a:p>
            <a:pPr lvl="1"/>
            <a:r>
              <a:rPr lang="es-ES" dirty="0" smtClean="0"/>
              <a:t>Se comienza por letra</a:t>
            </a:r>
          </a:p>
          <a:p>
            <a:pPr lvl="1"/>
            <a:r>
              <a:rPr lang="es-ES" dirty="0" smtClean="0"/>
              <a:t>Máximo 32 caracteres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identificador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929" y="1628800"/>
            <a:ext cx="6824439" cy="513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usada para ppts de PB</Template>
  <TotalTime>591</TotalTime>
  <Words>1686</Words>
  <Application>Microsoft Office PowerPoint</Application>
  <PresentationFormat>Presentación en pantalla (4:3)</PresentationFormat>
  <Paragraphs>343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Waveform</vt:lpstr>
      <vt:lpstr>Tema 2.1</vt:lpstr>
      <vt:lpstr>Índice</vt:lpstr>
      <vt:lpstr>Objetivos del tema</vt:lpstr>
      <vt:lpstr>Presentación de PowerPoint</vt:lpstr>
      <vt:lpstr>Índice</vt:lpstr>
      <vt:lpstr>Variable</vt:lpstr>
      <vt:lpstr>El identificador</vt:lpstr>
      <vt:lpstr>El identificador</vt:lpstr>
      <vt:lpstr>Presentación de PowerPoint</vt:lpstr>
      <vt:lpstr>Números enteros</vt:lpstr>
      <vt:lpstr>Operadores diádicos</vt:lpstr>
      <vt:lpstr>Operadores monádicos</vt:lpstr>
      <vt:lpstr>Expresiones</vt:lpstr>
      <vt:lpstr>Números reales</vt:lpstr>
      <vt:lpstr>Operadores diádicos</vt:lpstr>
      <vt:lpstr>Operadores monádicos</vt:lpstr>
      <vt:lpstr>Datos booleanos</vt:lpstr>
      <vt:lpstr>Operaciones lógicas</vt:lpstr>
      <vt:lpstr>Operaciones relacionales</vt:lpstr>
      <vt:lpstr>Caracteres</vt:lpstr>
      <vt:lpstr>Cadenas de caracteres</vt:lpstr>
      <vt:lpstr>Atención, pregunta</vt:lpstr>
      <vt:lpstr>Recordamos...</vt:lpstr>
      <vt:lpstr>Índice</vt:lpstr>
      <vt:lpstr>Pseudolenguaje</vt:lpstr>
      <vt:lpstr>Declaración de variables</vt:lpstr>
      <vt:lpstr>La asignación</vt:lpstr>
      <vt:lpstr>Errores de concordancia</vt:lpstr>
      <vt:lpstr>Errores de concordancia</vt:lpstr>
      <vt:lpstr>Entrada/salida estándar</vt:lpstr>
      <vt:lpstr>Ejemplo E/S estándar</vt:lpstr>
      <vt:lpstr>Estructuras de control</vt:lpstr>
      <vt:lpstr>Estructuras de control</vt:lpstr>
      <vt:lpstr>Ejemplo</vt:lpstr>
      <vt:lpstr>Ejemplo</vt:lpstr>
      <vt:lpstr>Esquema si-entonces</vt:lpstr>
      <vt:lpstr>Esquema si-entonces (sin si no)</vt:lpstr>
      <vt:lpstr>Caracteres y strings</vt:lpstr>
      <vt:lpstr>Concordancia de tipos</vt:lpstr>
      <vt:lpstr>Diferentes alternativas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JAVILO LOPEZ</dc:creator>
  <cp:lastModifiedBy>usuario</cp:lastModifiedBy>
  <cp:revision>175</cp:revision>
  <cp:lastPrinted>2020-08-26T16:58:14Z</cp:lastPrinted>
  <dcterms:created xsi:type="dcterms:W3CDTF">2017-05-08T10:11:44Z</dcterms:created>
  <dcterms:modified xsi:type="dcterms:W3CDTF">2020-08-26T16:59:28Z</dcterms:modified>
</cp:coreProperties>
</file>