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49" r:id="rId2"/>
    <p:sldId id="271" r:id="rId3"/>
    <p:sldId id="257" r:id="rId4"/>
    <p:sldId id="375" r:id="rId5"/>
    <p:sldId id="381" r:id="rId6"/>
    <p:sldId id="353" r:id="rId7"/>
    <p:sldId id="354" r:id="rId8"/>
    <p:sldId id="355" r:id="rId9"/>
    <p:sldId id="356" r:id="rId10"/>
    <p:sldId id="357" r:id="rId11"/>
    <p:sldId id="358" r:id="rId12"/>
    <p:sldId id="376" r:id="rId13"/>
    <p:sldId id="360" r:id="rId14"/>
    <p:sldId id="361" r:id="rId15"/>
    <p:sldId id="362" r:id="rId16"/>
    <p:sldId id="363" r:id="rId17"/>
    <p:sldId id="380" r:id="rId18"/>
    <p:sldId id="364" r:id="rId19"/>
    <p:sldId id="365" r:id="rId20"/>
    <p:sldId id="377" r:id="rId21"/>
    <p:sldId id="367" r:id="rId22"/>
    <p:sldId id="368" r:id="rId23"/>
    <p:sldId id="369" r:id="rId24"/>
    <p:sldId id="370" r:id="rId25"/>
    <p:sldId id="382" r:id="rId26"/>
    <p:sldId id="371" r:id="rId27"/>
    <p:sldId id="372" r:id="rId28"/>
    <p:sldId id="379"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2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95AE2-CC2F-43E1-909E-A64973E8BDDF}" type="datetimeFigureOut">
              <a:rPr lang="es-ES" smtClean="0"/>
              <a:pPr/>
              <a:t>16/09/2022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CC9BE2-D643-43D3-8B37-90BCF1698B90}"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3A25C78-D9BB-49BE-8894-D06186370409}" type="slidenum">
              <a:rPr lang="en-GB" smtClean="0">
                <a:latin typeface="Verdana" pitchFamily="32" charset="0"/>
              </a:rPr>
              <a:pPr/>
              <a:t>1</a:t>
            </a:fld>
            <a:endParaRPr lang="en-GB" smtClean="0">
              <a:latin typeface="Verdana" pitchFamily="32"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ES"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p:cNvSpPr>
            <a:spLocks noGrp="1" noChangeArrowheads="1"/>
          </p:cNvSpPr>
          <p:nvPr>
            <p:ph type="sldNum" sz="quarter" idx="5"/>
          </p:nvPr>
        </p:nvSpPr>
        <p:spPr>
          <a:noFill/>
        </p:spPr>
        <p:txBody>
          <a:bodyPr/>
          <a:lstStyle/>
          <a:p>
            <a:fld id="{02666C6C-BD87-44BB-B0F3-496472F09DDE}" type="slidenum">
              <a:rPr lang="es-ES" smtClean="0">
                <a:latin typeface="Verdana" pitchFamily="32" charset="0"/>
              </a:rPr>
              <a:pPr/>
              <a:t>18</a:t>
            </a:fld>
            <a:endParaRPr lang="es-ES" smtClean="0">
              <a:latin typeface="Verdana" pitchFamily="32" charset="0"/>
            </a:endParaRPr>
          </a:p>
        </p:txBody>
      </p:sp>
      <p:sp>
        <p:nvSpPr>
          <p:cNvPr id="40963"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40964"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9"/>
          <p:cNvSpPr>
            <a:spLocks noGrp="1" noChangeArrowheads="1"/>
          </p:cNvSpPr>
          <p:nvPr>
            <p:ph type="sldNum" sz="quarter" idx="5"/>
          </p:nvPr>
        </p:nvSpPr>
        <p:spPr>
          <a:noFill/>
        </p:spPr>
        <p:txBody>
          <a:bodyPr/>
          <a:lstStyle/>
          <a:p>
            <a:fld id="{E574E58F-80A8-4049-99E4-1F9B330A624F}" type="slidenum">
              <a:rPr lang="es-ES" smtClean="0">
                <a:latin typeface="Verdana" pitchFamily="32" charset="0"/>
              </a:rPr>
              <a:pPr/>
              <a:t>19</a:t>
            </a:fld>
            <a:endParaRPr lang="es-ES" smtClean="0">
              <a:latin typeface="Verdana" pitchFamily="32" charset="0"/>
            </a:endParaRPr>
          </a:p>
        </p:txBody>
      </p:sp>
      <p:sp>
        <p:nvSpPr>
          <p:cNvPr id="41987"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41988"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9"/>
          <p:cNvSpPr>
            <a:spLocks noGrp="1" noChangeArrowheads="1"/>
          </p:cNvSpPr>
          <p:nvPr>
            <p:ph type="sldNum" sz="quarter" idx="5"/>
          </p:nvPr>
        </p:nvSpPr>
        <p:spPr>
          <a:noFill/>
        </p:spPr>
        <p:txBody>
          <a:bodyPr/>
          <a:lstStyle/>
          <a:p>
            <a:fld id="{E27307D7-3DD8-45F5-BAED-0B4A4E979C0B}" type="slidenum">
              <a:rPr lang="es-ES" smtClean="0">
                <a:latin typeface="Verdana" pitchFamily="32" charset="0"/>
              </a:rPr>
              <a:pPr/>
              <a:t>21</a:t>
            </a:fld>
            <a:endParaRPr lang="es-ES" smtClean="0">
              <a:latin typeface="Verdana" pitchFamily="32" charset="0"/>
            </a:endParaRPr>
          </a:p>
        </p:txBody>
      </p:sp>
      <p:sp>
        <p:nvSpPr>
          <p:cNvPr id="44035" name="Rectangle 1"/>
          <p:cNvSpPr>
            <a:spLocks noGrp="1" noRot="1" noChangeAspect="1" noChangeArrowheads="1" noTextEdit="1"/>
          </p:cNvSpPr>
          <p:nvPr>
            <p:ph type="sldImg"/>
          </p:nvPr>
        </p:nvSpPr>
        <p:spPr>
          <a:solidFill>
            <a:srgbClr val="FFFFFF"/>
          </a:solidFill>
          <a:ln/>
        </p:spPr>
      </p:sp>
      <p:sp>
        <p:nvSpPr>
          <p:cNvPr id="44036"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B107F8C7-E300-4002-ACDC-EA5A2770627A}" type="slidenum">
              <a:rPr lang="es-ES" smtClean="0">
                <a:latin typeface="Verdana" pitchFamily="32" charset="0"/>
              </a:rPr>
              <a:pPr/>
              <a:t>22</a:t>
            </a:fld>
            <a:endParaRPr lang="es-ES" smtClean="0">
              <a:latin typeface="Verdana" pitchFamily="32" charset="0"/>
            </a:endParaRPr>
          </a:p>
        </p:txBody>
      </p:sp>
      <p:sp>
        <p:nvSpPr>
          <p:cNvPr id="45059" name="Rectangle 1"/>
          <p:cNvSpPr>
            <a:spLocks noGrp="1" noRot="1" noChangeAspect="1" noChangeArrowheads="1" noTextEdit="1"/>
          </p:cNvSpPr>
          <p:nvPr>
            <p:ph type="sldImg"/>
          </p:nvPr>
        </p:nvSpPr>
        <p:spPr>
          <a:solidFill>
            <a:srgbClr val="FFFFFF"/>
          </a:solidFill>
          <a:ln/>
        </p:spPr>
      </p:sp>
      <p:sp>
        <p:nvSpPr>
          <p:cNvPr id="45060"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9"/>
          <p:cNvSpPr>
            <a:spLocks noGrp="1" noChangeArrowheads="1"/>
          </p:cNvSpPr>
          <p:nvPr>
            <p:ph type="sldNum" sz="quarter" idx="5"/>
          </p:nvPr>
        </p:nvSpPr>
        <p:spPr>
          <a:noFill/>
        </p:spPr>
        <p:txBody>
          <a:bodyPr/>
          <a:lstStyle/>
          <a:p>
            <a:fld id="{02A83235-96FD-40B4-AD57-A3D5595ABD21}" type="slidenum">
              <a:rPr lang="es-ES" smtClean="0">
                <a:latin typeface="Verdana" pitchFamily="32" charset="0"/>
              </a:rPr>
              <a:pPr/>
              <a:t>23</a:t>
            </a:fld>
            <a:endParaRPr lang="es-ES" smtClean="0">
              <a:latin typeface="Verdana" pitchFamily="32" charset="0"/>
            </a:endParaRPr>
          </a:p>
        </p:txBody>
      </p:sp>
      <p:sp>
        <p:nvSpPr>
          <p:cNvPr id="46083" name="Rectangle 1"/>
          <p:cNvSpPr>
            <a:spLocks noGrp="1" noRot="1" noChangeAspect="1" noChangeArrowheads="1" noTextEdit="1"/>
          </p:cNvSpPr>
          <p:nvPr>
            <p:ph type="sldImg"/>
          </p:nvPr>
        </p:nvSpPr>
        <p:spPr>
          <a:solidFill>
            <a:srgbClr val="FFFFFF"/>
          </a:solidFill>
          <a:ln/>
        </p:spPr>
      </p:sp>
      <p:sp>
        <p:nvSpPr>
          <p:cNvPr id="46084"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9"/>
          <p:cNvSpPr>
            <a:spLocks noGrp="1" noChangeArrowheads="1"/>
          </p:cNvSpPr>
          <p:nvPr>
            <p:ph type="sldNum" sz="quarter" idx="5"/>
          </p:nvPr>
        </p:nvSpPr>
        <p:spPr>
          <a:noFill/>
        </p:spPr>
        <p:txBody>
          <a:bodyPr/>
          <a:lstStyle/>
          <a:p>
            <a:fld id="{95A98E4E-205F-4679-B901-B5F8F74E2DBE}" type="slidenum">
              <a:rPr lang="es-ES" smtClean="0">
                <a:latin typeface="Verdana" pitchFamily="32" charset="0"/>
              </a:rPr>
              <a:pPr/>
              <a:t>24</a:t>
            </a:fld>
            <a:endParaRPr lang="es-ES" smtClean="0">
              <a:latin typeface="Verdana" pitchFamily="32" charset="0"/>
            </a:endParaRPr>
          </a:p>
        </p:txBody>
      </p:sp>
      <p:sp>
        <p:nvSpPr>
          <p:cNvPr id="47107" name="Rectangle 1"/>
          <p:cNvSpPr>
            <a:spLocks noGrp="1" noRot="1" noChangeAspect="1" noChangeArrowheads="1" noTextEdit="1"/>
          </p:cNvSpPr>
          <p:nvPr>
            <p:ph type="sldImg"/>
          </p:nvPr>
        </p:nvSpPr>
        <p:spPr>
          <a:solidFill>
            <a:srgbClr val="FFFFFF"/>
          </a:solidFill>
          <a:ln/>
        </p:spPr>
      </p:sp>
      <p:sp>
        <p:nvSpPr>
          <p:cNvPr id="47108"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9"/>
          <p:cNvSpPr>
            <a:spLocks noGrp="1" noChangeArrowheads="1"/>
          </p:cNvSpPr>
          <p:nvPr>
            <p:ph type="sldNum" sz="quarter" idx="5"/>
          </p:nvPr>
        </p:nvSpPr>
        <p:spPr>
          <a:noFill/>
        </p:spPr>
        <p:txBody>
          <a:bodyPr/>
          <a:lstStyle/>
          <a:p>
            <a:fld id="{232F2231-29CB-4C94-B6A6-BADE0894BAC3}" type="slidenum">
              <a:rPr lang="es-ES" smtClean="0">
                <a:latin typeface="Verdana" pitchFamily="32" charset="0"/>
              </a:rPr>
              <a:pPr/>
              <a:t>26</a:t>
            </a:fld>
            <a:endParaRPr lang="es-ES" smtClean="0">
              <a:latin typeface="Verdana" pitchFamily="32" charset="0"/>
            </a:endParaRPr>
          </a:p>
        </p:txBody>
      </p:sp>
      <p:sp>
        <p:nvSpPr>
          <p:cNvPr id="48131"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48132"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sldNum" sz="quarter" idx="5"/>
          </p:nvPr>
        </p:nvSpPr>
        <p:spPr>
          <a:noFill/>
        </p:spPr>
        <p:txBody>
          <a:bodyPr/>
          <a:lstStyle/>
          <a:p>
            <a:fld id="{7D3A6235-FCD3-45AD-A37C-FA3D92829641}" type="slidenum">
              <a:rPr lang="es-ES" smtClean="0">
                <a:latin typeface="Verdana" pitchFamily="32" charset="0"/>
              </a:rPr>
              <a:pPr/>
              <a:t>27</a:t>
            </a:fld>
            <a:endParaRPr lang="es-ES" smtClean="0">
              <a:latin typeface="Verdana" pitchFamily="32" charset="0"/>
            </a:endParaRPr>
          </a:p>
        </p:txBody>
      </p:sp>
      <p:sp>
        <p:nvSpPr>
          <p:cNvPr id="49155" name="Rectangle 1"/>
          <p:cNvSpPr>
            <a:spLocks noGrp="1" noRot="1" noChangeAspect="1" noChangeArrowheads="1" noTextEdit="1"/>
          </p:cNvSpPr>
          <p:nvPr>
            <p:ph type="sldImg"/>
          </p:nvPr>
        </p:nvSpPr>
        <p:spPr>
          <a:solidFill>
            <a:srgbClr val="FFFFFF"/>
          </a:solidFill>
          <a:ln/>
        </p:spPr>
      </p:sp>
      <p:sp>
        <p:nvSpPr>
          <p:cNvPr id="49156"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p:cNvSpPr>
            <a:spLocks noGrp="1" noChangeArrowheads="1"/>
          </p:cNvSpPr>
          <p:nvPr>
            <p:ph type="sldNum" sz="quarter" idx="5"/>
          </p:nvPr>
        </p:nvSpPr>
        <p:spPr>
          <a:noFill/>
        </p:spPr>
        <p:txBody>
          <a:bodyPr/>
          <a:lstStyle/>
          <a:p>
            <a:fld id="{7B5E4BD2-545E-4FF5-8687-519FEC824BA9}" type="slidenum">
              <a:rPr lang="es-ES" smtClean="0">
                <a:latin typeface="Verdana" pitchFamily="32" charset="0"/>
              </a:rPr>
              <a:pPr/>
              <a:t>6</a:t>
            </a:fld>
            <a:endParaRPr lang="es-ES" smtClean="0">
              <a:latin typeface="Verdana" pitchFamily="32" charset="0"/>
            </a:endParaRPr>
          </a:p>
        </p:txBody>
      </p:sp>
      <p:sp>
        <p:nvSpPr>
          <p:cNvPr id="32771" name="Rectangle 1"/>
          <p:cNvSpPr>
            <a:spLocks noGrp="1" noRot="1" noChangeAspect="1" noChangeArrowheads="1" noTextEdit="1"/>
          </p:cNvSpPr>
          <p:nvPr>
            <p:ph type="sldImg"/>
          </p:nvPr>
        </p:nvSpPr>
        <p:spPr>
          <a:solidFill>
            <a:srgbClr val="FFFFFF"/>
          </a:solidFill>
          <a:ln/>
        </p:spPr>
      </p:sp>
      <p:sp>
        <p:nvSpPr>
          <p:cNvPr id="32772"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9"/>
          <p:cNvSpPr>
            <a:spLocks noGrp="1" noChangeArrowheads="1"/>
          </p:cNvSpPr>
          <p:nvPr>
            <p:ph type="sldNum" sz="quarter" idx="5"/>
          </p:nvPr>
        </p:nvSpPr>
        <p:spPr>
          <a:noFill/>
        </p:spPr>
        <p:txBody>
          <a:bodyPr/>
          <a:lstStyle/>
          <a:p>
            <a:fld id="{A0E57AD7-CD8A-42D1-ACBD-2C17723349E2}" type="slidenum">
              <a:rPr lang="es-ES" smtClean="0">
                <a:latin typeface="Verdana" pitchFamily="32" charset="0"/>
              </a:rPr>
              <a:pPr/>
              <a:t>9</a:t>
            </a:fld>
            <a:endParaRPr lang="es-ES" smtClean="0">
              <a:latin typeface="Verdana" pitchFamily="32" charset="0"/>
            </a:endParaRPr>
          </a:p>
        </p:txBody>
      </p:sp>
      <p:sp>
        <p:nvSpPr>
          <p:cNvPr id="33795" name="Rectangle 1"/>
          <p:cNvSpPr>
            <a:spLocks noGrp="1" noRot="1" noChangeAspect="1" noChangeArrowheads="1" noTextEdit="1"/>
          </p:cNvSpPr>
          <p:nvPr>
            <p:ph type="sldImg"/>
          </p:nvPr>
        </p:nvSpPr>
        <p:spPr>
          <a:solidFill>
            <a:srgbClr val="FFFFFF"/>
          </a:solidFill>
          <a:ln/>
        </p:spPr>
      </p:sp>
      <p:sp>
        <p:nvSpPr>
          <p:cNvPr id="33796"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p:cNvSpPr>
            <a:spLocks noGrp="1" noChangeArrowheads="1"/>
          </p:cNvSpPr>
          <p:nvPr>
            <p:ph type="sldNum" sz="quarter" idx="5"/>
          </p:nvPr>
        </p:nvSpPr>
        <p:spPr>
          <a:noFill/>
        </p:spPr>
        <p:txBody>
          <a:bodyPr/>
          <a:lstStyle/>
          <a:p>
            <a:fld id="{C72B33F4-6E63-4DCC-AA17-75A4F6DC85FA}" type="slidenum">
              <a:rPr lang="es-ES" smtClean="0">
                <a:latin typeface="Verdana" pitchFamily="32" charset="0"/>
              </a:rPr>
              <a:pPr/>
              <a:t>10</a:t>
            </a:fld>
            <a:endParaRPr lang="es-ES" smtClean="0">
              <a:latin typeface="Verdana" pitchFamily="32" charset="0"/>
            </a:endParaRPr>
          </a:p>
        </p:txBody>
      </p:sp>
      <p:sp>
        <p:nvSpPr>
          <p:cNvPr id="34819" name="Rectangle 1"/>
          <p:cNvSpPr>
            <a:spLocks noGrp="1" noRot="1" noChangeAspect="1" noChangeArrowheads="1" noTextEdit="1"/>
          </p:cNvSpPr>
          <p:nvPr>
            <p:ph type="sldImg"/>
          </p:nvPr>
        </p:nvSpPr>
        <p:spPr>
          <a:solidFill>
            <a:srgbClr val="FFFFFF"/>
          </a:solidFill>
          <a:ln/>
        </p:spPr>
      </p:sp>
      <p:sp>
        <p:nvSpPr>
          <p:cNvPr id="34820" name="Rectangle 2"/>
          <p:cNvSpPr>
            <a:spLocks noGrp="1" noChangeArrowheads="1"/>
          </p:cNvSpPr>
          <p:nvPr>
            <p:ph type="body" idx="1"/>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p:cNvSpPr>
            <a:spLocks noGrp="1" noChangeArrowheads="1"/>
          </p:cNvSpPr>
          <p:nvPr>
            <p:ph type="sldNum" sz="quarter" idx="5"/>
          </p:nvPr>
        </p:nvSpPr>
        <p:spPr>
          <a:noFill/>
        </p:spPr>
        <p:txBody>
          <a:bodyPr/>
          <a:lstStyle/>
          <a:p>
            <a:fld id="{DA19485F-A4B3-4B1E-926F-D3DE93E9022F}" type="slidenum">
              <a:rPr lang="es-ES" smtClean="0">
                <a:latin typeface="Verdana" pitchFamily="32" charset="0"/>
              </a:rPr>
              <a:pPr/>
              <a:t>13</a:t>
            </a:fld>
            <a:endParaRPr lang="es-ES" smtClean="0">
              <a:latin typeface="Verdana" pitchFamily="32" charset="0"/>
            </a:endParaRPr>
          </a:p>
        </p:txBody>
      </p:sp>
      <p:sp>
        <p:nvSpPr>
          <p:cNvPr id="36867"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36868"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9"/>
          <p:cNvSpPr>
            <a:spLocks noGrp="1" noChangeArrowheads="1"/>
          </p:cNvSpPr>
          <p:nvPr>
            <p:ph type="sldNum" sz="quarter" idx="5"/>
          </p:nvPr>
        </p:nvSpPr>
        <p:spPr>
          <a:noFill/>
        </p:spPr>
        <p:txBody>
          <a:bodyPr/>
          <a:lstStyle/>
          <a:p>
            <a:fld id="{927B8917-7289-4688-9FFE-ECD67A1A68B4}" type="slidenum">
              <a:rPr lang="es-ES" smtClean="0">
                <a:latin typeface="Verdana" pitchFamily="32" charset="0"/>
              </a:rPr>
              <a:pPr/>
              <a:t>14</a:t>
            </a:fld>
            <a:endParaRPr lang="es-ES" smtClean="0">
              <a:latin typeface="Verdana" pitchFamily="32" charset="0"/>
            </a:endParaRPr>
          </a:p>
        </p:txBody>
      </p:sp>
      <p:sp>
        <p:nvSpPr>
          <p:cNvPr id="37891"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37892"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p:cNvSpPr>
            <a:spLocks noGrp="1" noChangeArrowheads="1"/>
          </p:cNvSpPr>
          <p:nvPr>
            <p:ph type="sldNum" sz="quarter" idx="5"/>
          </p:nvPr>
        </p:nvSpPr>
        <p:spPr>
          <a:noFill/>
        </p:spPr>
        <p:txBody>
          <a:bodyPr/>
          <a:lstStyle/>
          <a:p>
            <a:fld id="{8669310C-2AF7-442E-BE2D-4DC906B33A7E}" type="slidenum">
              <a:rPr lang="es-ES" smtClean="0">
                <a:latin typeface="Verdana" pitchFamily="32" charset="0"/>
              </a:rPr>
              <a:pPr/>
              <a:t>15</a:t>
            </a:fld>
            <a:endParaRPr lang="es-ES" smtClean="0">
              <a:latin typeface="Verdana" pitchFamily="32" charset="0"/>
            </a:endParaRPr>
          </a:p>
        </p:txBody>
      </p:sp>
      <p:sp>
        <p:nvSpPr>
          <p:cNvPr id="38915"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38916"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idx="5"/>
          </p:nvPr>
        </p:nvSpPr>
        <p:spPr>
          <a:noFill/>
        </p:spPr>
        <p:txBody>
          <a:bodyPr/>
          <a:lstStyle/>
          <a:p>
            <a:fld id="{39BD2347-3E08-43D8-AB13-98985BD36164}" type="slidenum">
              <a:rPr lang="es-ES" smtClean="0">
                <a:latin typeface="Verdana" pitchFamily="32" charset="0"/>
              </a:rPr>
              <a:pPr/>
              <a:t>16</a:t>
            </a:fld>
            <a:endParaRPr lang="es-ES" smtClean="0">
              <a:latin typeface="Verdana" pitchFamily="32" charset="0"/>
            </a:endParaRPr>
          </a:p>
        </p:txBody>
      </p:sp>
      <p:sp>
        <p:nvSpPr>
          <p:cNvPr id="39939"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39940"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idx="5"/>
          </p:nvPr>
        </p:nvSpPr>
        <p:spPr>
          <a:noFill/>
        </p:spPr>
        <p:txBody>
          <a:bodyPr/>
          <a:lstStyle/>
          <a:p>
            <a:fld id="{39BD2347-3E08-43D8-AB13-98985BD36164}" type="slidenum">
              <a:rPr lang="es-ES" smtClean="0">
                <a:latin typeface="Verdana" pitchFamily="32" charset="0"/>
              </a:rPr>
              <a:pPr/>
              <a:t>17</a:t>
            </a:fld>
            <a:endParaRPr lang="es-ES" smtClean="0">
              <a:latin typeface="Verdana" pitchFamily="32" charset="0"/>
            </a:endParaRPr>
          </a:p>
        </p:txBody>
      </p:sp>
      <p:sp>
        <p:nvSpPr>
          <p:cNvPr id="39939" name="Text Box 1"/>
          <p:cNvSpPr txBox="1">
            <a:spLocks noChangeArrowheads="1"/>
          </p:cNvSpPr>
          <p:nvPr/>
        </p:nvSpPr>
        <p:spPr bwMode="auto">
          <a:xfrm>
            <a:off x="1142490" y="686474"/>
            <a:ext cx="4573022" cy="3428114"/>
          </a:xfrm>
          <a:prstGeom prst="rect">
            <a:avLst/>
          </a:prstGeom>
          <a:solidFill>
            <a:srgbClr val="FFFFFF"/>
          </a:solidFill>
          <a:ln w="9360">
            <a:solidFill>
              <a:srgbClr val="000000"/>
            </a:solidFill>
            <a:miter lim="800000"/>
            <a:headEnd/>
            <a:tailEnd/>
          </a:ln>
        </p:spPr>
        <p:txBody>
          <a:bodyPr wrap="none" lIns="91431" tIns="45716" rIns="91431" bIns="45716" anchor="ctr"/>
          <a:lstStyle/>
          <a:p>
            <a:endParaRPr lang="es-ES"/>
          </a:p>
        </p:txBody>
      </p:sp>
      <p:sp>
        <p:nvSpPr>
          <p:cNvPr id="39940" name="Rectangle 2"/>
          <p:cNvSpPr>
            <a:spLocks noGrp="1" noChangeArrowheads="1"/>
          </p:cNvSpPr>
          <p:nvPr>
            <p:ph type="body"/>
          </p:nvPr>
        </p:nvSpPr>
        <p:spPr>
          <a:xfrm>
            <a:off x="913991" y="4342939"/>
            <a:ext cx="5028485" cy="4111751"/>
          </a:xfrm>
          <a:noFill/>
          <a:ln/>
        </p:spPr>
        <p:txBody>
          <a:bodyPr wrap="none" anchor="ctr"/>
          <a:lstStyle/>
          <a:p>
            <a:endParaRPr lang="es-ES" smtClean="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7"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16/09/2022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A847CFC-816F-41D0-AAC0-9BF4FEBC753E}" type="datetimeFigureOut">
              <a:rPr lang="es-ES" smtClean="0"/>
              <a:pPr/>
              <a:t>16/09/2022</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s-ES" dirty="0" smtClean="0"/>
              <a:t>Tema 2.2</a:t>
            </a:r>
          </a:p>
        </p:txBody>
      </p:sp>
      <p:sp>
        <p:nvSpPr>
          <p:cNvPr id="3075" name="Rectangle 3"/>
          <p:cNvSpPr>
            <a:spLocks noGrp="1" noChangeArrowheads="1"/>
          </p:cNvSpPr>
          <p:nvPr>
            <p:ph type="subTitle" idx="1"/>
          </p:nvPr>
        </p:nvSpPr>
        <p:spPr/>
        <p:txBody>
          <a:bodyPr/>
          <a:lstStyle/>
          <a:p>
            <a:r>
              <a:rPr lang="es-ES" smtClean="0"/>
              <a:t>La iteración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p:txBody>
          <a:bodyPr/>
          <a:lstStyle/>
          <a:p>
            <a:r>
              <a:rPr lang="es-ES" dirty="0" smtClean="0"/>
              <a:t>Como máximo habrá 100 alumnos</a:t>
            </a:r>
          </a:p>
          <a:p>
            <a:pPr lvl="1"/>
            <a:r>
              <a:rPr lang="es-ES" dirty="0" smtClean="0"/>
              <a:t>No significa que siempre vaya a haber 100 </a:t>
            </a:r>
          </a:p>
          <a:p>
            <a:r>
              <a:rPr lang="es-ES" dirty="0" smtClean="0"/>
              <a:t>¿Cómo introducir esta modificación?</a:t>
            </a:r>
          </a:p>
          <a:p>
            <a:pPr lvl="1"/>
            <a:r>
              <a:rPr lang="es-ES" dirty="0" smtClean="0"/>
              <a:t>Supongamos que se acuerda un código con el usuario, de modo que si se teclea un valor negativo es porque ya no quedan más notas por introducir</a:t>
            </a:r>
          </a:p>
        </p:txBody>
      </p:sp>
      <p:sp>
        <p:nvSpPr>
          <p:cNvPr id="11266" name="Rectangle 1"/>
          <p:cNvSpPr>
            <a:spLocks noGrp="1" noChangeArrowheads="1"/>
          </p:cNvSpPr>
          <p:nvPr>
            <p:ph type="title"/>
          </p:nvPr>
        </p:nvSpPr>
        <p:spPr/>
        <p:txBody>
          <a:bodyPr/>
          <a:lstStyle/>
          <a:p>
            <a:r>
              <a:rPr lang="es-ES" dirty="0" smtClean="0"/>
              <a:t>¡Hemos hecho trampa!</a:t>
            </a:r>
          </a:p>
        </p:txBody>
      </p:sp>
      <p:graphicFrame>
        <p:nvGraphicFramePr>
          <p:cNvPr id="4" name="5 Tabla"/>
          <p:cNvGraphicFramePr>
            <a:graphicFrameLocks noGrp="1"/>
          </p:cNvGraphicFramePr>
          <p:nvPr>
            <p:extLst>
              <p:ext uri="{D42A27DB-BD31-4B8C-83A1-F6EECF244321}">
                <p14:modId xmlns:p14="http://schemas.microsoft.com/office/powerpoint/2010/main" val="951773209"/>
              </p:ext>
            </p:extLst>
          </p:nvPr>
        </p:nvGraphicFramePr>
        <p:xfrm>
          <a:off x="6267408" y="5356056"/>
          <a:ext cx="1904992" cy="1097280"/>
        </p:xfrm>
        <a:graphic>
          <a:graphicData uri="http://schemas.openxmlformats.org/drawingml/2006/table">
            <a:tbl>
              <a:tblPr firstRow="1" bandRow="1">
                <a:tableStyleId>{5C22544A-7EE6-4342-B048-85BDC9FD1C3A}</a:tableStyleId>
              </a:tblPr>
              <a:tblGrid>
                <a:gridCol w="952496">
                  <a:extLst>
                    <a:ext uri="{9D8B030D-6E8A-4147-A177-3AD203B41FA5}">
                      <a16:colId xmlns:a16="http://schemas.microsoft.com/office/drawing/2014/main" val="20000"/>
                    </a:ext>
                  </a:extLst>
                </a:gridCol>
                <a:gridCol w="952496">
                  <a:extLst>
                    <a:ext uri="{9D8B030D-6E8A-4147-A177-3AD203B41FA5}">
                      <a16:colId xmlns:a16="http://schemas.microsoft.com/office/drawing/2014/main" val="20001"/>
                    </a:ext>
                  </a:extLst>
                </a:gridCol>
              </a:tblGrid>
              <a:tr h="262415">
                <a:tc>
                  <a:txBody>
                    <a:bodyPr/>
                    <a:lstStyle/>
                    <a:p>
                      <a:pPr algn="ctr"/>
                      <a:r>
                        <a:rPr lang="es-ES" sz="1800" b="0" baseline="0" noProof="0" dirty="0" smtClean="0">
                          <a:solidFill>
                            <a:schemeClr val="tx1"/>
                          </a:solidFill>
                        </a:rPr>
                        <a:t>Entrada</a:t>
                      </a:r>
                      <a:endParaRPr lang="es-ES" sz="1800" b="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baseline="0" noProof="0" dirty="0" smtClean="0">
                          <a:solidFill>
                            <a:schemeClr val="tx1"/>
                          </a:solidFill>
                        </a:rPr>
                        <a:t>Salida</a:t>
                      </a:r>
                      <a:endParaRPr lang="es-ES" sz="1800" b="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65008">
                <a:tc>
                  <a:txBody>
                    <a:bodyPr/>
                    <a:lstStyle/>
                    <a:p>
                      <a:r>
                        <a:rPr lang="es-ES" sz="1800" baseline="0" noProof="0" dirty="0" smtClean="0">
                          <a:solidFill>
                            <a:schemeClr val="tx1"/>
                          </a:solidFill>
                        </a:rPr>
                        <a:t>10.0</a:t>
                      </a:r>
                    </a:p>
                    <a:p>
                      <a:r>
                        <a:rPr lang="es-ES" sz="1800" baseline="0" noProof="0" dirty="0" smtClean="0">
                          <a:solidFill>
                            <a:schemeClr val="tx1"/>
                          </a:solidFill>
                        </a:rPr>
                        <a:t> </a:t>
                      </a:r>
                      <a:r>
                        <a:rPr lang="es-ES" sz="1800" baseline="0" noProof="0" dirty="0" smtClean="0">
                          <a:solidFill>
                            <a:schemeClr val="tx1"/>
                          </a:solidFill>
                        </a:rPr>
                        <a:t>3.0</a:t>
                      </a:r>
                    </a:p>
                    <a:p>
                      <a:r>
                        <a:rPr lang="es-ES" sz="1800" baseline="0" noProof="0" dirty="0" smtClean="0">
                          <a:solidFill>
                            <a:schemeClr val="tx1"/>
                          </a:solidFill>
                        </a:rPr>
                        <a:t>-1.0</a:t>
                      </a:r>
                      <a:endParaRPr lang="es-ES" sz="180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aseline="0" noProof="0" dirty="0" smtClean="0">
                          <a:solidFill>
                            <a:schemeClr val="tx1"/>
                          </a:solidFill>
                        </a:rPr>
                        <a:t>6.5</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s-ES" smtClean="0"/>
              <a:t>¿Cómo quedaría modificado el algoritmo?</a:t>
            </a:r>
          </a:p>
          <a:p>
            <a:endParaRPr lang="es-ES" smtClean="0"/>
          </a:p>
          <a:p>
            <a:endParaRPr lang="es-ES" smtClean="0"/>
          </a:p>
        </p:txBody>
      </p:sp>
      <p:sp>
        <p:nvSpPr>
          <p:cNvPr id="12290" name="Rectangle 2"/>
          <p:cNvSpPr>
            <a:spLocks noGrp="1" noChangeArrowheads="1"/>
          </p:cNvSpPr>
          <p:nvPr>
            <p:ph type="title"/>
          </p:nvPr>
        </p:nvSpPr>
        <p:spPr/>
        <p:txBody>
          <a:bodyPr/>
          <a:lstStyle/>
          <a:p>
            <a:r>
              <a:rPr lang="es-ES" smtClean="0"/>
              <a:t>Atención, pregunta</a:t>
            </a:r>
          </a:p>
        </p:txBody>
      </p:sp>
      <p:sp>
        <p:nvSpPr>
          <p:cNvPr id="9" name="AutoShape 4"/>
          <p:cNvSpPr>
            <a:spLocks noChangeArrowheads="1"/>
          </p:cNvSpPr>
          <p:nvPr/>
        </p:nvSpPr>
        <p:spPr bwMode="auto">
          <a:xfrm>
            <a:off x="1966714" y="3861048"/>
            <a:ext cx="3469382" cy="1368152"/>
          </a:xfrm>
          <a:prstGeom prst="wedgeRoundRectCallout">
            <a:avLst>
              <a:gd name="adj1" fmla="val -48958"/>
              <a:gd name="adj2" fmla="val 82866"/>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Habrá que tener cuidado al inicializar las variables, y al elegir una condición adecuada para que finalice la iteración</a:t>
            </a:r>
          </a:p>
          <a:p>
            <a:pPr algn="ctr">
              <a:lnSpc>
                <a:spcPct val="102000"/>
              </a:lnSpc>
              <a:spcBef>
                <a:spcPts val="800"/>
              </a:spcBef>
              <a:buClr>
                <a:srgbClr val="000000"/>
              </a:buClr>
              <a:buSzPct val="100000"/>
              <a:buFont typeface="Times New Roman" pitchFamily="18" charset="0"/>
              <a:buNone/>
            </a:pPr>
            <a:endParaRPr lang="es-ES" b="1" dirty="0" smtClean="0">
              <a:solidFill>
                <a:schemeClr val="hlink"/>
              </a:solidFill>
              <a:cs typeface="DejaVu Sans" pitchFamily="34" charset="0"/>
            </a:endParaRPr>
          </a:p>
        </p:txBody>
      </p:sp>
      <p:pic>
        <p:nvPicPr>
          <p:cNvPr id="10" name="Picture 5" descr="MC900440512[1]"/>
          <p:cNvPicPr>
            <a:picLocks noChangeAspect="1" noChangeArrowheads="1"/>
          </p:cNvPicPr>
          <p:nvPr/>
        </p:nvPicPr>
        <p:blipFill>
          <a:blip r:embed="rId2" cstate="print"/>
          <a:srcRect/>
          <a:stretch>
            <a:fillRect/>
          </a:stretch>
        </p:blipFill>
        <p:spPr bwMode="auto">
          <a:xfrm>
            <a:off x="467544" y="4991943"/>
            <a:ext cx="1427162" cy="1749425"/>
          </a:xfrm>
          <a:prstGeom prst="rect">
            <a:avLst/>
          </a:prstGeom>
          <a:noFill/>
          <a:ln w="9525">
            <a:noFill/>
            <a:miter lim="800000"/>
            <a:headEnd/>
            <a:tailEnd/>
          </a:ln>
        </p:spPr>
      </p:pic>
      <p:pic>
        <p:nvPicPr>
          <p:cNvPr id="11" name="Picture 4" descr="MC900343343[1]"/>
          <p:cNvPicPr>
            <a:picLocks noChangeAspect="1" noChangeArrowheads="1"/>
          </p:cNvPicPr>
          <p:nvPr/>
        </p:nvPicPr>
        <p:blipFill>
          <a:blip r:embed="rId3" cstate="print"/>
          <a:srcRect/>
          <a:stretch>
            <a:fillRect/>
          </a:stretch>
        </p:blipFill>
        <p:spPr bwMode="auto">
          <a:xfrm>
            <a:off x="6156176" y="3817776"/>
            <a:ext cx="2879874" cy="2995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Motivación</a:t>
            </a:r>
          </a:p>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Sentencias iterativas</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Ejemplos</a:t>
            </a:r>
            <a:endParaRPr kumimoji="0" lang="es-ES" sz="240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p:txBody>
          <a:bodyPr/>
          <a:lstStyle/>
          <a:p>
            <a:r>
              <a:rPr lang="es-ES" dirty="0" smtClean="0"/>
              <a:t>A través de las sentencias de control iterativas el programador indica que quiere repetir </a:t>
            </a:r>
            <a:r>
              <a:rPr lang="es-ES" dirty="0" smtClean="0"/>
              <a:t>un </a:t>
            </a:r>
            <a:r>
              <a:rPr lang="es-ES" dirty="0" smtClean="0"/>
              <a:t>conjunto de </a:t>
            </a:r>
            <a:r>
              <a:rPr lang="es-ES" dirty="0" smtClean="0"/>
              <a:t>instrucciones</a:t>
            </a:r>
          </a:p>
          <a:p>
            <a:pPr lvl="1"/>
            <a:r>
              <a:rPr lang="es-ES" dirty="0" smtClean="0"/>
              <a:t>Estas instrucciones se ejecutarán cero, una o varias veces, dependiendo del tipo de sentencia iterativa y de cuál sea la el valor de la condición en cada caso</a:t>
            </a:r>
            <a:endParaRPr lang="es-ES" dirty="0" smtClean="0"/>
          </a:p>
          <a:p>
            <a:pPr lvl="1"/>
            <a:endParaRPr lang="es-ES" dirty="0" smtClean="0"/>
          </a:p>
        </p:txBody>
      </p:sp>
      <p:sp>
        <p:nvSpPr>
          <p:cNvPr id="14338" name="Rectangle 1"/>
          <p:cNvSpPr>
            <a:spLocks noGrp="1" noChangeArrowheads="1"/>
          </p:cNvSpPr>
          <p:nvPr>
            <p:ph type="title"/>
          </p:nvPr>
        </p:nvSpPr>
        <p:spPr/>
        <p:txBody>
          <a:bodyPr/>
          <a:lstStyle/>
          <a:p>
            <a:r>
              <a:rPr lang="es-ES" smtClean="0"/>
              <a:t>Sentencias iterativas</a:t>
            </a:r>
          </a:p>
        </p:txBody>
      </p:sp>
      <p:pic>
        <p:nvPicPr>
          <p:cNvPr id="14340" name="Picture 4" descr="D:\Documents and Settings\javilo\Configuración local\Archivos temporales de Internet\Content.IE5\MPQ21ZOY\MC900391672[1].wmf"/>
          <p:cNvPicPr>
            <a:picLocks noChangeAspect="1" noChangeArrowheads="1"/>
          </p:cNvPicPr>
          <p:nvPr/>
        </p:nvPicPr>
        <p:blipFill>
          <a:blip r:embed="rId3" cstate="print"/>
          <a:srcRect/>
          <a:stretch>
            <a:fillRect/>
          </a:stretch>
        </p:blipFill>
        <p:spPr bwMode="auto">
          <a:xfrm>
            <a:off x="6980559" y="4861197"/>
            <a:ext cx="1839913" cy="1808163"/>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idx="1"/>
          </p:nvPr>
        </p:nvSpPr>
        <p:spPr/>
        <p:txBody>
          <a:bodyPr/>
          <a:lstStyle/>
          <a:p>
            <a:r>
              <a:rPr lang="es-ES" dirty="0" smtClean="0"/>
              <a:t>mientras </a:t>
            </a:r>
            <a:r>
              <a:rPr lang="es-ES" i="1" dirty="0" smtClean="0"/>
              <a:t>condición</a:t>
            </a:r>
            <a:r>
              <a:rPr lang="es-ES" dirty="0" smtClean="0"/>
              <a:t> repetir</a:t>
            </a:r>
          </a:p>
          <a:p>
            <a:r>
              <a:rPr lang="es-ES" dirty="0" smtClean="0"/>
              <a:t>repetir salir si </a:t>
            </a:r>
            <a:r>
              <a:rPr lang="es-ES" i="1" dirty="0" smtClean="0"/>
              <a:t>condición</a:t>
            </a:r>
            <a:r>
              <a:rPr lang="es-ES" dirty="0" smtClean="0"/>
              <a:t>;</a:t>
            </a:r>
          </a:p>
          <a:p>
            <a:r>
              <a:rPr lang="es-ES" dirty="0" smtClean="0"/>
              <a:t>para variable </a:t>
            </a:r>
            <a:r>
              <a:rPr lang="es-ES" dirty="0" err="1" smtClean="0"/>
              <a:t>valor_inicial</a:t>
            </a:r>
            <a:r>
              <a:rPr lang="es-ES" dirty="0" smtClean="0"/>
              <a:t> .. </a:t>
            </a:r>
            <a:r>
              <a:rPr lang="es-ES" dirty="0" err="1" smtClean="0"/>
              <a:t>valor_final</a:t>
            </a:r>
            <a:r>
              <a:rPr lang="es-ES" dirty="0" smtClean="0"/>
              <a:t> repetir</a:t>
            </a:r>
          </a:p>
        </p:txBody>
      </p:sp>
      <p:sp>
        <p:nvSpPr>
          <p:cNvPr id="15362" name="Rectangle 1"/>
          <p:cNvSpPr>
            <a:spLocks noGrp="1" noChangeArrowheads="1"/>
          </p:cNvSpPr>
          <p:nvPr>
            <p:ph type="title"/>
          </p:nvPr>
        </p:nvSpPr>
        <p:spPr/>
        <p:txBody>
          <a:bodyPr/>
          <a:lstStyle/>
          <a:p>
            <a:r>
              <a:rPr lang="es-ES" smtClean="0"/>
              <a:t>Tres tipos de sentencias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19 Marcador de contenido"/>
          <p:cNvSpPr>
            <a:spLocks noGrp="1"/>
          </p:cNvSpPr>
          <p:nvPr>
            <p:ph idx="1"/>
          </p:nvPr>
        </p:nvSpPr>
        <p:spPr/>
        <p:txBody>
          <a:bodyPr/>
          <a:lstStyle/>
          <a:p>
            <a:pPr>
              <a:buNone/>
            </a:pPr>
            <a:r>
              <a:rPr lang="es-ES" dirty="0" smtClean="0"/>
              <a:t>mientras </a:t>
            </a:r>
            <a:r>
              <a:rPr lang="es-ES" i="1" dirty="0" smtClean="0"/>
              <a:t>condición</a:t>
            </a:r>
            <a:r>
              <a:rPr lang="es-ES" dirty="0" smtClean="0"/>
              <a:t> repetir</a:t>
            </a:r>
          </a:p>
          <a:p>
            <a:pPr>
              <a:buNone/>
            </a:pPr>
            <a:r>
              <a:rPr lang="es-ES" dirty="0" smtClean="0"/>
              <a:t>    </a:t>
            </a:r>
            <a:r>
              <a:rPr lang="es-ES" dirty="0" err="1" smtClean="0"/>
              <a:t>bloque_instrucciones</a:t>
            </a:r>
            <a:r>
              <a:rPr lang="es-ES" dirty="0" smtClean="0"/>
              <a:t>;</a:t>
            </a:r>
          </a:p>
          <a:p>
            <a:pPr>
              <a:buNone/>
            </a:pPr>
            <a:r>
              <a:rPr lang="es-ES" dirty="0" smtClean="0"/>
              <a:t> </a:t>
            </a:r>
            <a:r>
              <a:rPr lang="es-ES" dirty="0" err="1" smtClean="0"/>
              <a:t>fin_repetir</a:t>
            </a:r>
            <a:r>
              <a:rPr lang="es-ES" dirty="0" smtClean="0"/>
              <a:t>;</a:t>
            </a:r>
          </a:p>
          <a:p>
            <a:endParaRPr lang="es-ES" dirty="0" smtClean="0"/>
          </a:p>
        </p:txBody>
      </p:sp>
      <p:sp>
        <p:nvSpPr>
          <p:cNvPr id="16386" name="Rectangle 1"/>
          <p:cNvSpPr>
            <a:spLocks noGrp="1" noChangeArrowheads="1"/>
          </p:cNvSpPr>
          <p:nvPr>
            <p:ph type="title"/>
          </p:nvPr>
        </p:nvSpPr>
        <p:spPr/>
        <p:txBody>
          <a:bodyPr/>
          <a:lstStyle/>
          <a:p>
            <a:r>
              <a:rPr lang="es-ES" dirty="0" smtClean="0"/>
              <a:t>mientras </a:t>
            </a:r>
            <a:r>
              <a:rPr lang="es-ES" i="1" dirty="0" smtClean="0"/>
              <a:t>condición</a:t>
            </a:r>
            <a:r>
              <a:rPr lang="es-ES" dirty="0" smtClean="0"/>
              <a:t> repetir</a:t>
            </a:r>
          </a:p>
        </p:txBody>
      </p:sp>
      <p:grpSp>
        <p:nvGrpSpPr>
          <p:cNvPr id="2" name="Group 21"/>
          <p:cNvGrpSpPr>
            <a:grpSpLocks/>
          </p:cNvGrpSpPr>
          <p:nvPr/>
        </p:nvGrpSpPr>
        <p:grpSpPr bwMode="auto">
          <a:xfrm>
            <a:off x="5912296" y="2591271"/>
            <a:ext cx="3124200" cy="3502025"/>
            <a:chOff x="2784" y="1360"/>
            <a:chExt cx="2747" cy="2816"/>
          </a:xfrm>
        </p:grpSpPr>
        <p:sp>
          <p:nvSpPr>
            <p:cNvPr id="16391" name="AutoShape 7"/>
            <p:cNvSpPr>
              <a:spLocks noChangeArrowheads="1"/>
            </p:cNvSpPr>
            <p:nvPr/>
          </p:nvSpPr>
          <p:spPr bwMode="auto">
            <a:xfrm>
              <a:off x="3059" y="1997"/>
              <a:ext cx="1928" cy="773"/>
            </a:xfrm>
            <a:prstGeom prst="flowChartDecision">
              <a:avLst/>
            </a:prstGeom>
            <a:solidFill>
              <a:srgbClr val="FFFFFF"/>
            </a:solidFill>
            <a:ln w="9525">
              <a:solidFill>
                <a:srgbClr val="000000"/>
              </a:solidFill>
              <a:miter lim="800000"/>
              <a:headEnd/>
              <a:tailEnd/>
            </a:ln>
          </p:spPr>
          <p:txBody>
            <a:bodyPr/>
            <a:lstStyle/>
            <a:p>
              <a:endParaRPr lang="es-ES"/>
            </a:p>
          </p:txBody>
        </p:sp>
        <p:sp>
          <p:nvSpPr>
            <p:cNvPr id="16392" name="Text Box 8"/>
            <p:cNvSpPr txBox="1">
              <a:spLocks noChangeArrowheads="1"/>
            </p:cNvSpPr>
            <p:nvPr/>
          </p:nvSpPr>
          <p:spPr bwMode="auto">
            <a:xfrm>
              <a:off x="3131" y="2222"/>
              <a:ext cx="1856" cy="288"/>
            </a:xfrm>
            <a:prstGeom prst="rect">
              <a:avLst/>
            </a:prstGeom>
            <a:noFill/>
            <a:ln w="9525">
              <a:noFill/>
              <a:miter lim="800000"/>
              <a:headEnd/>
              <a:tailEnd/>
            </a:ln>
          </p:spPr>
          <p:txBody>
            <a:bodyPr/>
            <a:lstStyle/>
            <a:p>
              <a:pPr algn="ctr" eaLnBrk="0" hangingPunct="0"/>
              <a:r>
                <a:rPr lang="es-ES" sz="1800">
                  <a:latin typeface="Times New Roman" pitchFamily="16" charset="0"/>
                </a:rPr>
                <a:t>¿condición?</a:t>
              </a:r>
            </a:p>
          </p:txBody>
        </p:sp>
        <p:sp>
          <p:nvSpPr>
            <p:cNvPr id="16393" name="Line 9"/>
            <p:cNvSpPr>
              <a:spLocks noChangeShapeType="1"/>
            </p:cNvSpPr>
            <p:nvPr/>
          </p:nvSpPr>
          <p:spPr bwMode="auto">
            <a:xfrm>
              <a:off x="4015" y="2803"/>
              <a:ext cx="0" cy="428"/>
            </a:xfrm>
            <a:prstGeom prst="line">
              <a:avLst/>
            </a:prstGeom>
            <a:noFill/>
            <a:ln w="9525">
              <a:solidFill>
                <a:srgbClr val="000000"/>
              </a:solidFill>
              <a:round/>
              <a:headEnd/>
              <a:tailEnd type="triangle" w="med" len="med"/>
            </a:ln>
          </p:spPr>
          <p:txBody>
            <a:bodyPr/>
            <a:lstStyle/>
            <a:p>
              <a:endParaRPr lang="es-ES"/>
            </a:p>
          </p:txBody>
        </p:sp>
        <p:sp>
          <p:nvSpPr>
            <p:cNvPr id="16394" name="Line 10"/>
            <p:cNvSpPr>
              <a:spLocks noChangeShapeType="1"/>
            </p:cNvSpPr>
            <p:nvPr/>
          </p:nvSpPr>
          <p:spPr bwMode="auto">
            <a:xfrm>
              <a:off x="4085" y="3965"/>
              <a:ext cx="0" cy="211"/>
            </a:xfrm>
            <a:prstGeom prst="line">
              <a:avLst/>
            </a:prstGeom>
            <a:noFill/>
            <a:ln w="9525">
              <a:solidFill>
                <a:srgbClr val="000000"/>
              </a:solidFill>
              <a:round/>
              <a:headEnd/>
              <a:tailEnd type="triangle" w="med" len="med"/>
            </a:ln>
          </p:spPr>
          <p:txBody>
            <a:bodyPr/>
            <a:lstStyle/>
            <a:p>
              <a:endParaRPr lang="es-ES"/>
            </a:p>
          </p:txBody>
        </p:sp>
        <p:sp>
          <p:nvSpPr>
            <p:cNvPr id="16395" name="Line 11"/>
            <p:cNvSpPr>
              <a:spLocks noChangeShapeType="1"/>
            </p:cNvSpPr>
            <p:nvPr/>
          </p:nvSpPr>
          <p:spPr bwMode="auto">
            <a:xfrm>
              <a:off x="4028" y="1360"/>
              <a:ext cx="0" cy="672"/>
            </a:xfrm>
            <a:prstGeom prst="line">
              <a:avLst/>
            </a:prstGeom>
            <a:noFill/>
            <a:ln w="9525">
              <a:solidFill>
                <a:srgbClr val="000000"/>
              </a:solidFill>
              <a:round/>
              <a:headEnd/>
              <a:tailEnd type="triangle" w="med" len="med"/>
            </a:ln>
          </p:spPr>
          <p:txBody>
            <a:bodyPr/>
            <a:lstStyle/>
            <a:p>
              <a:endParaRPr lang="es-ES"/>
            </a:p>
          </p:txBody>
        </p:sp>
        <p:sp>
          <p:nvSpPr>
            <p:cNvPr id="16396" name="Line 12"/>
            <p:cNvSpPr>
              <a:spLocks noChangeShapeType="1"/>
            </p:cNvSpPr>
            <p:nvPr/>
          </p:nvSpPr>
          <p:spPr bwMode="auto">
            <a:xfrm flipV="1">
              <a:off x="4987" y="2413"/>
              <a:ext cx="504" cy="5"/>
            </a:xfrm>
            <a:prstGeom prst="line">
              <a:avLst/>
            </a:prstGeom>
            <a:noFill/>
            <a:ln w="9525">
              <a:solidFill>
                <a:srgbClr val="000000"/>
              </a:solidFill>
              <a:round/>
              <a:headEnd/>
              <a:tailEnd/>
            </a:ln>
          </p:spPr>
          <p:txBody>
            <a:bodyPr/>
            <a:lstStyle/>
            <a:p>
              <a:endParaRPr lang="es-ES"/>
            </a:p>
          </p:txBody>
        </p:sp>
        <p:sp>
          <p:nvSpPr>
            <p:cNvPr id="16397" name="Line 13"/>
            <p:cNvSpPr>
              <a:spLocks noChangeShapeType="1"/>
            </p:cNvSpPr>
            <p:nvPr/>
          </p:nvSpPr>
          <p:spPr bwMode="auto">
            <a:xfrm>
              <a:off x="5491" y="2420"/>
              <a:ext cx="0" cy="1532"/>
            </a:xfrm>
            <a:prstGeom prst="line">
              <a:avLst/>
            </a:prstGeom>
            <a:noFill/>
            <a:ln w="9525">
              <a:solidFill>
                <a:srgbClr val="000000"/>
              </a:solidFill>
              <a:round/>
              <a:headEnd/>
              <a:tailEnd/>
            </a:ln>
          </p:spPr>
          <p:txBody>
            <a:bodyPr/>
            <a:lstStyle/>
            <a:p>
              <a:endParaRPr lang="es-ES"/>
            </a:p>
          </p:txBody>
        </p:sp>
        <p:sp>
          <p:nvSpPr>
            <p:cNvPr id="16398" name="Text Box 14"/>
            <p:cNvSpPr txBox="1">
              <a:spLocks noChangeArrowheads="1"/>
            </p:cNvSpPr>
            <p:nvPr/>
          </p:nvSpPr>
          <p:spPr bwMode="auto">
            <a:xfrm>
              <a:off x="4123" y="2947"/>
              <a:ext cx="288" cy="216"/>
            </a:xfrm>
            <a:prstGeom prst="rect">
              <a:avLst/>
            </a:prstGeom>
            <a:noFill/>
            <a:ln w="9525">
              <a:noFill/>
              <a:miter lim="800000"/>
              <a:headEnd/>
              <a:tailEnd/>
            </a:ln>
          </p:spPr>
          <p:txBody>
            <a:bodyPr/>
            <a:lstStyle/>
            <a:p>
              <a:pPr eaLnBrk="0" hangingPunct="0"/>
              <a:r>
                <a:rPr lang="es-ES" sz="1800">
                  <a:latin typeface="Times New Roman" pitchFamily="16" charset="0"/>
                </a:rPr>
                <a:t>V</a:t>
              </a:r>
            </a:p>
          </p:txBody>
        </p:sp>
        <p:sp>
          <p:nvSpPr>
            <p:cNvPr id="16399" name="Text Box 15"/>
            <p:cNvSpPr txBox="1">
              <a:spLocks noChangeArrowheads="1"/>
            </p:cNvSpPr>
            <p:nvPr/>
          </p:nvSpPr>
          <p:spPr bwMode="auto">
            <a:xfrm>
              <a:off x="4987" y="2113"/>
              <a:ext cx="544" cy="273"/>
            </a:xfrm>
            <a:prstGeom prst="rect">
              <a:avLst/>
            </a:prstGeom>
            <a:noFill/>
            <a:ln w="9525">
              <a:noFill/>
              <a:miter lim="800000"/>
              <a:headEnd/>
              <a:tailEnd/>
            </a:ln>
          </p:spPr>
          <p:txBody>
            <a:bodyPr/>
            <a:lstStyle/>
            <a:p>
              <a:pPr eaLnBrk="0" hangingPunct="0"/>
              <a:r>
                <a:rPr lang="es-ES" sz="1800">
                  <a:latin typeface="Times New Roman" pitchFamily="16" charset="0"/>
                </a:rPr>
                <a:t>F</a:t>
              </a:r>
            </a:p>
          </p:txBody>
        </p:sp>
        <p:sp>
          <p:nvSpPr>
            <p:cNvPr id="16400" name="Line 16"/>
            <p:cNvSpPr>
              <a:spLocks noChangeShapeType="1"/>
            </p:cNvSpPr>
            <p:nvPr/>
          </p:nvSpPr>
          <p:spPr bwMode="auto">
            <a:xfrm flipH="1">
              <a:off x="2784" y="3421"/>
              <a:ext cx="792" cy="0"/>
            </a:xfrm>
            <a:prstGeom prst="line">
              <a:avLst/>
            </a:prstGeom>
            <a:noFill/>
            <a:ln w="9525">
              <a:solidFill>
                <a:srgbClr val="000000"/>
              </a:solidFill>
              <a:round/>
              <a:headEnd/>
              <a:tailEnd/>
            </a:ln>
          </p:spPr>
          <p:txBody>
            <a:bodyPr/>
            <a:lstStyle/>
            <a:p>
              <a:endParaRPr lang="es-ES"/>
            </a:p>
          </p:txBody>
        </p:sp>
        <p:sp>
          <p:nvSpPr>
            <p:cNvPr id="16401" name="Line 17"/>
            <p:cNvSpPr>
              <a:spLocks noChangeShapeType="1"/>
            </p:cNvSpPr>
            <p:nvPr/>
          </p:nvSpPr>
          <p:spPr bwMode="auto">
            <a:xfrm flipV="1">
              <a:off x="2784" y="2413"/>
              <a:ext cx="0" cy="1008"/>
            </a:xfrm>
            <a:prstGeom prst="line">
              <a:avLst/>
            </a:prstGeom>
            <a:noFill/>
            <a:ln w="9525">
              <a:solidFill>
                <a:srgbClr val="000000"/>
              </a:solidFill>
              <a:round/>
              <a:headEnd/>
              <a:tailEnd/>
            </a:ln>
          </p:spPr>
          <p:txBody>
            <a:bodyPr/>
            <a:lstStyle/>
            <a:p>
              <a:endParaRPr lang="es-ES"/>
            </a:p>
          </p:txBody>
        </p:sp>
        <p:sp>
          <p:nvSpPr>
            <p:cNvPr id="16402" name="Line 18"/>
            <p:cNvSpPr>
              <a:spLocks noChangeShapeType="1"/>
            </p:cNvSpPr>
            <p:nvPr/>
          </p:nvSpPr>
          <p:spPr bwMode="auto">
            <a:xfrm>
              <a:off x="2784" y="2407"/>
              <a:ext cx="288" cy="0"/>
            </a:xfrm>
            <a:prstGeom prst="line">
              <a:avLst/>
            </a:prstGeom>
            <a:noFill/>
            <a:ln w="9525">
              <a:solidFill>
                <a:srgbClr val="000000"/>
              </a:solidFill>
              <a:round/>
              <a:headEnd/>
              <a:tailEnd type="triangle" w="med" len="med"/>
            </a:ln>
          </p:spPr>
          <p:txBody>
            <a:bodyPr/>
            <a:lstStyle/>
            <a:p>
              <a:endParaRPr lang="es-ES"/>
            </a:p>
          </p:txBody>
        </p:sp>
        <p:sp>
          <p:nvSpPr>
            <p:cNvPr id="16403" name="Line 19"/>
            <p:cNvSpPr>
              <a:spLocks noChangeShapeType="1"/>
            </p:cNvSpPr>
            <p:nvPr/>
          </p:nvSpPr>
          <p:spPr bwMode="auto">
            <a:xfrm flipH="1">
              <a:off x="4085" y="3965"/>
              <a:ext cx="1406" cy="0"/>
            </a:xfrm>
            <a:prstGeom prst="line">
              <a:avLst/>
            </a:prstGeom>
            <a:noFill/>
            <a:ln w="9525">
              <a:solidFill>
                <a:srgbClr val="000000"/>
              </a:solidFill>
              <a:round/>
              <a:headEnd/>
              <a:tailEnd/>
            </a:ln>
          </p:spPr>
          <p:txBody>
            <a:bodyPr/>
            <a:lstStyle/>
            <a:p>
              <a:endParaRPr lang="es-ES"/>
            </a:p>
          </p:txBody>
        </p:sp>
        <p:sp>
          <p:nvSpPr>
            <p:cNvPr id="16404" name="Text Box 20"/>
            <p:cNvSpPr txBox="1">
              <a:spLocks noChangeArrowheads="1"/>
            </p:cNvSpPr>
            <p:nvPr/>
          </p:nvSpPr>
          <p:spPr bwMode="auto">
            <a:xfrm>
              <a:off x="3619" y="3277"/>
              <a:ext cx="1368" cy="458"/>
            </a:xfrm>
            <a:prstGeom prst="rect">
              <a:avLst/>
            </a:prstGeom>
            <a:solidFill>
              <a:srgbClr val="FFFFFF"/>
            </a:solidFill>
            <a:ln w="9525">
              <a:solidFill>
                <a:srgbClr val="000000"/>
              </a:solidFill>
              <a:miter lim="800000"/>
              <a:headEnd/>
              <a:tailEnd/>
            </a:ln>
          </p:spPr>
          <p:txBody>
            <a:bodyPr/>
            <a:lstStyle/>
            <a:p>
              <a:pPr algn="ctr" eaLnBrk="0" hangingPunct="0"/>
              <a:r>
                <a:rPr lang="es-ES" sz="1800" dirty="0">
                  <a:latin typeface="Times New Roman" pitchFamily="16" charset="0"/>
                </a:rPr>
                <a:t>Bloque de instrucciones</a:t>
              </a:r>
            </a:p>
          </p:txBody>
        </p:sp>
      </p:grpSp>
      <p:sp>
        <p:nvSpPr>
          <p:cNvPr id="25" name="AutoShape 4"/>
          <p:cNvSpPr>
            <a:spLocks noChangeArrowheads="1"/>
          </p:cNvSpPr>
          <p:nvPr/>
        </p:nvSpPr>
        <p:spPr bwMode="auto">
          <a:xfrm>
            <a:off x="1763688" y="4149080"/>
            <a:ext cx="4032448" cy="1872208"/>
          </a:xfrm>
          <a:prstGeom prst="wedgeRoundRectCallout">
            <a:avLst>
              <a:gd name="adj1" fmla="val -48958"/>
              <a:gd name="adj2" fmla="val 63779"/>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Si la condición es cierta se ejecuta el  bloque de instrucciones, y se vuelve a evaluar la </a:t>
            </a:r>
            <a:r>
              <a:rPr lang="es-ES" b="1" dirty="0" smtClean="0">
                <a:solidFill>
                  <a:schemeClr val="hlink"/>
                </a:solidFill>
                <a:cs typeface="DejaVu Sans" pitchFamily="34" charset="0"/>
              </a:rPr>
              <a:t>condición: si es </a:t>
            </a:r>
            <a:r>
              <a:rPr lang="es-ES" b="1" dirty="0" smtClean="0">
                <a:solidFill>
                  <a:schemeClr val="hlink"/>
                </a:solidFill>
                <a:cs typeface="DejaVu Sans" pitchFamily="34" charset="0"/>
              </a:rPr>
              <a:t>cierta, se ejecuta el bloque de instrucciones </a:t>
            </a:r>
            <a:r>
              <a:rPr lang="es-ES" b="1" dirty="0" smtClean="0">
                <a:solidFill>
                  <a:schemeClr val="hlink"/>
                </a:solidFill>
                <a:cs typeface="DejaVu Sans" pitchFamily="34" charset="0"/>
              </a:rPr>
              <a:t>de nuevo </a:t>
            </a:r>
            <a:r>
              <a:rPr lang="es-ES" b="1" dirty="0" smtClean="0">
                <a:solidFill>
                  <a:schemeClr val="hlink"/>
                </a:solidFill>
                <a:cs typeface="DejaVu Sans" pitchFamily="34" charset="0"/>
              </a:rPr>
              <a:t>y </a:t>
            </a:r>
            <a:r>
              <a:rPr lang="es-ES" b="1" dirty="0" smtClean="0">
                <a:solidFill>
                  <a:schemeClr val="hlink"/>
                </a:solidFill>
                <a:cs typeface="DejaVu Sans" pitchFamily="34" charset="0"/>
              </a:rPr>
              <a:t>se </a:t>
            </a:r>
            <a:r>
              <a:rPr lang="es-ES" b="1" dirty="0" smtClean="0">
                <a:solidFill>
                  <a:schemeClr val="hlink"/>
                </a:solidFill>
                <a:cs typeface="DejaVu Sans" pitchFamily="34" charset="0"/>
              </a:rPr>
              <a:t>analiza </a:t>
            </a:r>
            <a:r>
              <a:rPr lang="es-ES" b="1" dirty="0" smtClean="0">
                <a:solidFill>
                  <a:schemeClr val="hlink"/>
                </a:solidFill>
                <a:cs typeface="DejaVu Sans" pitchFamily="34" charset="0"/>
              </a:rPr>
              <a:t>la </a:t>
            </a:r>
            <a:r>
              <a:rPr lang="es-ES" b="1" dirty="0" smtClean="0">
                <a:solidFill>
                  <a:schemeClr val="hlink"/>
                </a:solidFill>
                <a:cs typeface="DejaVu Sans" pitchFamily="34" charset="0"/>
              </a:rPr>
              <a:t>condición, etc… </a:t>
            </a:r>
            <a:r>
              <a:rPr lang="es-ES" b="1" dirty="0" smtClean="0">
                <a:solidFill>
                  <a:schemeClr val="hlink"/>
                </a:solidFill>
                <a:cs typeface="DejaVu Sans" pitchFamily="34" charset="0"/>
              </a:rPr>
              <a:t>así hasta que la condición sea falsa</a:t>
            </a:r>
          </a:p>
          <a:p>
            <a:pPr algn="ctr">
              <a:lnSpc>
                <a:spcPct val="102000"/>
              </a:lnSpc>
              <a:spcBef>
                <a:spcPts val="800"/>
              </a:spcBef>
              <a:buClr>
                <a:srgbClr val="000000"/>
              </a:buClr>
              <a:buSzPct val="100000"/>
              <a:buFont typeface="Times New Roman" pitchFamily="18" charset="0"/>
              <a:buNone/>
            </a:pPr>
            <a:endParaRPr lang="es-ES" b="1" dirty="0" smtClean="0">
              <a:solidFill>
                <a:schemeClr val="hlink"/>
              </a:solidFill>
              <a:cs typeface="DejaVu Sans" pitchFamily="34" charset="0"/>
            </a:endParaRPr>
          </a:p>
        </p:txBody>
      </p:sp>
      <p:pic>
        <p:nvPicPr>
          <p:cNvPr id="26" name="Picture 5" descr="MC900440512[1]"/>
          <p:cNvPicPr>
            <a:picLocks noChangeAspect="1" noChangeArrowheads="1"/>
          </p:cNvPicPr>
          <p:nvPr/>
        </p:nvPicPr>
        <p:blipFill>
          <a:blip r:embed="rId3" cstate="print"/>
          <a:srcRect/>
          <a:stretch>
            <a:fillRect/>
          </a:stretch>
        </p:blipFill>
        <p:spPr bwMode="auto">
          <a:xfrm>
            <a:off x="251520" y="4991943"/>
            <a:ext cx="1427162" cy="17494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body" idx="1"/>
          </p:nvPr>
        </p:nvSpPr>
        <p:spPr/>
        <p:txBody>
          <a:bodyPr/>
          <a:lstStyle/>
          <a:p>
            <a:pPr>
              <a:buNone/>
            </a:pPr>
            <a:r>
              <a:rPr lang="es-ES" dirty="0" smtClean="0"/>
              <a:t>repetir salir si </a:t>
            </a:r>
            <a:r>
              <a:rPr lang="es-ES" i="1" dirty="0" smtClean="0"/>
              <a:t>condición</a:t>
            </a:r>
            <a:r>
              <a:rPr lang="es-ES" dirty="0" smtClean="0"/>
              <a:t>; </a:t>
            </a:r>
          </a:p>
          <a:p>
            <a:pPr>
              <a:buNone/>
            </a:pPr>
            <a:r>
              <a:rPr lang="es-ES" dirty="0" smtClean="0"/>
              <a:t>    </a:t>
            </a:r>
            <a:r>
              <a:rPr lang="es-ES" dirty="0" err="1" smtClean="0"/>
              <a:t>bloque_instrucciones</a:t>
            </a:r>
            <a:r>
              <a:rPr lang="es-ES" dirty="0" smtClean="0"/>
              <a:t>;</a:t>
            </a:r>
          </a:p>
          <a:p>
            <a:pPr>
              <a:buNone/>
            </a:pPr>
            <a:r>
              <a:rPr lang="es-ES" dirty="0" smtClean="0"/>
              <a:t> </a:t>
            </a:r>
            <a:r>
              <a:rPr lang="es-ES" dirty="0" err="1" smtClean="0"/>
              <a:t>fin_repetir</a:t>
            </a:r>
            <a:r>
              <a:rPr lang="es-ES" dirty="0" smtClean="0"/>
              <a:t>;</a:t>
            </a:r>
          </a:p>
        </p:txBody>
      </p:sp>
      <p:sp>
        <p:nvSpPr>
          <p:cNvPr id="17410" name="Rectangle 1"/>
          <p:cNvSpPr>
            <a:spLocks noGrp="1" noChangeArrowheads="1"/>
          </p:cNvSpPr>
          <p:nvPr>
            <p:ph type="title"/>
          </p:nvPr>
        </p:nvSpPr>
        <p:spPr/>
        <p:txBody>
          <a:bodyPr/>
          <a:lstStyle/>
          <a:p>
            <a:r>
              <a:rPr lang="es-ES" dirty="0" smtClean="0"/>
              <a:t>repetir salir si </a:t>
            </a:r>
            <a:r>
              <a:rPr lang="es-ES" i="1" dirty="0" smtClean="0"/>
              <a:t>condición</a:t>
            </a:r>
            <a:r>
              <a:rPr lang="es-ES" dirty="0" smtClean="0"/>
              <a:t>;</a:t>
            </a:r>
          </a:p>
        </p:txBody>
      </p:sp>
      <p:grpSp>
        <p:nvGrpSpPr>
          <p:cNvPr id="2" name="Group 21"/>
          <p:cNvGrpSpPr>
            <a:grpSpLocks/>
          </p:cNvGrpSpPr>
          <p:nvPr/>
        </p:nvGrpSpPr>
        <p:grpSpPr bwMode="auto">
          <a:xfrm>
            <a:off x="5912296" y="2591271"/>
            <a:ext cx="3124200" cy="3502025"/>
            <a:chOff x="2784" y="1360"/>
            <a:chExt cx="2747" cy="2816"/>
          </a:xfrm>
        </p:grpSpPr>
        <p:sp>
          <p:nvSpPr>
            <p:cNvPr id="17415" name="AutoShape 7"/>
            <p:cNvSpPr>
              <a:spLocks noChangeArrowheads="1"/>
            </p:cNvSpPr>
            <p:nvPr/>
          </p:nvSpPr>
          <p:spPr bwMode="auto">
            <a:xfrm>
              <a:off x="3059" y="1997"/>
              <a:ext cx="1928" cy="773"/>
            </a:xfrm>
            <a:prstGeom prst="flowChartDecision">
              <a:avLst/>
            </a:prstGeom>
            <a:solidFill>
              <a:srgbClr val="FFFFFF"/>
            </a:solidFill>
            <a:ln w="9525">
              <a:solidFill>
                <a:srgbClr val="000000"/>
              </a:solidFill>
              <a:miter lim="800000"/>
              <a:headEnd/>
              <a:tailEnd/>
            </a:ln>
          </p:spPr>
          <p:txBody>
            <a:bodyPr/>
            <a:lstStyle/>
            <a:p>
              <a:endParaRPr lang="es-ES"/>
            </a:p>
          </p:txBody>
        </p:sp>
        <p:sp>
          <p:nvSpPr>
            <p:cNvPr id="17416" name="Text Box 8"/>
            <p:cNvSpPr txBox="1">
              <a:spLocks noChangeArrowheads="1"/>
            </p:cNvSpPr>
            <p:nvPr/>
          </p:nvSpPr>
          <p:spPr bwMode="auto">
            <a:xfrm>
              <a:off x="3131" y="2222"/>
              <a:ext cx="1856" cy="288"/>
            </a:xfrm>
            <a:prstGeom prst="rect">
              <a:avLst/>
            </a:prstGeom>
            <a:noFill/>
            <a:ln w="9525">
              <a:noFill/>
              <a:miter lim="800000"/>
              <a:headEnd/>
              <a:tailEnd/>
            </a:ln>
          </p:spPr>
          <p:txBody>
            <a:bodyPr/>
            <a:lstStyle/>
            <a:p>
              <a:pPr algn="ctr" eaLnBrk="0" hangingPunct="0"/>
              <a:r>
                <a:rPr lang="es-ES" sz="1800" dirty="0">
                  <a:latin typeface="Times New Roman" pitchFamily="16" charset="0"/>
                </a:rPr>
                <a:t>¿condición?</a:t>
              </a:r>
            </a:p>
          </p:txBody>
        </p:sp>
        <p:sp>
          <p:nvSpPr>
            <p:cNvPr id="17417" name="Line 9"/>
            <p:cNvSpPr>
              <a:spLocks noChangeShapeType="1"/>
            </p:cNvSpPr>
            <p:nvPr/>
          </p:nvSpPr>
          <p:spPr bwMode="auto">
            <a:xfrm>
              <a:off x="4015" y="2803"/>
              <a:ext cx="0" cy="428"/>
            </a:xfrm>
            <a:prstGeom prst="line">
              <a:avLst/>
            </a:prstGeom>
            <a:noFill/>
            <a:ln w="9525">
              <a:solidFill>
                <a:srgbClr val="000000"/>
              </a:solidFill>
              <a:round/>
              <a:headEnd/>
              <a:tailEnd type="triangle" w="med" len="med"/>
            </a:ln>
          </p:spPr>
          <p:txBody>
            <a:bodyPr/>
            <a:lstStyle/>
            <a:p>
              <a:endParaRPr lang="es-ES"/>
            </a:p>
          </p:txBody>
        </p:sp>
        <p:sp>
          <p:nvSpPr>
            <p:cNvPr id="17418" name="Line 10"/>
            <p:cNvSpPr>
              <a:spLocks noChangeShapeType="1"/>
            </p:cNvSpPr>
            <p:nvPr/>
          </p:nvSpPr>
          <p:spPr bwMode="auto">
            <a:xfrm>
              <a:off x="4085" y="3965"/>
              <a:ext cx="0" cy="211"/>
            </a:xfrm>
            <a:prstGeom prst="line">
              <a:avLst/>
            </a:prstGeom>
            <a:noFill/>
            <a:ln w="9525">
              <a:solidFill>
                <a:srgbClr val="000000"/>
              </a:solidFill>
              <a:round/>
              <a:headEnd/>
              <a:tailEnd type="triangle" w="med" len="med"/>
            </a:ln>
          </p:spPr>
          <p:txBody>
            <a:bodyPr/>
            <a:lstStyle/>
            <a:p>
              <a:endParaRPr lang="es-ES"/>
            </a:p>
          </p:txBody>
        </p:sp>
        <p:sp>
          <p:nvSpPr>
            <p:cNvPr id="17419" name="Line 11"/>
            <p:cNvSpPr>
              <a:spLocks noChangeShapeType="1"/>
            </p:cNvSpPr>
            <p:nvPr/>
          </p:nvSpPr>
          <p:spPr bwMode="auto">
            <a:xfrm>
              <a:off x="4028" y="1360"/>
              <a:ext cx="0" cy="672"/>
            </a:xfrm>
            <a:prstGeom prst="line">
              <a:avLst/>
            </a:prstGeom>
            <a:noFill/>
            <a:ln w="9525">
              <a:solidFill>
                <a:srgbClr val="000000"/>
              </a:solidFill>
              <a:round/>
              <a:headEnd/>
              <a:tailEnd type="triangle" w="med" len="med"/>
            </a:ln>
          </p:spPr>
          <p:txBody>
            <a:bodyPr/>
            <a:lstStyle/>
            <a:p>
              <a:endParaRPr lang="es-ES"/>
            </a:p>
          </p:txBody>
        </p:sp>
        <p:sp>
          <p:nvSpPr>
            <p:cNvPr id="17420" name="Line 12"/>
            <p:cNvSpPr>
              <a:spLocks noChangeShapeType="1"/>
            </p:cNvSpPr>
            <p:nvPr/>
          </p:nvSpPr>
          <p:spPr bwMode="auto">
            <a:xfrm flipV="1">
              <a:off x="4987" y="2413"/>
              <a:ext cx="504" cy="5"/>
            </a:xfrm>
            <a:prstGeom prst="line">
              <a:avLst/>
            </a:prstGeom>
            <a:noFill/>
            <a:ln w="9525">
              <a:solidFill>
                <a:srgbClr val="000000"/>
              </a:solidFill>
              <a:round/>
              <a:headEnd/>
              <a:tailEnd/>
            </a:ln>
          </p:spPr>
          <p:txBody>
            <a:bodyPr/>
            <a:lstStyle/>
            <a:p>
              <a:endParaRPr lang="es-ES"/>
            </a:p>
          </p:txBody>
        </p:sp>
        <p:sp>
          <p:nvSpPr>
            <p:cNvPr id="17421" name="Line 13"/>
            <p:cNvSpPr>
              <a:spLocks noChangeShapeType="1"/>
            </p:cNvSpPr>
            <p:nvPr/>
          </p:nvSpPr>
          <p:spPr bwMode="auto">
            <a:xfrm>
              <a:off x="5491" y="2420"/>
              <a:ext cx="0" cy="1532"/>
            </a:xfrm>
            <a:prstGeom prst="line">
              <a:avLst/>
            </a:prstGeom>
            <a:noFill/>
            <a:ln w="9525">
              <a:solidFill>
                <a:srgbClr val="000000"/>
              </a:solidFill>
              <a:round/>
              <a:headEnd/>
              <a:tailEnd/>
            </a:ln>
          </p:spPr>
          <p:txBody>
            <a:bodyPr/>
            <a:lstStyle/>
            <a:p>
              <a:endParaRPr lang="es-ES"/>
            </a:p>
          </p:txBody>
        </p:sp>
        <p:sp>
          <p:nvSpPr>
            <p:cNvPr id="17422" name="Text Box 14"/>
            <p:cNvSpPr txBox="1">
              <a:spLocks noChangeArrowheads="1"/>
            </p:cNvSpPr>
            <p:nvPr/>
          </p:nvSpPr>
          <p:spPr bwMode="auto">
            <a:xfrm>
              <a:off x="4123" y="2947"/>
              <a:ext cx="288" cy="216"/>
            </a:xfrm>
            <a:prstGeom prst="rect">
              <a:avLst/>
            </a:prstGeom>
            <a:noFill/>
            <a:ln w="9525">
              <a:noFill/>
              <a:miter lim="800000"/>
              <a:headEnd/>
              <a:tailEnd/>
            </a:ln>
          </p:spPr>
          <p:txBody>
            <a:bodyPr/>
            <a:lstStyle/>
            <a:p>
              <a:pPr eaLnBrk="0" hangingPunct="0"/>
              <a:r>
                <a:rPr lang="es-ES" sz="1800">
                  <a:latin typeface="Times New Roman" pitchFamily="16" charset="0"/>
                </a:rPr>
                <a:t>F</a:t>
              </a:r>
            </a:p>
          </p:txBody>
        </p:sp>
        <p:sp>
          <p:nvSpPr>
            <p:cNvPr id="17423" name="Text Box 15"/>
            <p:cNvSpPr txBox="1">
              <a:spLocks noChangeArrowheads="1"/>
            </p:cNvSpPr>
            <p:nvPr/>
          </p:nvSpPr>
          <p:spPr bwMode="auto">
            <a:xfrm>
              <a:off x="4987" y="2113"/>
              <a:ext cx="544" cy="273"/>
            </a:xfrm>
            <a:prstGeom prst="rect">
              <a:avLst/>
            </a:prstGeom>
            <a:noFill/>
            <a:ln w="9525">
              <a:noFill/>
              <a:miter lim="800000"/>
              <a:headEnd/>
              <a:tailEnd/>
            </a:ln>
          </p:spPr>
          <p:txBody>
            <a:bodyPr/>
            <a:lstStyle/>
            <a:p>
              <a:pPr eaLnBrk="0" hangingPunct="0"/>
              <a:r>
                <a:rPr lang="es-ES" sz="1800">
                  <a:latin typeface="Times New Roman" pitchFamily="16" charset="0"/>
                </a:rPr>
                <a:t>V</a:t>
              </a:r>
            </a:p>
          </p:txBody>
        </p:sp>
        <p:sp>
          <p:nvSpPr>
            <p:cNvPr id="17424" name="Line 16"/>
            <p:cNvSpPr>
              <a:spLocks noChangeShapeType="1"/>
            </p:cNvSpPr>
            <p:nvPr/>
          </p:nvSpPr>
          <p:spPr bwMode="auto">
            <a:xfrm flipH="1">
              <a:off x="2784" y="3421"/>
              <a:ext cx="792" cy="0"/>
            </a:xfrm>
            <a:prstGeom prst="line">
              <a:avLst/>
            </a:prstGeom>
            <a:noFill/>
            <a:ln w="9525">
              <a:solidFill>
                <a:srgbClr val="000000"/>
              </a:solidFill>
              <a:round/>
              <a:headEnd/>
              <a:tailEnd/>
            </a:ln>
          </p:spPr>
          <p:txBody>
            <a:bodyPr/>
            <a:lstStyle/>
            <a:p>
              <a:endParaRPr lang="es-ES"/>
            </a:p>
          </p:txBody>
        </p:sp>
        <p:sp>
          <p:nvSpPr>
            <p:cNvPr id="17425" name="Line 17"/>
            <p:cNvSpPr>
              <a:spLocks noChangeShapeType="1"/>
            </p:cNvSpPr>
            <p:nvPr/>
          </p:nvSpPr>
          <p:spPr bwMode="auto">
            <a:xfrm flipV="1">
              <a:off x="2784" y="2413"/>
              <a:ext cx="0" cy="1008"/>
            </a:xfrm>
            <a:prstGeom prst="line">
              <a:avLst/>
            </a:prstGeom>
            <a:noFill/>
            <a:ln w="9525">
              <a:solidFill>
                <a:srgbClr val="000000"/>
              </a:solidFill>
              <a:round/>
              <a:headEnd/>
              <a:tailEnd/>
            </a:ln>
          </p:spPr>
          <p:txBody>
            <a:bodyPr/>
            <a:lstStyle/>
            <a:p>
              <a:endParaRPr lang="es-ES"/>
            </a:p>
          </p:txBody>
        </p:sp>
        <p:sp>
          <p:nvSpPr>
            <p:cNvPr id="17426" name="Line 18"/>
            <p:cNvSpPr>
              <a:spLocks noChangeShapeType="1"/>
            </p:cNvSpPr>
            <p:nvPr/>
          </p:nvSpPr>
          <p:spPr bwMode="auto">
            <a:xfrm>
              <a:off x="2784" y="2407"/>
              <a:ext cx="288" cy="0"/>
            </a:xfrm>
            <a:prstGeom prst="line">
              <a:avLst/>
            </a:prstGeom>
            <a:noFill/>
            <a:ln w="9525">
              <a:solidFill>
                <a:srgbClr val="000000"/>
              </a:solidFill>
              <a:round/>
              <a:headEnd/>
              <a:tailEnd type="triangle" w="med" len="med"/>
            </a:ln>
          </p:spPr>
          <p:txBody>
            <a:bodyPr/>
            <a:lstStyle/>
            <a:p>
              <a:endParaRPr lang="es-ES"/>
            </a:p>
          </p:txBody>
        </p:sp>
        <p:sp>
          <p:nvSpPr>
            <p:cNvPr id="17427" name="Line 19"/>
            <p:cNvSpPr>
              <a:spLocks noChangeShapeType="1"/>
            </p:cNvSpPr>
            <p:nvPr/>
          </p:nvSpPr>
          <p:spPr bwMode="auto">
            <a:xfrm flipH="1">
              <a:off x="4085" y="3965"/>
              <a:ext cx="1406" cy="0"/>
            </a:xfrm>
            <a:prstGeom prst="line">
              <a:avLst/>
            </a:prstGeom>
            <a:noFill/>
            <a:ln w="9525">
              <a:solidFill>
                <a:srgbClr val="000000"/>
              </a:solidFill>
              <a:round/>
              <a:headEnd/>
              <a:tailEnd/>
            </a:ln>
          </p:spPr>
          <p:txBody>
            <a:bodyPr/>
            <a:lstStyle/>
            <a:p>
              <a:endParaRPr lang="es-ES"/>
            </a:p>
          </p:txBody>
        </p:sp>
        <p:sp>
          <p:nvSpPr>
            <p:cNvPr id="17428" name="Text Box 20"/>
            <p:cNvSpPr txBox="1">
              <a:spLocks noChangeArrowheads="1"/>
            </p:cNvSpPr>
            <p:nvPr/>
          </p:nvSpPr>
          <p:spPr bwMode="auto">
            <a:xfrm>
              <a:off x="3619" y="3277"/>
              <a:ext cx="1368" cy="458"/>
            </a:xfrm>
            <a:prstGeom prst="rect">
              <a:avLst/>
            </a:prstGeom>
            <a:solidFill>
              <a:srgbClr val="FFFFFF"/>
            </a:solidFill>
            <a:ln w="9525">
              <a:solidFill>
                <a:srgbClr val="000000"/>
              </a:solidFill>
              <a:miter lim="800000"/>
              <a:headEnd/>
              <a:tailEnd/>
            </a:ln>
          </p:spPr>
          <p:txBody>
            <a:bodyPr/>
            <a:lstStyle/>
            <a:p>
              <a:pPr algn="ctr" eaLnBrk="0" hangingPunct="0"/>
              <a:r>
                <a:rPr lang="es-ES" sz="1800" dirty="0" smtClean="0">
                  <a:latin typeface="Times New Roman" pitchFamily="16" charset="0"/>
                </a:rPr>
                <a:t>Bloque de </a:t>
              </a:r>
              <a:r>
                <a:rPr lang="es-ES" sz="1800" dirty="0">
                  <a:latin typeface="Times New Roman" pitchFamily="16" charset="0"/>
                </a:rPr>
                <a:t>instrucciones</a:t>
              </a:r>
            </a:p>
          </p:txBody>
        </p:sp>
      </p:grpSp>
      <p:sp>
        <p:nvSpPr>
          <p:cNvPr id="24" name="AutoShape 4"/>
          <p:cNvSpPr>
            <a:spLocks noChangeArrowheads="1"/>
          </p:cNvSpPr>
          <p:nvPr/>
        </p:nvSpPr>
        <p:spPr bwMode="auto">
          <a:xfrm>
            <a:off x="1763688" y="4509120"/>
            <a:ext cx="4032448" cy="1584176"/>
          </a:xfrm>
          <a:prstGeom prst="wedgeRoundRectCallout">
            <a:avLst>
              <a:gd name="adj1" fmla="val -49489"/>
              <a:gd name="adj2" fmla="val 68270"/>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A diferencia de la sentencia anterior,  aquí el bloque de instrucciones se repite mientras la condición sea falsa, o </a:t>
            </a:r>
            <a:r>
              <a:rPr lang="es-ES" b="1" dirty="0" smtClean="0">
                <a:solidFill>
                  <a:schemeClr val="hlink"/>
                </a:solidFill>
                <a:cs typeface="DejaVu Sans" pitchFamily="34" charset="0"/>
              </a:rPr>
              <a:t>mejor dicho, </a:t>
            </a:r>
            <a:r>
              <a:rPr lang="es-ES" b="1" dirty="0" smtClean="0">
                <a:solidFill>
                  <a:schemeClr val="hlink"/>
                </a:solidFill>
                <a:cs typeface="DejaVu Sans" pitchFamily="34" charset="0"/>
              </a:rPr>
              <a:t>hasta que </a:t>
            </a:r>
            <a:r>
              <a:rPr lang="es-ES" b="1" dirty="0" smtClean="0">
                <a:solidFill>
                  <a:schemeClr val="hlink"/>
                </a:solidFill>
                <a:cs typeface="DejaVu Sans" pitchFamily="34" charset="0"/>
              </a:rPr>
              <a:t>al evaluar la </a:t>
            </a:r>
            <a:r>
              <a:rPr lang="es-ES" b="1" dirty="0" smtClean="0">
                <a:solidFill>
                  <a:schemeClr val="hlink"/>
                </a:solidFill>
                <a:cs typeface="DejaVu Sans" pitchFamily="34" charset="0"/>
              </a:rPr>
              <a:t>condición </a:t>
            </a:r>
            <a:r>
              <a:rPr lang="es-ES" b="1" dirty="0" smtClean="0">
                <a:solidFill>
                  <a:schemeClr val="hlink"/>
                </a:solidFill>
                <a:cs typeface="DejaVu Sans" pitchFamily="34" charset="0"/>
              </a:rPr>
              <a:t>ésta sea </a:t>
            </a:r>
            <a:r>
              <a:rPr lang="es-ES" b="1" dirty="0" smtClean="0">
                <a:solidFill>
                  <a:schemeClr val="hlink"/>
                </a:solidFill>
                <a:cs typeface="DejaVu Sans" pitchFamily="34" charset="0"/>
              </a:rPr>
              <a:t>cierta</a:t>
            </a:r>
          </a:p>
        </p:txBody>
      </p:sp>
      <p:pic>
        <p:nvPicPr>
          <p:cNvPr id="25" name="Picture 5" descr="MC900440512[1]"/>
          <p:cNvPicPr>
            <a:picLocks noChangeAspect="1" noChangeArrowheads="1"/>
          </p:cNvPicPr>
          <p:nvPr/>
        </p:nvPicPr>
        <p:blipFill>
          <a:blip r:embed="rId3" cstate="print"/>
          <a:srcRect/>
          <a:stretch>
            <a:fillRect/>
          </a:stretch>
        </p:blipFill>
        <p:spPr bwMode="auto">
          <a:xfrm>
            <a:off x="251520" y="4991943"/>
            <a:ext cx="1427162" cy="17494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body" idx="1"/>
          </p:nvPr>
        </p:nvSpPr>
        <p:spPr/>
        <p:txBody>
          <a:bodyPr/>
          <a:lstStyle/>
          <a:p>
            <a:pPr>
              <a:buNone/>
            </a:pPr>
            <a:r>
              <a:rPr lang="es-ES" dirty="0" smtClean="0"/>
              <a:t>repetir</a:t>
            </a:r>
          </a:p>
          <a:p>
            <a:pPr>
              <a:buNone/>
            </a:pPr>
            <a:r>
              <a:rPr lang="es-ES" dirty="0" smtClean="0"/>
              <a:t>    </a:t>
            </a:r>
            <a:r>
              <a:rPr lang="es-ES" dirty="0" err="1" smtClean="0"/>
              <a:t>bloque_instrucciones</a:t>
            </a:r>
            <a:r>
              <a:rPr lang="es-ES" dirty="0" smtClean="0"/>
              <a:t>;</a:t>
            </a:r>
          </a:p>
          <a:p>
            <a:pPr>
              <a:buNone/>
            </a:pPr>
            <a:r>
              <a:rPr lang="es-ES" dirty="0" smtClean="0"/>
              <a:t>    salir si </a:t>
            </a:r>
            <a:r>
              <a:rPr lang="es-ES" i="1" dirty="0" smtClean="0"/>
              <a:t>condición</a:t>
            </a:r>
            <a:r>
              <a:rPr lang="es-ES" dirty="0" smtClean="0"/>
              <a:t>;</a:t>
            </a:r>
          </a:p>
          <a:p>
            <a:pPr>
              <a:buNone/>
            </a:pPr>
            <a:r>
              <a:rPr lang="es-ES" dirty="0" smtClean="0"/>
              <a:t> </a:t>
            </a:r>
            <a:r>
              <a:rPr lang="es-ES" dirty="0" err="1" smtClean="0"/>
              <a:t>fin_repetir</a:t>
            </a:r>
            <a:r>
              <a:rPr lang="es-ES" dirty="0" smtClean="0"/>
              <a:t>;</a:t>
            </a:r>
          </a:p>
        </p:txBody>
      </p:sp>
      <p:sp>
        <p:nvSpPr>
          <p:cNvPr id="17410" name="Rectangle 1"/>
          <p:cNvSpPr>
            <a:spLocks noGrp="1" noChangeArrowheads="1"/>
          </p:cNvSpPr>
          <p:nvPr>
            <p:ph type="title"/>
          </p:nvPr>
        </p:nvSpPr>
        <p:spPr/>
        <p:txBody>
          <a:bodyPr/>
          <a:lstStyle/>
          <a:p>
            <a:r>
              <a:rPr lang="es-ES" dirty="0" smtClean="0"/>
              <a:t>repetir salir si </a:t>
            </a:r>
            <a:r>
              <a:rPr lang="es-ES" i="1" dirty="0" smtClean="0"/>
              <a:t>condición</a:t>
            </a:r>
            <a:r>
              <a:rPr lang="es-ES" dirty="0" smtClean="0"/>
              <a:t>;</a:t>
            </a:r>
          </a:p>
        </p:txBody>
      </p:sp>
      <p:grpSp>
        <p:nvGrpSpPr>
          <p:cNvPr id="2" name="Group 21"/>
          <p:cNvGrpSpPr>
            <a:grpSpLocks/>
          </p:cNvGrpSpPr>
          <p:nvPr/>
        </p:nvGrpSpPr>
        <p:grpSpPr bwMode="auto">
          <a:xfrm>
            <a:off x="6084168" y="2637041"/>
            <a:ext cx="2664724" cy="3600271"/>
            <a:chOff x="2872" y="1360"/>
            <a:chExt cx="2343" cy="2895"/>
          </a:xfrm>
        </p:grpSpPr>
        <p:sp>
          <p:nvSpPr>
            <p:cNvPr id="17428" name="Text Box 20"/>
            <p:cNvSpPr txBox="1">
              <a:spLocks noChangeArrowheads="1"/>
            </p:cNvSpPr>
            <p:nvPr/>
          </p:nvSpPr>
          <p:spPr bwMode="auto">
            <a:xfrm>
              <a:off x="3188" y="2055"/>
              <a:ext cx="1520" cy="458"/>
            </a:xfrm>
            <a:prstGeom prst="rect">
              <a:avLst/>
            </a:prstGeom>
            <a:solidFill>
              <a:srgbClr val="FFFFFF"/>
            </a:solidFill>
            <a:ln w="9525">
              <a:solidFill>
                <a:srgbClr val="000000"/>
              </a:solidFill>
              <a:miter lim="800000"/>
              <a:headEnd/>
              <a:tailEnd/>
            </a:ln>
          </p:spPr>
          <p:txBody>
            <a:bodyPr/>
            <a:lstStyle/>
            <a:p>
              <a:pPr algn="ctr" eaLnBrk="0" hangingPunct="0"/>
              <a:r>
                <a:rPr lang="es-ES" sz="1800" dirty="0" smtClean="0">
                  <a:latin typeface="Times New Roman" pitchFamily="16" charset="0"/>
                </a:rPr>
                <a:t>Bloque de </a:t>
              </a:r>
              <a:r>
                <a:rPr lang="es-ES" sz="1800" dirty="0">
                  <a:latin typeface="Times New Roman" pitchFamily="16" charset="0"/>
                </a:rPr>
                <a:t>instrucciones</a:t>
              </a:r>
            </a:p>
          </p:txBody>
        </p:sp>
        <p:sp>
          <p:nvSpPr>
            <p:cNvPr id="17415" name="AutoShape 7"/>
            <p:cNvSpPr>
              <a:spLocks noChangeArrowheads="1"/>
            </p:cNvSpPr>
            <p:nvPr/>
          </p:nvSpPr>
          <p:spPr bwMode="auto">
            <a:xfrm>
              <a:off x="3125" y="2807"/>
              <a:ext cx="1773" cy="695"/>
            </a:xfrm>
            <a:prstGeom prst="flowChartDecision">
              <a:avLst/>
            </a:prstGeom>
            <a:solidFill>
              <a:srgbClr val="FFFFFF"/>
            </a:solidFill>
            <a:ln w="9525">
              <a:solidFill>
                <a:srgbClr val="000000"/>
              </a:solidFill>
              <a:miter lim="800000"/>
              <a:headEnd/>
              <a:tailEnd/>
            </a:ln>
          </p:spPr>
          <p:txBody>
            <a:bodyPr/>
            <a:lstStyle/>
            <a:p>
              <a:endParaRPr lang="es-ES"/>
            </a:p>
          </p:txBody>
        </p:sp>
        <p:sp>
          <p:nvSpPr>
            <p:cNvPr id="17416" name="Text Box 8"/>
            <p:cNvSpPr txBox="1">
              <a:spLocks noChangeArrowheads="1"/>
            </p:cNvSpPr>
            <p:nvPr/>
          </p:nvSpPr>
          <p:spPr bwMode="auto">
            <a:xfrm>
              <a:off x="3131" y="2982"/>
              <a:ext cx="1767" cy="288"/>
            </a:xfrm>
            <a:prstGeom prst="rect">
              <a:avLst/>
            </a:prstGeom>
            <a:noFill/>
            <a:ln w="9525">
              <a:noFill/>
              <a:miter lim="800000"/>
              <a:headEnd/>
              <a:tailEnd/>
            </a:ln>
          </p:spPr>
          <p:txBody>
            <a:bodyPr/>
            <a:lstStyle/>
            <a:p>
              <a:pPr algn="ctr" eaLnBrk="0" hangingPunct="0"/>
              <a:r>
                <a:rPr lang="es-ES" sz="1800" dirty="0">
                  <a:latin typeface="Times New Roman" pitchFamily="16" charset="0"/>
                </a:rPr>
                <a:t>¿condición?</a:t>
              </a:r>
            </a:p>
          </p:txBody>
        </p:sp>
        <p:sp>
          <p:nvSpPr>
            <p:cNvPr id="17417" name="Line 9"/>
            <p:cNvSpPr>
              <a:spLocks noChangeShapeType="1"/>
            </p:cNvSpPr>
            <p:nvPr/>
          </p:nvSpPr>
          <p:spPr bwMode="auto">
            <a:xfrm>
              <a:off x="4075" y="3850"/>
              <a:ext cx="0" cy="405"/>
            </a:xfrm>
            <a:prstGeom prst="line">
              <a:avLst/>
            </a:prstGeom>
            <a:noFill/>
            <a:ln w="9525">
              <a:solidFill>
                <a:srgbClr val="000000"/>
              </a:solidFill>
              <a:round/>
              <a:headEnd/>
              <a:tailEnd type="triangle" w="med" len="med"/>
            </a:ln>
          </p:spPr>
          <p:txBody>
            <a:bodyPr/>
            <a:lstStyle/>
            <a:p>
              <a:endParaRPr lang="es-ES"/>
            </a:p>
          </p:txBody>
        </p:sp>
        <p:sp>
          <p:nvSpPr>
            <p:cNvPr id="17419" name="Line 11"/>
            <p:cNvSpPr>
              <a:spLocks noChangeShapeType="1"/>
            </p:cNvSpPr>
            <p:nvPr/>
          </p:nvSpPr>
          <p:spPr bwMode="auto">
            <a:xfrm>
              <a:off x="4028" y="1360"/>
              <a:ext cx="0" cy="672"/>
            </a:xfrm>
            <a:prstGeom prst="line">
              <a:avLst/>
            </a:prstGeom>
            <a:noFill/>
            <a:ln w="9525">
              <a:solidFill>
                <a:srgbClr val="000000"/>
              </a:solidFill>
              <a:round/>
              <a:headEnd/>
              <a:tailEnd type="triangle" w="med" len="med"/>
            </a:ln>
          </p:spPr>
          <p:txBody>
            <a:bodyPr/>
            <a:lstStyle/>
            <a:p>
              <a:endParaRPr lang="es-ES"/>
            </a:p>
          </p:txBody>
        </p:sp>
        <p:sp>
          <p:nvSpPr>
            <p:cNvPr id="17420" name="Line 12"/>
            <p:cNvSpPr>
              <a:spLocks noChangeShapeType="1"/>
            </p:cNvSpPr>
            <p:nvPr/>
          </p:nvSpPr>
          <p:spPr bwMode="auto">
            <a:xfrm flipV="1">
              <a:off x="4898" y="3155"/>
              <a:ext cx="317" cy="0"/>
            </a:xfrm>
            <a:prstGeom prst="line">
              <a:avLst/>
            </a:prstGeom>
            <a:noFill/>
            <a:ln w="9525">
              <a:solidFill>
                <a:srgbClr val="000000"/>
              </a:solidFill>
              <a:round/>
              <a:headEnd/>
              <a:tailEnd/>
            </a:ln>
          </p:spPr>
          <p:txBody>
            <a:bodyPr/>
            <a:lstStyle/>
            <a:p>
              <a:endParaRPr lang="es-ES"/>
            </a:p>
          </p:txBody>
        </p:sp>
        <p:sp>
          <p:nvSpPr>
            <p:cNvPr id="17421" name="Line 13"/>
            <p:cNvSpPr>
              <a:spLocks noChangeShapeType="1"/>
            </p:cNvSpPr>
            <p:nvPr/>
          </p:nvSpPr>
          <p:spPr bwMode="auto">
            <a:xfrm>
              <a:off x="5214" y="3155"/>
              <a:ext cx="0" cy="695"/>
            </a:xfrm>
            <a:prstGeom prst="line">
              <a:avLst/>
            </a:prstGeom>
            <a:noFill/>
            <a:ln w="9525">
              <a:solidFill>
                <a:srgbClr val="000000"/>
              </a:solidFill>
              <a:round/>
              <a:headEnd/>
              <a:tailEnd/>
            </a:ln>
          </p:spPr>
          <p:txBody>
            <a:bodyPr/>
            <a:lstStyle/>
            <a:p>
              <a:endParaRPr lang="es-ES"/>
            </a:p>
          </p:txBody>
        </p:sp>
        <p:sp>
          <p:nvSpPr>
            <p:cNvPr id="17422" name="Text Box 14"/>
            <p:cNvSpPr txBox="1">
              <a:spLocks noChangeArrowheads="1"/>
            </p:cNvSpPr>
            <p:nvPr/>
          </p:nvSpPr>
          <p:spPr bwMode="auto">
            <a:xfrm>
              <a:off x="2872" y="2634"/>
              <a:ext cx="288" cy="216"/>
            </a:xfrm>
            <a:prstGeom prst="rect">
              <a:avLst/>
            </a:prstGeom>
            <a:noFill/>
            <a:ln w="9525">
              <a:noFill/>
              <a:miter lim="800000"/>
              <a:headEnd/>
              <a:tailEnd/>
            </a:ln>
          </p:spPr>
          <p:txBody>
            <a:bodyPr/>
            <a:lstStyle/>
            <a:p>
              <a:pPr eaLnBrk="0" hangingPunct="0"/>
              <a:r>
                <a:rPr lang="es-ES" sz="1800" dirty="0">
                  <a:latin typeface="Times New Roman" pitchFamily="16" charset="0"/>
                </a:rPr>
                <a:t>F</a:t>
              </a:r>
            </a:p>
          </p:txBody>
        </p:sp>
        <p:sp>
          <p:nvSpPr>
            <p:cNvPr id="17423" name="Text Box 15"/>
            <p:cNvSpPr txBox="1">
              <a:spLocks noChangeArrowheads="1"/>
            </p:cNvSpPr>
            <p:nvPr/>
          </p:nvSpPr>
          <p:spPr bwMode="auto">
            <a:xfrm>
              <a:off x="4835" y="3287"/>
              <a:ext cx="354" cy="273"/>
            </a:xfrm>
            <a:prstGeom prst="rect">
              <a:avLst/>
            </a:prstGeom>
            <a:noFill/>
            <a:ln w="9525">
              <a:noFill/>
              <a:miter lim="800000"/>
              <a:headEnd/>
              <a:tailEnd/>
            </a:ln>
          </p:spPr>
          <p:txBody>
            <a:bodyPr/>
            <a:lstStyle/>
            <a:p>
              <a:pPr eaLnBrk="0" hangingPunct="0"/>
              <a:r>
                <a:rPr lang="es-ES" sz="1800" dirty="0">
                  <a:latin typeface="Times New Roman" pitchFamily="16" charset="0"/>
                </a:rPr>
                <a:t>V</a:t>
              </a:r>
            </a:p>
          </p:txBody>
        </p:sp>
        <p:sp>
          <p:nvSpPr>
            <p:cNvPr id="17424" name="Line 16"/>
            <p:cNvSpPr>
              <a:spLocks noChangeShapeType="1"/>
            </p:cNvSpPr>
            <p:nvPr/>
          </p:nvSpPr>
          <p:spPr bwMode="auto">
            <a:xfrm flipH="1" flipV="1">
              <a:off x="2872" y="3155"/>
              <a:ext cx="253" cy="0"/>
            </a:xfrm>
            <a:prstGeom prst="line">
              <a:avLst/>
            </a:prstGeom>
            <a:noFill/>
            <a:ln w="9525">
              <a:solidFill>
                <a:srgbClr val="000000"/>
              </a:solidFill>
              <a:round/>
              <a:headEnd/>
              <a:tailEnd/>
            </a:ln>
          </p:spPr>
          <p:txBody>
            <a:bodyPr/>
            <a:lstStyle/>
            <a:p>
              <a:endParaRPr lang="es-ES"/>
            </a:p>
          </p:txBody>
        </p:sp>
        <p:sp>
          <p:nvSpPr>
            <p:cNvPr id="17425" name="Line 17"/>
            <p:cNvSpPr>
              <a:spLocks noChangeShapeType="1"/>
            </p:cNvSpPr>
            <p:nvPr/>
          </p:nvSpPr>
          <p:spPr bwMode="auto">
            <a:xfrm flipV="1">
              <a:off x="2872" y="2287"/>
              <a:ext cx="0" cy="868"/>
            </a:xfrm>
            <a:prstGeom prst="line">
              <a:avLst/>
            </a:prstGeom>
            <a:noFill/>
            <a:ln w="9525">
              <a:solidFill>
                <a:srgbClr val="000000"/>
              </a:solidFill>
              <a:round/>
              <a:headEnd/>
              <a:tailEnd/>
            </a:ln>
          </p:spPr>
          <p:txBody>
            <a:bodyPr/>
            <a:lstStyle/>
            <a:p>
              <a:endParaRPr lang="es-ES"/>
            </a:p>
          </p:txBody>
        </p:sp>
        <p:sp>
          <p:nvSpPr>
            <p:cNvPr id="17426" name="Line 18"/>
            <p:cNvSpPr>
              <a:spLocks noChangeShapeType="1"/>
            </p:cNvSpPr>
            <p:nvPr/>
          </p:nvSpPr>
          <p:spPr bwMode="auto">
            <a:xfrm>
              <a:off x="2872" y="2286"/>
              <a:ext cx="317" cy="0"/>
            </a:xfrm>
            <a:prstGeom prst="line">
              <a:avLst/>
            </a:prstGeom>
            <a:noFill/>
            <a:ln w="9525">
              <a:solidFill>
                <a:srgbClr val="000000"/>
              </a:solidFill>
              <a:round/>
              <a:headEnd/>
              <a:tailEnd type="triangle" w="med" len="med"/>
            </a:ln>
          </p:spPr>
          <p:txBody>
            <a:bodyPr/>
            <a:lstStyle/>
            <a:p>
              <a:endParaRPr lang="es-ES"/>
            </a:p>
          </p:txBody>
        </p:sp>
        <p:sp>
          <p:nvSpPr>
            <p:cNvPr id="17427" name="Line 19"/>
            <p:cNvSpPr>
              <a:spLocks noChangeShapeType="1"/>
            </p:cNvSpPr>
            <p:nvPr/>
          </p:nvSpPr>
          <p:spPr bwMode="auto">
            <a:xfrm flipH="1">
              <a:off x="4075" y="3850"/>
              <a:ext cx="1140" cy="0"/>
            </a:xfrm>
            <a:prstGeom prst="line">
              <a:avLst/>
            </a:prstGeom>
            <a:noFill/>
            <a:ln w="9525">
              <a:solidFill>
                <a:srgbClr val="000000"/>
              </a:solidFill>
              <a:round/>
              <a:headEnd/>
              <a:tailEnd/>
            </a:ln>
          </p:spPr>
          <p:txBody>
            <a:bodyPr/>
            <a:lstStyle/>
            <a:p>
              <a:endParaRPr lang="es-ES"/>
            </a:p>
          </p:txBody>
        </p:sp>
      </p:grpSp>
      <p:sp>
        <p:nvSpPr>
          <p:cNvPr id="24" name="AutoShape 4"/>
          <p:cNvSpPr>
            <a:spLocks noChangeArrowheads="1"/>
          </p:cNvSpPr>
          <p:nvPr/>
        </p:nvSpPr>
        <p:spPr bwMode="auto">
          <a:xfrm>
            <a:off x="1763688" y="4509120"/>
            <a:ext cx="3960440" cy="1584176"/>
          </a:xfrm>
          <a:prstGeom prst="wedgeRoundRectCallout">
            <a:avLst>
              <a:gd name="adj1" fmla="val -49489"/>
              <a:gd name="adj2" fmla="val 68270"/>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Existe una variante en la que la condición para salir (o no) del bucle se evalúa al final. En este caso, el bloque de instrucciones siempre se ejecuta como mínimo una vez.</a:t>
            </a:r>
          </a:p>
        </p:txBody>
      </p:sp>
      <p:pic>
        <p:nvPicPr>
          <p:cNvPr id="25" name="Picture 5" descr="MC900440512[1]"/>
          <p:cNvPicPr>
            <a:picLocks noChangeAspect="1" noChangeArrowheads="1"/>
          </p:cNvPicPr>
          <p:nvPr/>
        </p:nvPicPr>
        <p:blipFill>
          <a:blip r:embed="rId3" cstate="print"/>
          <a:srcRect/>
          <a:stretch>
            <a:fillRect/>
          </a:stretch>
        </p:blipFill>
        <p:spPr bwMode="auto">
          <a:xfrm>
            <a:off x="251520" y="4991943"/>
            <a:ext cx="1427162" cy="17494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idx="1"/>
          </p:nvPr>
        </p:nvSpPr>
        <p:spPr/>
        <p:txBody>
          <a:bodyPr/>
          <a:lstStyle/>
          <a:p>
            <a:pPr>
              <a:buNone/>
            </a:pPr>
            <a:r>
              <a:rPr lang="es-ES" dirty="0" smtClean="0"/>
              <a:t>para x </a:t>
            </a:r>
            <a:r>
              <a:rPr lang="es-ES" dirty="0" err="1" smtClean="0"/>
              <a:t>v_inicial</a:t>
            </a:r>
            <a:r>
              <a:rPr lang="es-ES" dirty="0" smtClean="0"/>
              <a:t>..</a:t>
            </a:r>
            <a:r>
              <a:rPr lang="es-ES" dirty="0" err="1" smtClean="0"/>
              <a:t>v_final</a:t>
            </a:r>
            <a:r>
              <a:rPr lang="es-ES" dirty="0" smtClean="0"/>
              <a:t> repetir</a:t>
            </a:r>
          </a:p>
          <a:p>
            <a:pPr>
              <a:buNone/>
            </a:pPr>
            <a:r>
              <a:rPr lang="es-ES" dirty="0" smtClean="0"/>
              <a:t>    </a:t>
            </a:r>
            <a:r>
              <a:rPr lang="es-ES" dirty="0" err="1" smtClean="0"/>
              <a:t>bloque_instrucciones</a:t>
            </a:r>
            <a:r>
              <a:rPr lang="es-ES" dirty="0" smtClean="0"/>
              <a:t>;</a:t>
            </a:r>
          </a:p>
          <a:p>
            <a:pPr>
              <a:buNone/>
            </a:pPr>
            <a:r>
              <a:rPr lang="es-ES" dirty="0" smtClean="0"/>
              <a:t> </a:t>
            </a:r>
            <a:r>
              <a:rPr lang="es-ES" dirty="0" err="1" smtClean="0"/>
              <a:t>fin_repetir</a:t>
            </a:r>
            <a:r>
              <a:rPr lang="es-ES" dirty="0" smtClean="0"/>
              <a:t>;</a:t>
            </a:r>
          </a:p>
        </p:txBody>
      </p:sp>
      <p:sp>
        <p:nvSpPr>
          <p:cNvPr id="18434" name="Rectangle 1"/>
          <p:cNvSpPr>
            <a:spLocks noGrp="1" noChangeArrowheads="1"/>
          </p:cNvSpPr>
          <p:nvPr>
            <p:ph type="title"/>
          </p:nvPr>
        </p:nvSpPr>
        <p:spPr/>
        <p:txBody>
          <a:bodyPr/>
          <a:lstStyle/>
          <a:p>
            <a:r>
              <a:rPr lang="es-ES" dirty="0" smtClean="0"/>
              <a:t>para </a:t>
            </a:r>
            <a:r>
              <a:rPr lang="es-ES" dirty="0" err="1" smtClean="0"/>
              <a:t>vble</a:t>
            </a:r>
            <a:r>
              <a:rPr lang="es-ES" dirty="0" smtClean="0"/>
              <a:t> </a:t>
            </a:r>
            <a:r>
              <a:rPr lang="es-ES" dirty="0" err="1" smtClean="0"/>
              <a:t>v_inicial</a:t>
            </a:r>
            <a:r>
              <a:rPr lang="es-ES" dirty="0" smtClean="0"/>
              <a:t>..</a:t>
            </a:r>
            <a:r>
              <a:rPr lang="es-ES" dirty="0" err="1" smtClean="0"/>
              <a:t>v_final</a:t>
            </a:r>
            <a:r>
              <a:rPr lang="es-ES" dirty="0" smtClean="0"/>
              <a:t> repetir</a:t>
            </a:r>
          </a:p>
        </p:txBody>
      </p:sp>
      <p:grpSp>
        <p:nvGrpSpPr>
          <p:cNvPr id="2" name="Group 59"/>
          <p:cNvGrpSpPr>
            <a:grpSpLocks/>
          </p:cNvGrpSpPr>
          <p:nvPr/>
        </p:nvGrpSpPr>
        <p:grpSpPr bwMode="auto">
          <a:xfrm>
            <a:off x="5580112" y="2860129"/>
            <a:ext cx="3508375" cy="3305175"/>
            <a:chOff x="3168" y="1757"/>
            <a:chExt cx="2512" cy="2467"/>
          </a:xfrm>
        </p:grpSpPr>
        <p:sp>
          <p:nvSpPr>
            <p:cNvPr id="18439" name="AutoShape 42"/>
            <p:cNvSpPr>
              <a:spLocks noChangeArrowheads="1"/>
            </p:cNvSpPr>
            <p:nvPr/>
          </p:nvSpPr>
          <p:spPr bwMode="auto">
            <a:xfrm>
              <a:off x="3408" y="2251"/>
              <a:ext cx="1712" cy="466"/>
            </a:xfrm>
            <a:prstGeom prst="flowChartDecision">
              <a:avLst/>
            </a:prstGeom>
            <a:solidFill>
              <a:srgbClr val="FFFFFF"/>
            </a:solidFill>
            <a:ln w="9525">
              <a:solidFill>
                <a:srgbClr val="000000"/>
              </a:solidFill>
              <a:miter lim="800000"/>
              <a:headEnd/>
              <a:tailEnd/>
            </a:ln>
          </p:spPr>
          <p:txBody>
            <a:bodyPr/>
            <a:lstStyle/>
            <a:p>
              <a:endParaRPr lang="es-ES"/>
            </a:p>
          </p:txBody>
        </p:sp>
        <p:sp>
          <p:nvSpPr>
            <p:cNvPr id="18440" name="Text Box 43"/>
            <p:cNvSpPr txBox="1">
              <a:spLocks noChangeArrowheads="1"/>
            </p:cNvSpPr>
            <p:nvPr/>
          </p:nvSpPr>
          <p:spPr bwMode="auto">
            <a:xfrm>
              <a:off x="3383" y="2371"/>
              <a:ext cx="1856" cy="288"/>
            </a:xfrm>
            <a:prstGeom prst="rect">
              <a:avLst/>
            </a:prstGeom>
            <a:noFill/>
            <a:ln w="9525">
              <a:noFill/>
              <a:miter lim="800000"/>
              <a:headEnd/>
              <a:tailEnd/>
            </a:ln>
          </p:spPr>
          <p:txBody>
            <a:bodyPr/>
            <a:lstStyle/>
            <a:p>
              <a:pPr algn="ctr" eaLnBrk="0" hangingPunct="0"/>
              <a:r>
                <a:rPr lang="es-ES" sz="1800" dirty="0" smtClean="0">
                  <a:latin typeface="Times New Roman" pitchFamily="16" charset="0"/>
                </a:rPr>
                <a:t>¿x </a:t>
              </a:r>
              <a:r>
                <a:rPr lang="es-ES" sz="1800" dirty="0">
                  <a:latin typeface="Times New Roman" pitchFamily="16" charset="0"/>
                </a:rPr>
                <a:t>&gt; </a:t>
              </a:r>
              <a:r>
                <a:rPr lang="es-ES" sz="1800" dirty="0" err="1">
                  <a:latin typeface="Times New Roman" pitchFamily="16" charset="0"/>
                </a:rPr>
                <a:t>v_final</a:t>
              </a:r>
              <a:r>
                <a:rPr lang="es-ES" sz="1800" dirty="0">
                  <a:latin typeface="Times New Roman" pitchFamily="16" charset="0"/>
                </a:rPr>
                <a:t>?</a:t>
              </a:r>
            </a:p>
          </p:txBody>
        </p:sp>
        <p:sp>
          <p:nvSpPr>
            <p:cNvPr id="18441" name="Line 44"/>
            <p:cNvSpPr>
              <a:spLocks noChangeShapeType="1"/>
            </p:cNvSpPr>
            <p:nvPr/>
          </p:nvSpPr>
          <p:spPr bwMode="auto">
            <a:xfrm>
              <a:off x="4272" y="2717"/>
              <a:ext cx="0" cy="247"/>
            </a:xfrm>
            <a:prstGeom prst="line">
              <a:avLst/>
            </a:prstGeom>
            <a:noFill/>
            <a:ln w="9525">
              <a:solidFill>
                <a:srgbClr val="000000"/>
              </a:solidFill>
              <a:round/>
              <a:headEnd/>
              <a:tailEnd type="triangle" w="med" len="med"/>
            </a:ln>
          </p:spPr>
          <p:txBody>
            <a:bodyPr/>
            <a:lstStyle/>
            <a:p>
              <a:endParaRPr lang="es-ES"/>
            </a:p>
          </p:txBody>
        </p:sp>
        <p:sp>
          <p:nvSpPr>
            <p:cNvPr id="18442" name="Line 45"/>
            <p:cNvSpPr>
              <a:spLocks noChangeShapeType="1"/>
            </p:cNvSpPr>
            <p:nvPr/>
          </p:nvSpPr>
          <p:spPr bwMode="auto">
            <a:xfrm>
              <a:off x="4391" y="4013"/>
              <a:ext cx="0" cy="211"/>
            </a:xfrm>
            <a:prstGeom prst="line">
              <a:avLst/>
            </a:prstGeom>
            <a:noFill/>
            <a:ln w="9525">
              <a:solidFill>
                <a:srgbClr val="000000"/>
              </a:solidFill>
              <a:round/>
              <a:headEnd/>
              <a:tailEnd type="triangle" w="med" len="med"/>
            </a:ln>
          </p:spPr>
          <p:txBody>
            <a:bodyPr/>
            <a:lstStyle/>
            <a:p>
              <a:endParaRPr lang="es-ES"/>
            </a:p>
          </p:txBody>
        </p:sp>
        <p:sp>
          <p:nvSpPr>
            <p:cNvPr id="18443" name="Line 46"/>
            <p:cNvSpPr>
              <a:spLocks noChangeShapeType="1"/>
            </p:cNvSpPr>
            <p:nvPr/>
          </p:nvSpPr>
          <p:spPr bwMode="auto">
            <a:xfrm>
              <a:off x="4257" y="2042"/>
              <a:ext cx="0" cy="195"/>
            </a:xfrm>
            <a:prstGeom prst="line">
              <a:avLst/>
            </a:prstGeom>
            <a:noFill/>
            <a:ln w="9525">
              <a:solidFill>
                <a:srgbClr val="000000"/>
              </a:solidFill>
              <a:round/>
              <a:headEnd/>
              <a:tailEnd type="triangle" w="med" len="med"/>
            </a:ln>
          </p:spPr>
          <p:txBody>
            <a:bodyPr/>
            <a:lstStyle/>
            <a:p>
              <a:endParaRPr lang="es-ES"/>
            </a:p>
          </p:txBody>
        </p:sp>
        <p:sp>
          <p:nvSpPr>
            <p:cNvPr id="18444" name="Line 47"/>
            <p:cNvSpPr>
              <a:spLocks noChangeShapeType="1"/>
            </p:cNvSpPr>
            <p:nvPr/>
          </p:nvSpPr>
          <p:spPr bwMode="auto">
            <a:xfrm>
              <a:off x="5616" y="2477"/>
              <a:ext cx="0" cy="1532"/>
            </a:xfrm>
            <a:prstGeom prst="line">
              <a:avLst/>
            </a:prstGeom>
            <a:noFill/>
            <a:ln w="9525">
              <a:solidFill>
                <a:srgbClr val="000000"/>
              </a:solidFill>
              <a:round/>
              <a:headEnd/>
              <a:tailEnd/>
            </a:ln>
          </p:spPr>
          <p:txBody>
            <a:bodyPr/>
            <a:lstStyle/>
            <a:p>
              <a:endParaRPr lang="es-ES"/>
            </a:p>
          </p:txBody>
        </p:sp>
        <p:sp>
          <p:nvSpPr>
            <p:cNvPr id="18445" name="Text Box 48"/>
            <p:cNvSpPr txBox="1">
              <a:spLocks noChangeArrowheads="1"/>
            </p:cNvSpPr>
            <p:nvPr/>
          </p:nvSpPr>
          <p:spPr bwMode="auto">
            <a:xfrm>
              <a:off x="4272" y="2717"/>
              <a:ext cx="288" cy="216"/>
            </a:xfrm>
            <a:prstGeom prst="rect">
              <a:avLst/>
            </a:prstGeom>
            <a:noFill/>
            <a:ln w="9525">
              <a:noFill/>
              <a:miter lim="800000"/>
              <a:headEnd/>
              <a:tailEnd/>
            </a:ln>
          </p:spPr>
          <p:txBody>
            <a:bodyPr/>
            <a:lstStyle/>
            <a:p>
              <a:pPr eaLnBrk="0" hangingPunct="0"/>
              <a:r>
                <a:rPr lang="es-ES" sz="1800" dirty="0">
                  <a:latin typeface="Times New Roman" pitchFamily="16" charset="0"/>
                </a:rPr>
                <a:t>F</a:t>
              </a:r>
            </a:p>
          </p:txBody>
        </p:sp>
        <p:sp>
          <p:nvSpPr>
            <p:cNvPr id="18446" name="Text Box 49"/>
            <p:cNvSpPr txBox="1">
              <a:spLocks noChangeArrowheads="1"/>
            </p:cNvSpPr>
            <p:nvPr/>
          </p:nvSpPr>
          <p:spPr bwMode="auto">
            <a:xfrm>
              <a:off x="5136" y="2265"/>
              <a:ext cx="544" cy="164"/>
            </a:xfrm>
            <a:prstGeom prst="rect">
              <a:avLst/>
            </a:prstGeom>
            <a:noFill/>
            <a:ln w="9525">
              <a:noFill/>
              <a:miter lim="800000"/>
              <a:headEnd/>
              <a:tailEnd/>
            </a:ln>
          </p:spPr>
          <p:txBody>
            <a:bodyPr/>
            <a:lstStyle/>
            <a:p>
              <a:pPr eaLnBrk="0" hangingPunct="0"/>
              <a:r>
                <a:rPr lang="es-ES" sz="1800">
                  <a:latin typeface="Times New Roman" pitchFamily="16" charset="0"/>
                </a:rPr>
                <a:t>V</a:t>
              </a:r>
            </a:p>
          </p:txBody>
        </p:sp>
        <p:sp>
          <p:nvSpPr>
            <p:cNvPr id="18447" name="Line 50"/>
            <p:cNvSpPr>
              <a:spLocks noChangeShapeType="1"/>
            </p:cNvSpPr>
            <p:nvPr/>
          </p:nvSpPr>
          <p:spPr bwMode="auto">
            <a:xfrm flipV="1">
              <a:off x="3168" y="2477"/>
              <a:ext cx="0" cy="1281"/>
            </a:xfrm>
            <a:prstGeom prst="line">
              <a:avLst/>
            </a:prstGeom>
            <a:noFill/>
            <a:ln w="9525">
              <a:solidFill>
                <a:srgbClr val="000000"/>
              </a:solidFill>
              <a:round/>
              <a:headEnd/>
              <a:tailEnd/>
            </a:ln>
          </p:spPr>
          <p:txBody>
            <a:bodyPr/>
            <a:lstStyle/>
            <a:p>
              <a:endParaRPr lang="es-ES"/>
            </a:p>
          </p:txBody>
        </p:sp>
        <p:sp>
          <p:nvSpPr>
            <p:cNvPr id="18448" name="Line 51"/>
            <p:cNvSpPr>
              <a:spLocks noChangeShapeType="1"/>
            </p:cNvSpPr>
            <p:nvPr/>
          </p:nvSpPr>
          <p:spPr bwMode="auto">
            <a:xfrm flipV="1">
              <a:off x="3168" y="2450"/>
              <a:ext cx="309" cy="27"/>
            </a:xfrm>
            <a:prstGeom prst="line">
              <a:avLst/>
            </a:prstGeom>
            <a:noFill/>
            <a:ln w="9525">
              <a:solidFill>
                <a:srgbClr val="000000"/>
              </a:solidFill>
              <a:round/>
              <a:headEnd/>
              <a:tailEnd type="triangle" w="med" len="med"/>
            </a:ln>
          </p:spPr>
          <p:txBody>
            <a:bodyPr/>
            <a:lstStyle/>
            <a:p>
              <a:endParaRPr lang="es-ES"/>
            </a:p>
          </p:txBody>
        </p:sp>
        <p:sp>
          <p:nvSpPr>
            <p:cNvPr id="18449" name="Line 52"/>
            <p:cNvSpPr>
              <a:spLocks noChangeShapeType="1"/>
            </p:cNvSpPr>
            <p:nvPr/>
          </p:nvSpPr>
          <p:spPr bwMode="auto">
            <a:xfrm flipH="1" flipV="1">
              <a:off x="4391" y="4009"/>
              <a:ext cx="1225" cy="4"/>
            </a:xfrm>
            <a:prstGeom prst="line">
              <a:avLst/>
            </a:prstGeom>
            <a:noFill/>
            <a:ln w="9525">
              <a:solidFill>
                <a:srgbClr val="000000"/>
              </a:solidFill>
              <a:round/>
              <a:headEnd/>
              <a:tailEnd/>
            </a:ln>
          </p:spPr>
          <p:txBody>
            <a:bodyPr/>
            <a:lstStyle/>
            <a:p>
              <a:endParaRPr lang="es-ES"/>
            </a:p>
          </p:txBody>
        </p:sp>
        <p:sp>
          <p:nvSpPr>
            <p:cNvPr id="18450" name="Text Box 53"/>
            <p:cNvSpPr txBox="1">
              <a:spLocks noChangeArrowheads="1"/>
            </p:cNvSpPr>
            <p:nvPr/>
          </p:nvSpPr>
          <p:spPr bwMode="auto">
            <a:xfrm>
              <a:off x="3576" y="2979"/>
              <a:ext cx="1368" cy="458"/>
            </a:xfrm>
            <a:prstGeom prst="rect">
              <a:avLst/>
            </a:prstGeom>
            <a:solidFill>
              <a:srgbClr val="FFFFFF"/>
            </a:solidFill>
            <a:ln w="9525">
              <a:solidFill>
                <a:srgbClr val="000000"/>
              </a:solidFill>
              <a:miter lim="800000"/>
              <a:headEnd/>
              <a:tailEnd/>
            </a:ln>
          </p:spPr>
          <p:txBody>
            <a:bodyPr/>
            <a:lstStyle/>
            <a:p>
              <a:pPr algn="ctr" eaLnBrk="0" hangingPunct="0"/>
              <a:r>
                <a:rPr lang="es-ES" sz="1800">
                  <a:latin typeface="Times New Roman" pitchFamily="16" charset="0"/>
                </a:rPr>
                <a:t>Bloque de instrucciones</a:t>
              </a:r>
            </a:p>
          </p:txBody>
        </p:sp>
        <p:sp>
          <p:nvSpPr>
            <p:cNvPr id="18451" name="Text Box 54"/>
            <p:cNvSpPr txBox="1">
              <a:spLocks noChangeArrowheads="1"/>
            </p:cNvSpPr>
            <p:nvPr/>
          </p:nvSpPr>
          <p:spPr bwMode="auto">
            <a:xfrm>
              <a:off x="3576" y="1757"/>
              <a:ext cx="1368" cy="275"/>
            </a:xfrm>
            <a:prstGeom prst="rect">
              <a:avLst/>
            </a:prstGeom>
            <a:solidFill>
              <a:srgbClr val="FFFFFF"/>
            </a:solidFill>
            <a:ln w="9525">
              <a:solidFill>
                <a:srgbClr val="000000"/>
              </a:solidFill>
              <a:miter lim="800000"/>
              <a:headEnd/>
              <a:tailEnd/>
            </a:ln>
          </p:spPr>
          <p:txBody>
            <a:bodyPr/>
            <a:lstStyle/>
            <a:p>
              <a:pPr algn="ctr" eaLnBrk="0" hangingPunct="0"/>
              <a:r>
                <a:rPr lang="es-ES" sz="1800" dirty="0" smtClean="0">
                  <a:latin typeface="Times New Roman" pitchFamily="16" charset="0"/>
                </a:rPr>
                <a:t>x </a:t>
              </a:r>
              <a:r>
                <a:rPr lang="es-ES" sz="1800" dirty="0">
                  <a:latin typeface="Times New Roman" pitchFamily="16" charset="0"/>
                  <a:sym typeface="Wingdings" charset="2"/>
                </a:rPr>
                <a:t></a:t>
              </a:r>
              <a:r>
                <a:rPr lang="es-ES" sz="1800" dirty="0" err="1">
                  <a:latin typeface="Times New Roman" pitchFamily="16" charset="0"/>
                  <a:sym typeface="Wingdings" charset="2"/>
                </a:rPr>
                <a:t>v_inicial</a:t>
              </a:r>
              <a:endParaRPr lang="es-ES" sz="1800" dirty="0">
                <a:latin typeface="Times New Roman" pitchFamily="16" charset="0"/>
              </a:endParaRPr>
            </a:p>
          </p:txBody>
        </p:sp>
        <p:sp>
          <p:nvSpPr>
            <p:cNvPr id="18452" name="Line 55"/>
            <p:cNvSpPr>
              <a:spLocks noChangeShapeType="1"/>
            </p:cNvSpPr>
            <p:nvPr/>
          </p:nvSpPr>
          <p:spPr bwMode="auto">
            <a:xfrm flipH="1">
              <a:off x="5128" y="2477"/>
              <a:ext cx="476" cy="0"/>
            </a:xfrm>
            <a:prstGeom prst="line">
              <a:avLst/>
            </a:prstGeom>
            <a:noFill/>
            <a:ln w="9525">
              <a:solidFill>
                <a:srgbClr val="000000"/>
              </a:solidFill>
              <a:round/>
              <a:headEnd/>
              <a:tailEnd/>
            </a:ln>
          </p:spPr>
          <p:txBody>
            <a:bodyPr/>
            <a:lstStyle/>
            <a:p>
              <a:endParaRPr lang="es-ES"/>
            </a:p>
          </p:txBody>
        </p:sp>
        <p:sp>
          <p:nvSpPr>
            <p:cNvPr id="18453" name="Text Box 56"/>
            <p:cNvSpPr txBox="1">
              <a:spLocks noChangeArrowheads="1"/>
            </p:cNvSpPr>
            <p:nvPr/>
          </p:nvSpPr>
          <p:spPr bwMode="auto">
            <a:xfrm>
              <a:off x="3552" y="3629"/>
              <a:ext cx="1730" cy="266"/>
            </a:xfrm>
            <a:prstGeom prst="rect">
              <a:avLst/>
            </a:prstGeom>
            <a:solidFill>
              <a:srgbClr val="FFFFFF"/>
            </a:solidFill>
            <a:ln w="9525">
              <a:solidFill>
                <a:srgbClr val="000000"/>
              </a:solidFill>
              <a:miter lim="800000"/>
              <a:headEnd/>
              <a:tailEnd/>
            </a:ln>
          </p:spPr>
          <p:txBody>
            <a:bodyPr/>
            <a:lstStyle/>
            <a:p>
              <a:pPr algn="ctr" eaLnBrk="0" hangingPunct="0"/>
              <a:r>
                <a:rPr lang="es-ES" dirty="0" smtClean="0">
                  <a:latin typeface="Times New Roman" pitchFamily="16" charset="0"/>
                </a:rPr>
                <a:t>x</a:t>
              </a:r>
              <a:r>
                <a:rPr lang="es-ES" sz="1800" dirty="0" smtClean="0">
                  <a:latin typeface="Times New Roman" pitchFamily="16" charset="0"/>
                </a:rPr>
                <a:t> </a:t>
              </a:r>
              <a:r>
                <a:rPr lang="es-ES" sz="1800" dirty="0">
                  <a:latin typeface="Times New Roman" pitchFamily="16" charset="0"/>
                  <a:sym typeface="Wingdings" charset="2"/>
                </a:rPr>
                <a:t> </a:t>
              </a:r>
              <a:r>
                <a:rPr lang="es-ES" sz="1800" dirty="0" smtClean="0">
                  <a:latin typeface="Times New Roman" pitchFamily="16" charset="0"/>
                  <a:sym typeface="Wingdings" charset="2"/>
                </a:rPr>
                <a:t>x + 1</a:t>
              </a:r>
              <a:endParaRPr lang="es-ES" sz="1800" dirty="0">
                <a:latin typeface="Times New Roman" pitchFamily="16" charset="0"/>
              </a:endParaRPr>
            </a:p>
          </p:txBody>
        </p:sp>
        <p:sp>
          <p:nvSpPr>
            <p:cNvPr id="18454" name="Line 57"/>
            <p:cNvSpPr>
              <a:spLocks noChangeShapeType="1"/>
            </p:cNvSpPr>
            <p:nvPr/>
          </p:nvSpPr>
          <p:spPr bwMode="auto">
            <a:xfrm>
              <a:off x="4272" y="3434"/>
              <a:ext cx="0" cy="195"/>
            </a:xfrm>
            <a:prstGeom prst="line">
              <a:avLst/>
            </a:prstGeom>
            <a:noFill/>
            <a:ln w="9525">
              <a:solidFill>
                <a:srgbClr val="000000"/>
              </a:solidFill>
              <a:round/>
              <a:headEnd/>
              <a:tailEnd type="triangle" w="med" len="med"/>
            </a:ln>
          </p:spPr>
          <p:txBody>
            <a:bodyPr/>
            <a:lstStyle/>
            <a:p>
              <a:endParaRPr lang="es-ES"/>
            </a:p>
          </p:txBody>
        </p:sp>
        <p:sp>
          <p:nvSpPr>
            <p:cNvPr id="18455" name="Line 58"/>
            <p:cNvSpPr>
              <a:spLocks noChangeShapeType="1"/>
            </p:cNvSpPr>
            <p:nvPr/>
          </p:nvSpPr>
          <p:spPr bwMode="auto">
            <a:xfrm>
              <a:off x="3168" y="3744"/>
              <a:ext cx="379" cy="0"/>
            </a:xfrm>
            <a:prstGeom prst="line">
              <a:avLst/>
            </a:prstGeom>
            <a:noFill/>
            <a:ln w="9525">
              <a:solidFill>
                <a:srgbClr val="000000"/>
              </a:solidFill>
              <a:round/>
              <a:headEnd/>
              <a:tailEnd/>
            </a:ln>
          </p:spPr>
          <p:txBody>
            <a:bodyPr/>
            <a:lstStyle/>
            <a:p>
              <a:endParaRPr lang="es-ES"/>
            </a:p>
          </p:txBody>
        </p:sp>
      </p:grpSp>
      <p:sp>
        <p:nvSpPr>
          <p:cNvPr id="26" name="AutoShape 4"/>
          <p:cNvSpPr>
            <a:spLocks noChangeArrowheads="1"/>
          </p:cNvSpPr>
          <p:nvPr/>
        </p:nvSpPr>
        <p:spPr bwMode="auto">
          <a:xfrm>
            <a:off x="1763688" y="4077072"/>
            <a:ext cx="3600400" cy="1872208"/>
          </a:xfrm>
          <a:prstGeom prst="wedgeRoundRectCallout">
            <a:avLst>
              <a:gd name="adj1" fmla="val -49834"/>
              <a:gd name="adj2" fmla="val 66108"/>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Esta sentencia es útil cuando se “sabe” a priori cuántas veces se van a repetir las instrucciones, ya que la variable (x) recorre todo el rango de valores enteros desde </a:t>
            </a:r>
            <a:r>
              <a:rPr lang="es-ES" b="1" dirty="0" err="1" smtClean="0">
                <a:solidFill>
                  <a:schemeClr val="hlink"/>
                </a:solidFill>
                <a:cs typeface="DejaVu Sans" pitchFamily="34" charset="0"/>
              </a:rPr>
              <a:t>v_inicial</a:t>
            </a:r>
            <a:r>
              <a:rPr lang="es-ES" b="1" dirty="0" smtClean="0">
                <a:solidFill>
                  <a:schemeClr val="hlink"/>
                </a:solidFill>
                <a:cs typeface="DejaVu Sans" pitchFamily="34" charset="0"/>
              </a:rPr>
              <a:t> hasta </a:t>
            </a:r>
            <a:r>
              <a:rPr lang="es-ES" b="1" dirty="0" err="1" smtClean="0">
                <a:solidFill>
                  <a:schemeClr val="hlink"/>
                </a:solidFill>
                <a:cs typeface="DejaVu Sans" pitchFamily="34" charset="0"/>
              </a:rPr>
              <a:t>v_final</a:t>
            </a:r>
            <a:endParaRPr lang="es-ES" b="1" dirty="0" smtClean="0">
              <a:solidFill>
                <a:schemeClr val="hlink"/>
              </a:solidFill>
              <a:cs typeface="DejaVu Sans" pitchFamily="34" charset="0"/>
            </a:endParaRPr>
          </a:p>
        </p:txBody>
      </p:sp>
      <p:pic>
        <p:nvPicPr>
          <p:cNvPr id="27" name="Picture 5" descr="MC900440512[1]"/>
          <p:cNvPicPr>
            <a:picLocks noChangeAspect="1" noChangeArrowheads="1"/>
          </p:cNvPicPr>
          <p:nvPr/>
        </p:nvPicPr>
        <p:blipFill>
          <a:blip r:embed="rId3" cstate="print"/>
          <a:srcRect/>
          <a:stretch>
            <a:fillRect/>
          </a:stretch>
        </p:blipFill>
        <p:spPr bwMode="auto">
          <a:xfrm>
            <a:off x="251520" y="4991943"/>
            <a:ext cx="1427162" cy="17494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idx="1"/>
          </p:nvPr>
        </p:nvSpPr>
        <p:spPr/>
        <p:txBody>
          <a:bodyPr/>
          <a:lstStyle/>
          <a:p>
            <a:r>
              <a:rPr lang="es-ES" smtClean="0"/>
              <a:t>Se construyen exactamente igual que las condiciones de las estructuras condicionales</a:t>
            </a:r>
          </a:p>
          <a:p>
            <a:pPr lvl="1"/>
            <a:r>
              <a:rPr lang="es-ES" smtClean="0"/>
              <a:t>Operadores relacionales (&gt;, &gt;=, =, /=, &lt;=, &lt;)</a:t>
            </a:r>
          </a:p>
          <a:p>
            <a:pPr lvl="1"/>
            <a:r>
              <a:rPr lang="es-ES" smtClean="0"/>
              <a:t>Operadores lógicos (and, or, not)</a:t>
            </a:r>
          </a:p>
          <a:p>
            <a:pPr lvl="1"/>
            <a:endParaRPr lang="es-ES" smtClean="0"/>
          </a:p>
        </p:txBody>
      </p:sp>
      <p:sp>
        <p:nvSpPr>
          <p:cNvPr id="19458" name="Rectangle 1"/>
          <p:cNvSpPr>
            <a:spLocks noGrp="1" noChangeArrowheads="1"/>
          </p:cNvSpPr>
          <p:nvPr>
            <p:ph type="title"/>
          </p:nvPr>
        </p:nvSpPr>
        <p:spPr/>
        <p:txBody>
          <a:bodyPr/>
          <a:lstStyle/>
          <a:p>
            <a:r>
              <a:rPr lang="es-ES" smtClean="0"/>
              <a:t>Las condiciones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Motivación</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Sentencias iterativas</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Ejemplos</a:t>
            </a:r>
            <a:endParaRPr kumimoji="0" lang="es-ES" sz="240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Motivación</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Sentencias iterativas</a:t>
            </a:r>
          </a:p>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Ejemplos</a:t>
            </a:r>
            <a:endParaRPr kumimoji="0" lang="es-ES" sz="24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body" idx="1"/>
          </p:nvPr>
        </p:nvSpPr>
        <p:spPr/>
        <p:txBody>
          <a:bodyPr/>
          <a:lstStyle/>
          <a:p>
            <a:r>
              <a:rPr lang="es-ES" dirty="0" smtClean="0"/>
              <a:t>Pedir al usuario que vaya tecleando números hasta que el valor introducido sea 0. Por cada número par que se introduzca, el ordenador mostrará por pantalla un mensaje diciendo que dicho valor ha sido par</a:t>
            </a:r>
          </a:p>
        </p:txBody>
      </p:sp>
      <p:sp>
        <p:nvSpPr>
          <p:cNvPr id="21506" name="Rectangle 1"/>
          <p:cNvSpPr>
            <a:spLocks noGrp="1" noChangeArrowheads="1"/>
          </p:cNvSpPr>
          <p:nvPr>
            <p:ph type="title"/>
          </p:nvPr>
        </p:nvSpPr>
        <p:spPr/>
        <p:txBody>
          <a:bodyPr/>
          <a:lstStyle/>
          <a:p>
            <a:r>
              <a:rPr lang="es-ES" dirty="0" smtClean="0"/>
              <a:t>Ejemplo resuelto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body" idx="1"/>
          </p:nvPr>
        </p:nvSpPr>
        <p:spPr/>
        <p:txBody>
          <a:bodyPr/>
          <a:lstStyle/>
          <a:p>
            <a:r>
              <a:rPr lang="es-ES" dirty="0" smtClean="0"/>
              <a:t>Entrada: una serie de números </a:t>
            </a:r>
            <a:r>
              <a:rPr lang="es-ES" dirty="0" smtClean="0"/>
              <a:t>(leídos de uno en uno) terminada </a:t>
            </a:r>
            <a:r>
              <a:rPr lang="es-ES" dirty="0" smtClean="0"/>
              <a:t>en </a:t>
            </a:r>
            <a:r>
              <a:rPr lang="es-ES" dirty="0" smtClean="0"/>
              <a:t>cero</a:t>
            </a:r>
            <a:endParaRPr lang="es-ES" dirty="0" smtClean="0"/>
          </a:p>
          <a:p>
            <a:r>
              <a:rPr lang="es-ES" dirty="0" smtClean="0"/>
              <a:t>Pre: todo </a:t>
            </a:r>
            <a:r>
              <a:rPr lang="es-ES" dirty="0" err="1" smtClean="0"/>
              <a:t>num</a:t>
            </a:r>
            <a:r>
              <a:rPr lang="es-ES" dirty="0" smtClean="0"/>
              <a:t> &gt;=0</a:t>
            </a:r>
          </a:p>
          <a:p>
            <a:r>
              <a:rPr lang="es-ES" dirty="0" smtClean="0"/>
              <a:t>Salida: </a:t>
            </a:r>
            <a:r>
              <a:rPr lang="es-ES" dirty="0" smtClean="0"/>
              <a:t>ninguno, uno o varios </a:t>
            </a:r>
            <a:r>
              <a:rPr lang="es-ES" dirty="0" smtClean="0"/>
              <a:t>mensajes </a:t>
            </a:r>
            <a:r>
              <a:rPr lang="es-ES" dirty="0" smtClean="0"/>
              <a:t>por pantalla</a:t>
            </a:r>
          </a:p>
          <a:p>
            <a:r>
              <a:rPr lang="es-ES" dirty="0" smtClean="0"/>
              <a:t>Post: </a:t>
            </a:r>
            <a:r>
              <a:rPr lang="es-ES" dirty="0" smtClean="0"/>
              <a:t>solo se escribe un mensaje si el número actual es par, excepto para el último número (</a:t>
            </a:r>
            <a:r>
              <a:rPr lang="es-ES" dirty="0" smtClean="0"/>
              <a:t>que es </a:t>
            </a:r>
            <a:r>
              <a:rPr lang="es-ES" dirty="0" smtClean="0"/>
              <a:t>cero)</a:t>
            </a:r>
            <a:endParaRPr lang="es-ES" dirty="0" smtClean="0"/>
          </a:p>
          <a:p>
            <a:endParaRPr lang="es-ES" dirty="0" smtClean="0"/>
          </a:p>
          <a:p>
            <a:endParaRPr lang="es-ES" dirty="0" smtClean="0"/>
          </a:p>
          <a:p>
            <a:endParaRPr lang="es-ES" dirty="0" smtClean="0"/>
          </a:p>
        </p:txBody>
      </p:sp>
      <p:sp>
        <p:nvSpPr>
          <p:cNvPr id="22530" name="4 Título"/>
          <p:cNvSpPr>
            <a:spLocks noGrp="1"/>
          </p:cNvSpPr>
          <p:nvPr>
            <p:ph type="title"/>
          </p:nvPr>
        </p:nvSpPr>
        <p:spPr/>
        <p:txBody>
          <a:bodyPr/>
          <a:lstStyle/>
          <a:p>
            <a:r>
              <a:rPr lang="es-ES" smtClean="0"/>
              <a:t>Especificación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p:txBody>
          <a:bodyPr>
            <a:normAutofit lnSpcReduction="10000"/>
          </a:bodyPr>
          <a:lstStyle/>
          <a:p>
            <a:r>
              <a:rPr lang="es-ES" dirty="0" smtClean="0"/>
              <a:t>Caso extremo: 0</a:t>
            </a:r>
          </a:p>
          <a:p>
            <a:r>
              <a:rPr lang="es-ES" dirty="0" smtClean="0"/>
              <a:t>Sin pares: 1,3,5,0</a:t>
            </a:r>
          </a:p>
          <a:p>
            <a:r>
              <a:rPr lang="es-ES" dirty="0" smtClean="0"/>
              <a:t>Solamente pares: 12, 46, 80, 0</a:t>
            </a:r>
          </a:p>
          <a:p>
            <a:r>
              <a:rPr lang="es-ES" dirty="0" smtClean="0"/>
              <a:t>Único par al principio: 12, 3, 5, 7, 0</a:t>
            </a:r>
          </a:p>
          <a:p>
            <a:r>
              <a:rPr lang="es-ES" dirty="0" smtClean="0"/>
              <a:t>Único par al final: 3, 5, 7, 12, 0</a:t>
            </a:r>
          </a:p>
          <a:p>
            <a:r>
              <a:rPr lang="es-ES" dirty="0" smtClean="0"/>
              <a:t>Único par en medio: 1, 3, 6, 5, 0</a:t>
            </a:r>
          </a:p>
          <a:p>
            <a:r>
              <a:rPr lang="es-ES" dirty="0" smtClean="0"/>
              <a:t>Varios pares intercalados: 1, 12, 3, 6, 0</a:t>
            </a:r>
          </a:p>
          <a:p>
            <a:r>
              <a:rPr lang="es-ES" dirty="0" smtClean="0"/>
              <a:t>….</a:t>
            </a:r>
          </a:p>
          <a:p>
            <a:endParaRPr lang="es-ES" dirty="0" smtClean="0"/>
          </a:p>
        </p:txBody>
      </p:sp>
      <p:sp>
        <p:nvSpPr>
          <p:cNvPr id="23554" name="4 Título"/>
          <p:cNvSpPr>
            <a:spLocks noGrp="1"/>
          </p:cNvSpPr>
          <p:nvPr>
            <p:ph type="title"/>
          </p:nvPr>
        </p:nvSpPr>
        <p:spPr/>
        <p:txBody>
          <a:bodyPr/>
          <a:lstStyle/>
          <a:p>
            <a:r>
              <a:rPr lang="es-ES" smtClean="0"/>
              <a:t>Casos de prueba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7 Título"/>
          <p:cNvSpPr>
            <a:spLocks noGrp="1"/>
          </p:cNvSpPr>
          <p:nvPr>
            <p:ph type="title"/>
          </p:nvPr>
        </p:nvSpPr>
        <p:spPr/>
        <p:txBody>
          <a:bodyPr/>
          <a:lstStyle/>
          <a:p>
            <a:r>
              <a:rPr lang="es-ES" smtClean="0"/>
              <a:t>Algoritmo</a:t>
            </a:r>
          </a:p>
        </p:txBody>
      </p:sp>
      <p:sp>
        <p:nvSpPr>
          <p:cNvPr id="24579" name="Freeform 3"/>
          <p:cNvSpPr>
            <a:spLocks/>
          </p:cNvSpPr>
          <p:nvPr/>
        </p:nvSpPr>
        <p:spPr bwMode="auto">
          <a:xfrm>
            <a:off x="1439962" y="4392066"/>
            <a:ext cx="539750" cy="1773238"/>
          </a:xfrm>
          <a:custGeom>
            <a:avLst/>
            <a:gdLst>
              <a:gd name="T0" fmla="*/ 2147483647 w 1501"/>
              <a:gd name="T1" fmla="*/ 2147483647 h 6001"/>
              <a:gd name="T2" fmla="*/ 2147483647 w 1501"/>
              <a:gd name="T3" fmla="*/ 0 h 6001"/>
              <a:gd name="T4" fmla="*/ 0 60000 65536"/>
              <a:gd name="T5" fmla="*/ 0 60000 65536"/>
              <a:gd name="T6" fmla="*/ 0 w 1501"/>
              <a:gd name="T7" fmla="*/ 0 h 6001"/>
              <a:gd name="T8" fmla="*/ 1501 w 1501"/>
              <a:gd name="T9" fmla="*/ 6001 h 6001"/>
            </a:gdLst>
            <a:ahLst/>
            <a:cxnLst>
              <a:cxn ang="T4">
                <a:pos x="T0" y="T1"/>
              </a:cxn>
              <a:cxn ang="T5">
                <a:pos x="T2" y="T3"/>
              </a:cxn>
            </a:cxnLst>
            <a:rect l="T6" t="T7" r="T8" b="T9"/>
            <a:pathLst>
              <a:path w="1501" h="6001">
                <a:moveTo>
                  <a:pt x="1000" y="6000"/>
                </a:moveTo>
                <a:cubicBezTo>
                  <a:pt x="0" y="2727"/>
                  <a:pt x="1500" y="0"/>
                  <a:pt x="1500" y="0"/>
                </a:cubicBezTo>
              </a:path>
            </a:pathLst>
          </a:custGeom>
          <a:noFill/>
          <a:ln w="72000">
            <a:solidFill>
              <a:srgbClr val="FF0000"/>
            </a:solidFill>
            <a:round/>
            <a:headEnd/>
            <a:tailEnd type="triangle" w="med" len="med"/>
          </a:ln>
        </p:spPr>
        <p:txBody>
          <a:bodyPr wrap="none" anchor="ctr"/>
          <a:lstStyle/>
          <a:p>
            <a:endParaRPr lang="es-ES"/>
          </a:p>
        </p:txBody>
      </p:sp>
      <p:sp>
        <p:nvSpPr>
          <p:cNvPr id="24580" name="10 Documento"/>
          <p:cNvSpPr>
            <a:spLocks noChangeArrowheads="1"/>
          </p:cNvSpPr>
          <p:nvPr/>
        </p:nvSpPr>
        <p:spPr bwMode="auto">
          <a:xfrm>
            <a:off x="1762794" y="2564904"/>
            <a:ext cx="4897438" cy="4104456"/>
          </a:xfrm>
          <a:prstGeom prst="flowChartDocument">
            <a:avLst/>
          </a:prstGeom>
          <a:noFill/>
          <a:ln w="9525" algn="ctr">
            <a:solidFill>
              <a:schemeClr val="tx1"/>
            </a:solidFill>
            <a:miter lim="800000"/>
            <a:headEnd/>
            <a:tailEnd/>
          </a:ln>
        </p:spPr>
        <p:txBody>
          <a:bodyPr wrap="none"/>
          <a:lstStyle/>
          <a:p>
            <a:pPr marL="0" lvl="2"/>
            <a:r>
              <a:rPr lang="es-ES" sz="2000" dirty="0" smtClean="0">
                <a:latin typeface="Garamond" pitchFamily="18" charset="0"/>
              </a:rPr>
              <a:t> </a:t>
            </a:r>
            <a:r>
              <a:rPr lang="es-ES" sz="2000" dirty="0" err="1" smtClean="0">
                <a:latin typeface="Garamond" pitchFamily="18" charset="0"/>
              </a:rPr>
              <a:t>num</a:t>
            </a:r>
            <a:r>
              <a:rPr lang="es-ES" sz="2000" dirty="0">
                <a:latin typeface="Garamond" pitchFamily="18" charset="0"/>
              </a:rPr>
              <a:t>: </a:t>
            </a:r>
            <a:r>
              <a:rPr lang="es-ES" sz="2000" dirty="0" err="1" smtClean="0">
                <a:latin typeface="Garamond" pitchFamily="18" charset="0"/>
              </a:rPr>
              <a:t>Integer</a:t>
            </a:r>
            <a:r>
              <a:rPr lang="es-ES" sz="2000" dirty="0" smtClean="0">
                <a:latin typeface="Garamond" pitchFamily="18" charset="0"/>
              </a:rPr>
              <a:t>;</a:t>
            </a:r>
            <a:endParaRPr lang="es-ES" sz="2000" dirty="0">
              <a:latin typeface="Garamond" pitchFamily="18" charset="0"/>
            </a:endParaRPr>
          </a:p>
          <a:p>
            <a:pPr marL="0" lvl="2"/>
            <a:endParaRPr lang="es-ES" sz="2000" dirty="0">
              <a:latin typeface="Garamond" pitchFamily="18" charset="0"/>
            </a:endParaRPr>
          </a:p>
          <a:p>
            <a:pPr marL="0" lvl="2"/>
            <a:r>
              <a:rPr lang="es-ES" sz="2000" dirty="0" smtClean="0">
                <a:latin typeface="Garamond" pitchFamily="18" charset="0"/>
              </a:rPr>
              <a:t> escribir</a:t>
            </a:r>
            <a:r>
              <a:rPr lang="es-ES" sz="2000" dirty="0">
                <a:latin typeface="Garamond" pitchFamily="18" charset="0"/>
              </a:rPr>
              <a:t>(“Introduce un número”);</a:t>
            </a:r>
          </a:p>
          <a:p>
            <a:pPr marL="0" lvl="2"/>
            <a:r>
              <a:rPr lang="es-ES" sz="2000" dirty="0" smtClean="0">
                <a:latin typeface="Garamond" pitchFamily="18" charset="0"/>
              </a:rPr>
              <a:t> leer(</a:t>
            </a:r>
            <a:r>
              <a:rPr lang="es-ES" sz="2000" dirty="0" err="1" smtClean="0">
                <a:latin typeface="Garamond" pitchFamily="18" charset="0"/>
              </a:rPr>
              <a:t>num</a:t>
            </a:r>
            <a:r>
              <a:rPr lang="es-ES" sz="2000" dirty="0">
                <a:latin typeface="Garamond" pitchFamily="18" charset="0"/>
              </a:rPr>
              <a:t>);</a:t>
            </a:r>
          </a:p>
          <a:p>
            <a:pPr marL="0" lvl="2"/>
            <a:endParaRPr lang="es-ES" sz="2000" dirty="0">
              <a:latin typeface="Garamond" pitchFamily="18" charset="0"/>
            </a:endParaRPr>
          </a:p>
          <a:p>
            <a:pPr marL="0" lvl="2"/>
            <a:r>
              <a:rPr lang="es-ES" sz="2000" dirty="0" smtClean="0">
                <a:latin typeface="Garamond" pitchFamily="18" charset="0"/>
              </a:rPr>
              <a:t> repetir </a:t>
            </a:r>
            <a:r>
              <a:rPr lang="es-ES" sz="2000" dirty="0">
                <a:latin typeface="Garamond" pitchFamily="18" charset="0"/>
              </a:rPr>
              <a:t>salir si </a:t>
            </a:r>
            <a:r>
              <a:rPr lang="es-ES" sz="2000" dirty="0" err="1" smtClean="0">
                <a:latin typeface="Garamond" pitchFamily="18" charset="0"/>
              </a:rPr>
              <a:t>num</a:t>
            </a:r>
            <a:r>
              <a:rPr lang="es-ES" sz="2000" dirty="0" smtClean="0">
                <a:latin typeface="Garamond" pitchFamily="18" charset="0"/>
              </a:rPr>
              <a:t>=0;</a:t>
            </a:r>
            <a:endParaRPr lang="es-ES" sz="2000" dirty="0">
              <a:latin typeface="Garamond" pitchFamily="18" charset="0"/>
            </a:endParaRPr>
          </a:p>
          <a:p>
            <a:pPr marL="0" lvl="2"/>
            <a:r>
              <a:rPr lang="es-ES" sz="2000" dirty="0">
                <a:latin typeface="Garamond" pitchFamily="18" charset="0"/>
              </a:rPr>
              <a:t>      si </a:t>
            </a:r>
            <a:r>
              <a:rPr lang="es-ES" sz="2000" dirty="0" err="1" smtClean="0">
                <a:latin typeface="Garamond" pitchFamily="18" charset="0"/>
              </a:rPr>
              <a:t>num</a:t>
            </a:r>
            <a:r>
              <a:rPr lang="es-ES" sz="2000" dirty="0" smtClean="0">
                <a:latin typeface="Garamond" pitchFamily="18" charset="0"/>
              </a:rPr>
              <a:t> rem 2 </a:t>
            </a:r>
            <a:r>
              <a:rPr lang="es-ES" sz="2000" dirty="0">
                <a:latin typeface="Garamond" pitchFamily="18" charset="0"/>
              </a:rPr>
              <a:t>= </a:t>
            </a:r>
            <a:r>
              <a:rPr lang="es-ES" sz="2000" dirty="0" smtClean="0">
                <a:latin typeface="Garamond" pitchFamily="18" charset="0"/>
              </a:rPr>
              <a:t>0 </a:t>
            </a:r>
            <a:r>
              <a:rPr lang="es-ES" sz="2000" dirty="0">
                <a:latin typeface="Garamond" pitchFamily="18" charset="0"/>
              </a:rPr>
              <a:t>entonces</a:t>
            </a:r>
          </a:p>
          <a:p>
            <a:pPr marL="0" lvl="2"/>
            <a:r>
              <a:rPr lang="es-ES" sz="2000" dirty="0">
                <a:latin typeface="Garamond" pitchFamily="18" charset="0"/>
              </a:rPr>
              <a:t>                escribir (“el número” </a:t>
            </a:r>
            <a:r>
              <a:rPr lang="es-ES" sz="2000" dirty="0" err="1">
                <a:latin typeface="Garamond" pitchFamily="18" charset="0"/>
              </a:rPr>
              <a:t>num</a:t>
            </a:r>
            <a:r>
              <a:rPr lang="es-ES" sz="2000" dirty="0">
                <a:latin typeface="Garamond" pitchFamily="18" charset="0"/>
              </a:rPr>
              <a:t> “es par”);</a:t>
            </a:r>
          </a:p>
          <a:p>
            <a:pPr marL="0" lvl="2"/>
            <a:r>
              <a:rPr lang="es-ES" sz="2000" dirty="0">
                <a:latin typeface="Garamond" pitchFamily="18" charset="0"/>
              </a:rPr>
              <a:t>      </a:t>
            </a:r>
            <a:r>
              <a:rPr lang="es-ES" sz="2000" dirty="0" err="1">
                <a:latin typeface="Garamond" pitchFamily="18" charset="0"/>
              </a:rPr>
              <a:t>fin_si</a:t>
            </a:r>
            <a:r>
              <a:rPr lang="es-ES" sz="2000" dirty="0">
                <a:latin typeface="Garamond" pitchFamily="18" charset="0"/>
              </a:rPr>
              <a:t>;</a:t>
            </a:r>
          </a:p>
          <a:p>
            <a:pPr marL="0" lvl="2"/>
            <a:r>
              <a:rPr lang="es-ES" sz="2000" dirty="0">
                <a:latin typeface="Garamond" pitchFamily="18" charset="0"/>
              </a:rPr>
              <a:t>      escribir(“Introduce otro número”);</a:t>
            </a:r>
          </a:p>
          <a:p>
            <a:pPr marL="0" lvl="2"/>
            <a:r>
              <a:rPr lang="es-ES" sz="2000" dirty="0">
                <a:latin typeface="Garamond" pitchFamily="18" charset="0"/>
              </a:rPr>
              <a:t>      leer(</a:t>
            </a:r>
            <a:r>
              <a:rPr lang="es-ES" sz="2000" dirty="0" err="1">
                <a:latin typeface="Garamond" pitchFamily="18" charset="0"/>
              </a:rPr>
              <a:t>num</a:t>
            </a:r>
            <a:r>
              <a:rPr lang="es-ES" sz="2000" dirty="0">
                <a:latin typeface="Garamond" pitchFamily="18" charset="0"/>
              </a:rPr>
              <a:t>);</a:t>
            </a:r>
          </a:p>
          <a:p>
            <a:pPr marL="0" lvl="2"/>
            <a:r>
              <a:rPr lang="es-ES" sz="2000" dirty="0">
                <a:latin typeface="Garamond" pitchFamily="18" charset="0"/>
              </a:rPr>
              <a:t> </a:t>
            </a:r>
            <a:r>
              <a:rPr lang="es-ES" sz="2000" dirty="0" err="1">
                <a:latin typeface="Garamond" pitchFamily="18" charset="0"/>
              </a:rPr>
              <a:t>fin_repetir</a:t>
            </a:r>
            <a:r>
              <a:rPr lang="es-ES" sz="2000" dirty="0" smtClean="0">
                <a:latin typeface="Garamond" pitchFamily="18" charset="0"/>
              </a:rPr>
              <a:t>;</a:t>
            </a:r>
            <a:endParaRPr lang="es-ES" sz="2000" dirty="0">
              <a:latin typeface="Garamond"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s-ES" dirty="0" smtClean="0"/>
              <a:t>¿Podría escribirse un algoritmo equivalente que utilice la sentencia “para </a:t>
            </a:r>
            <a:r>
              <a:rPr lang="es-ES" dirty="0"/>
              <a:t>variable </a:t>
            </a:r>
            <a:r>
              <a:rPr lang="es-ES" dirty="0" err="1" smtClean="0"/>
              <a:t>v_inicial</a:t>
            </a:r>
            <a:r>
              <a:rPr lang="es-ES" dirty="0" smtClean="0"/>
              <a:t> </a:t>
            </a:r>
            <a:r>
              <a:rPr lang="es-ES" dirty="0"/>
              <a:t>.. </a:t>
            </a:r>
            <a:r>
              <a:rPr lang="es-ES" dirty="0" err="1" smtClean="0"/>
              <a:t>v_final</a:t>
            </a:r>
            <a:r>
              <a:rPr lang="es-ES" dirty="0" smtClean="0"/>
              <a:t> repetir”</a:t>
            </a:r>
          </a:p>
          <a:p>
            <a:r>
              <a:rPr lang="es-ES" dirty="0" smtClean="0"/>
              <a:t>¿Y otro con la sentencia “</a:t>
            </a:r>
            <a:r>
              <a:rPr lang="es-ES" dirty="0"/>
              <a:t>mientras </a:t>
            </a:r>
            <a:r>
              <a:rPr lang="es-ES" i="1" dirty="0"/>
              <a:t>condición</a:t>
            </a:r>
            <a:r>
              <a:rPr lang="es-ES" dirty="0"/>
              <a:t> repetir”?</a:t>
            </a:r>
          </a:p>
          <a:p>
            <a:endParaRPr lang="es-ES" dirty="0"/>
          </a:p>
          <a:p>
            <a:endParaRPr lang="es-ES" dirty="0" smtClean="0"/>
          </a:p>
          <a:p>
            <a:endParaRPr lang="es-ES" dirty="0" smtClean="0"/>
          </a:p>
          <a:p>
            <a:endParaRPr lang="es-ES" dirty="0" smtClean="0"/>
          </a:p>
        </p:txBody>
      </p:sp>
      <p:sp>
        <p:nvSpPr>
          <p:cNvPr id="12290" name="Rectangle 2"/>
          <p:cNvSpPr>
            <a:spLocks noGrp="1" noChangeArrowheads="1"/>
          </p:cNvSpPr>
          <p:nvPr>
            <p:ph type="title"/>
          </p:nvPr>
        </p:nvSpPr>
        <p:spPr/>
        <p:txBody>
          <a:bodyPr/>
          <a:lstStyle/>
          <a:p>
            <a:r>
              <a:rPr lang="es-ES" dirty="0" smtClean="0"/>
              <a:t>Atención, </a:t>
            </a:r>
            <a:r>
              <a:rPr lang="es-ES" dirty="0" smtClean="0"/>
              <a:t>preguntas</a:t>
            </a:r>
            <a:endParaRPr lang="es-ES" dirty="0" smtClean="0"/>
          </a:p>
        </p:txBody>
      </p:sp>
      <p:pic>
        <p:nvPicPr>
          <p:cNvPr id="11" name="Picture 4" descr="MC900343343[1]"/>
          <p:cNvPicPr>
            <a:picLocks noChangeAspect="1" noChangeArrowheads="1"/>
          </p:cNvPicPr>
          <p:nvPr/>
        </p:nvPicPr>
        <p:blipFill>
          <a:blip r:embed="rId2" cstate="print"/>
          <a:srcRect/>
          <a:stretch>
            <a:fillRect/>
          </a:stretch>
        </p:blipFill>
        <p:spPr bwMode="auto">
          <a:xfrm>
            <a:off x="6300192" y="3967588"/>
            <a:ext cx="2735858" cy="2845962"/>
          </a:xfrm>
          <a:prstGeom prst="rect">
            <a:avLst/>
          </a:prstGeom>
          <a:noFill/>
          <a:ln w="9525">
            <a:noFill/>
            <a:miter lim="800000"/>
            <a:headEnd/>
            <a:tailEnd/>
          </a:ln>
        </p:spPr>
      </p:pic>
      <p:sp>
        <p:nvSpPr>
          <p:cNvPr id="7" name="4 Explosión 1"/>
          <p:cNvSpPr/>
          <p:nvPr/>
        </p:nvSpPr>
        <p:spPr>
          <a:xfrm>
            <a:off x="179512" y="4509120"/>
            <a:ext cx="5976664" cy="1440160"/>
          </a:xfrm>
          <a:prstGeom prst="irregularSeal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En caso afirmativo, queda propuesto como ejercicio</a:t>
            </a:r>
            <a:endParaRPr lang="es-ES" dirty="0">
              <a:solidFill>
                <a:schemeClr val="tx1"/>
              </a:solidFill>
            </a:endParaRPr>
          </a:p>
        </p:txBody>
      </p:sp>
    </p:spTree>
    <p:extLst>
      <p:ext uri="{BB962C8B-B14F-4D97-AF65-F5344CB8AC3E}">
        <p14:creationId xmlns:p14="http://schemas.microsoft.com/office/powerpoint/2010/main" val="39032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1"/>
          </p:nvPr>
        </p:nvSpPr>
        <p:spPr/>
        <p:txBody>
          <a:bodyPr/>
          <a:lstStyle/>
          <a:p>
            <a:r>
              <a:rPr lang="es-ES" dirty="0" smtClean="0"/>
              <a:t>Pedir un número positivo </a:t>
            </a:r>
            <a:r>
              <a:rPr lang="es-ES" i="1" dirty="0" smtClean="0"/>
              <a:t>n</a:t>
            </a:r>
            <a:r>
              <a:rPr lang="es-ES" dirty="0" smtClean="0"/>
              <a:t> al usuario e imprimir por pantalla la suma de todos los números del intervalo [1..</a:t>
            </a:r>
            <a:r>
              <a:rPr lang="es-ES" i="1" dirty="0" smtClean="0"/>
              <a:t>n</a:t>
            </a:r>
            <a:r>
              <a:rPr lang="es-ES" dirty="0" smtClean="0"/>
              <a:t>]</a:t>
            </a:r>
          </a:p>
          <a:p>
            <a:pPr lvl="1"/>
            <a:r>
              <a:rPr lang="es-ES" dirty="0" smtClean="0"/>
              <a:t>Por ejemplo, si </a:t>
            </a:r>
            <a:r>
              <a:rPr lang="es-ES" i="1" dirty="0" smtClean="0"/>
              <a:t>n</a:t>
            </a:r>
            <a:r>
              <a:rPr lang="es-ES" dirty="0" smtClean="0"/>
              <a:t> es 7 </a:t>
            </a:r>
            <a:r>
              <a:rPr lang="es-ES" dirty="0" smtClean="0">
                <a:sym typeface="Wingdings" pitchFamily="2" charset="2"/>
              </a:rPr>
              <a:t> </a:t>
            </a:r>
            <a:r>
              <a:rPr lang="es-ES" dirty="0" smtClean="0">
                <a:sym typeface="Wingdings" pitchFamily="2" charset="2"/>
              </a:rPr>
              <a:t>1+2+3+4+5+6+7 = 28</a:t>
            </a:r>
            <a:endParaRPr lang="es-ES" dirty="0" smtClean="0"/>
          </a:p>
        </p:txBody>
      </p:sp>
      <p:sp>
        <p:nvSpPr>
          <p:cNvPr id="25602" name="Rectangle 1"/>
          <p:cNvSpPr>
            <a:spLocks noGrp="1" noChangeArrowheads="1"/>
          </p:cNvSpPr>
          <p:nvPr>
            <p:ph type="title"/>
          </p:nvPr>
        </p:nvSpPr>
        <p:spPr/>
        <p:txBody>
          <a:bodyPr/>
          <a:lstStyle/>
          <a:p>
            <a:r>
              <a:rPr lang="es-ES" dirty="0" smtClean="0"/>
              <a:t>Ejercicio </a:t>
            </a:r>
            <a:r>
              <a:rPr lang="es-ES" dirty="0" smtClean="0"/>
              <a:t>para resolver ahora</a:t>
            </a:r>
          </a:p>
        </p:txBody>
      </p:sp>
      <p:sp>
        <p:nvSpPr>
          <p:cNvPr id="4" name="AutoShape 4"/>
          <p:cNvSpPr>
            <a:spLocks noChangeArrowheads="1"/>
          </p:cNvSpPr>
          <p:nvPr/>
        </p:nvSpPr>
        <p:spPr bwMode="auto">
          <a:xfrm>
            <a:off x="1763688" y="4581128"/>
            <a:ext cx="5904656" cy="968971"/>
          </a:xfrm>
          <a:prstGeom prst="wedgeRoundRectCallout">
            <a:avLst>
              <a:gd name="adj1" fmla="val -49834"/>
              <a:gd name="adj2" fmla="val 66108"/>
              <a:gd name="adj3" fmla="val 16667"/>
            </a:avLst>
          </a:prstGeom>
          <a:noFill/>
          <a:ln w="9525">
            <a:solidFill>
              <a:schemeClr val="tx1"/>
            </a:solidFill>
            <a:miter lim="800000"/>
            <a:headEnd/>
            <a:tailEnd/>
          </a:ln>
        </p:spPr>
        <p:txBody>
          <a:bodyPr/>
          <a:lstStyle/>
          <a:p>
            <a:pPr algn="ctr">
              <a:lnSpc>
                <a:spcPct val="102000"/>
              </a:lnSpc>
              <a:spcBef>
                <a:spcPts val="800"/>
              </a:spcBef>
              <a:buClr>
                <a:srgbClr val="000000"/>
              </a:buClr>
              <a:buSzPct val="100000"/>
              <a:buFont typeface="Times New Roman" pitchFamily="18" charset="0"/>
              <a:buNone/>
            </a:pPr>
            <a:r>
              <a:rPr lang="es-ES" b="1" dirty="0" smtClean="0">
                <a:solidFill>
                  <a:schemeClr val="hlink"/>
                </a:solidFill>
                <a:cs typeface="DejaVu Sans" pitchFamily="34" charset="0"/>
              </a:rPr>
              <a:t>Aunque dicho valor se puede calcular fácilmente, lo que se pide aquí es un algoritmo que tenga una sentencia iterativa que recorra los valores </a:t>
            </a:r>
            <a:r>
              <a:rPr lang="es-ES" b="1" dirty="0" smtClean="0">
                <a:solidFill>
                  <a:schemeClr val="hlink"/>
                </a:solidFill>
                <a:cs typeface="DejaVu Sans" pitchFamily="34" charset="0"/>
              </a:rPr>
              <a:t>comprendidos </a:t>
            </a:r>
            <a:r>
              <a:rPr lang="es-ES" b="1" dirty="0" smtClean="0">
                <a:solidFill>
                  <a:schemeClr val="hlink"/>
                </a:solidFill>
                <a:cs typeface="DejaVu Sans" pitchFamily="34" charset="0"/>
              </a:rPr>
              <a:t>entre 1 y n </a:t>
            </a:r>
            <a:endParaRPr lang="es-ES" b="1" dirty="0" smtClean="0">
              <a:solidFill>
                <a:schemeClr val="hlink"/>
              </a:solidFill>
              <a:cs typeface="DejaVu Sans" pitchFamily="34" charset="0"/>
            </a:endParaRPr>
          </a:p>
        </p:txBody>
      </p:sp>
      <p:pic>
        <p:nvPicPr>
          <p:cNvPr id="5" name="Picture 5" descr="MC900440512[1]"/>
          <p:cNvPicPr>
            <a:picLocks noChangeAspect="1" noChangeArrowheads="1"/>
          </p:cNvPicPr>
          <p:nvPr/>
        </p:nvPicPr>
        <p:blipFill>
          <a:blip r:embed="rId3" cstate="print"/>
          <a:srcRect/>
          <a:stretch>
            <a:fillRect/>
          </a:stretch>
        </p:blipFill>
        <p:spPr bwMode="auto">
          <a:xfrm>
            <a:off x="251520" y="4991943"/>
            <a:ext cx="1427162" cy="17494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1"/>
          </p:nvPr>
        </p:nvSpPr>
        <p:spPr/>
        <p:txBody>
          <a:bodyPr/>
          <a:lstStyle/>
          <a:p>
            <a:pPr>
              <a:buNone/>
            </a:pPr>
            <a:r>
              <a:rPr lang="es-ES" dirty="0" smtClean="0"/>
              <a:t>1)  Especificación</a:t>
            </a:r>
          </a:p>
          <a:p>
            <a:pPr>
              <a:buNone/>
            </a:pPr>
            <a:r>
              <a:rPr lang="es-ES" dirty="0" smtClean="0"/>
              <a:t>2)  Casos de prueba</a:t>
            </a:r>
          </a:p>
          <a:p>
            <a:pPr>
              <a:buNone/>
            </a:pPr>
            <a:r>
              <a:rPr lang="es-ES" dirty="0" smtClean="0"/>
              <a:t>3)  Algoritmo</a:t>
            </a:r>
          </a:p>
          <a:p>
            <a:endParaRPr lang="es-ES" dirty="0" smtClean="0"/>
          </a:p>
          <a:p>
            <a:endParaRPr lang="es-ES" dirty="0" smtClean="0"/>
          </a:p>
          <a:p>
            <a:endParaRPr lang="es-ES" dirty="0" smtClean="0"/>
          </a:p>
        </p:txBody>
      </p:sp>
      <p:sp>
        <p:nvSpPr>
          <p:cNvPr id="26626" name="6 Título"/>
          <p:cNvSpPr>
            <a:spLocks noGrp="1"/>
          </p:cNvSpPr>
          <p:nvPr>
            <p:ph type="title"/>
          </p:nvPr>
        </p:nvSpPr>
        <p:spPr/>
        <p:txBody>
          <a:bodyPr/>
          <a:lstStyle/>
          <a:p>
            <a:r>
              <a:rPr lang="es-ES" smtClean="0"/>
              <a:t>Se pide</a:t>
            </a:r>
          </a:p>
        </p:txBody>
      </p:sp>
      <p:sp>
        <p:nvSpPr>
          <p:cNvPr id="26628" name="3 Rectángulo"/>
          <p:cNvSpPr>
            <a:spLocks noChangeArrowheads="1"/>
          </p:cNvSpPr>
          <p:nvPr/>
        </p:nvSpPr>
        <p:spPr bwMode="auto">
          <a:xfrm>
            <a:off x="3275856" y="4508500"/>
            <a:ext cx="5041057" cy="1512788"/>
          </a:xfrm>
          <a:prstGeom prst="rect">
            <a:avLst/>
          </a:prstGeom>
          <a:solidFill>
            <a:srgbClr val="92D050">
              <a:alpha val="20000"/>
            </a:srgbClr>
          </a:solidFill>
          <a:ln w="9525" algn="ctr">
            <a:solidFill>
              <a:schemeClr val="tx1"/>
            </a:solidFill>
            <a:miter lim="800000"/>
            <a:headEnd/>
            <a:tailEnd/>
          </a:ln>
        </p:spPr>
        <p:txBody>
          <a:bodyPr wrap="none"/>
          <a:lstStyle/>
          <a:p>
            <a:pPr>
              <a:buFont typeface="Wingdings" charset="2"/>
              <a:buNone/>
            </a:pPr>
            <a:r>
              <a:rPr lang="es-ES" dirty="0"/>
              <a:t>Recuérdese:</a:t>
            </a:r>
          </a:p>
          <a:p>
            <a:pPr>
              <a:buFont typeface="Wingdings" charset="2"/>
              <a:buNone/>
            </a:pPr>
            <a:endParaRPr lang="es-ES" dirty="0"/>
          </a:p>
          <a:p>
            <a:pPr>
              <a:buFont typeface="Wingdings" charset="2"/>
              <a:buNone/>
            </a:pPr>
            <a:r>
              <a:rPr lang="es-ES" dirty="0"/>
              <a:t>para variable </a:t>
            </a:r>
            <a:r>
              <a:rPr lang="es-ES" dirty="0" err="1"/>
              <a:t>valor_inicial</a:t>
            </a:r>
            <a:r>
              <a:rPr lang="es-ES" dirty="0"/>
              <a:t>..</a:t>
            </a:r>
            <a:r>
              <a:rPr lang="es-ES" dirty="0" err="1"/>
              <a:t>valor_final</a:t>
            </a:r>
            <a:r>
              <a:rPr lang="es-ES" dirty="0"/>
              <a:t> repetir</a:t>
            </a:r>
          </a:p>
          <a:p>
            <a:pPr>
              <a:buFont typeface="Wingdings" charset="2"/>
              <a:buNone/>
            </a:pPr>
            <a:r>
              <a:rPr lang="es-ES" dirty="0"/>
              <a:t>    </a:t>
            </a:r>
            <a:r>
              <a:rPr lang="es-ES" dirty="0" err="1"/>
              <a:t>bloque_instrucciones</a:t>
            </a:r>
            <a:r>
              <a:rPr lang="es-ES" dirty="0"/>
              <a:t>;</a:t>
            </a:r>
          </a:p>
          <a:p>
            <a:pPr>
              <a:buFont typeface="Wingdings" charset="2"/>
              <a:buNone/>
            </a:pPr>
            <a:r>
              <a:rPr lang="es-ES" dirty="0"/>
              <a:t> </a:t>
            </a:r>
            <a:r>
              <a:rPr lang="es-ES" dirty="0" err="1"/>
              <a:t>fin_repetir</a:t>
            </a:r>
            <a:r>
              <a:rPr lang="es-ES" dirty="0" smtClean="0"/>
              <a:t>;</a:t>
            </a:r>
            <a:endParaRPr lang="es-E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j0089048"/>
          <p:cNvPicPr>
            <a:picLocks noChangeAspect="1" noChangeArrowheads="1"/>
          </p:cNvPicPr>
          <p:nvPr/>
        </p:nvPicPr>
        <p:blipFill>
          <a:blip r:embed="rId2" cstate="print"/>
          <a:srcRect/>
          <a:stretch>
            <a:fillRect/>
          </a:stretch>
        </p:blipFill>
        <p:spPr bwMode="auto">
          <a:xfrm>
            <a:off x="990600" y="2270844"/>
            <a:ext cx="2417763" cy="4254500"/>
          </a:xfrm>
          <a:prstGeom prst="rect">
            <a:avLst/>
          </a:prstGeom>
          <a:noFill/>
          <a:ln w="9525">
            <a:noFill/>
            <a:miter lim="800000"/>
            <a:headEnd/>
            <a:tailEnd/>
          </a:ln>
        </p:spPr>
      </p:pic>
      <p:sp>
        <p:nvSpPr>
          <p:cNvPr id="6" name="AutoShape 8"/>
          <p:cNvSpPr>
            <a:spLocks noChangeArrowheads="1"/>
          </p:cNvSpPr>
          <p:nvPr/>
        </p:nvSpPr>
        <p:spPr bwMode="auto">
          <a:xfrm>
            <a:off x="3352800" y="2574032"/>
            <a:ext cx="4648200" cy="1143000"/>
          </a:xfrm>
          <a:prstGeom prst="wedgeEllipseCallout">
            <a:avLst>
              <a:gd name="adj1" fmla="val -44056"/>
              <a:gd name="adj2" fmla="val 76667"/>
            </a:avLst>
          </a:prstGeom>
          <a:noFill/>
          <a:ln w="28575">
            <a:solidFill>
              <a:schemeClr val="tx1"/>
            </a:solidFill>
            <a:miter lim="800000"/>
            <a:headEnd/>
            <a:tailEnd/>
          </a:ln>
        </p:spPr>
        <p:txBody>
          <a:bodyPr lIns="90000" tIns="46800" rIns="90000" bIns="46800" anchor="ctr"/>
          <a:lstStyle/>
          <a:p>
            <a:pPr algn="ctr"/>
            <a:r>
              <a:rPr lang="es-ES" sz="3200">
                <a:latin typeface="Garamond" pitchFamily="18" charset="0"/>
              </a:rPr>
              <a:t>¿Alguna pregunta?</a:t>
            </a: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Necesidad de instrucciones iterativas</a:t>
            </a:r>
          </a:p>
          <a:p>
            <a:r>
              <a:rPr lang="es-ES" dirty="0" smtClean="0"/>
              <a:t>Estructuras de control iterativas</a:t>
            </a:r>
          </a:p>
          <a:p>
            <a:pPr lvl="1"/>
            <a:r>
              <a:rPr lang="es-ES" dirty="0" smtClean="0"/>
              <a:t>mientras </a:t>
            </a:r>
            <a:r>
              <a:rPr lang="es-ES" i="1" dirty="0" smtClean="0"/>
              <a:t>condición</a:t>
            </a:r>
            <a:r>
              <a:rPr lang="es-ES" dirty="0" smtClean="0"/>
              <a:t> repetir</a:t>
            </a:r>
          </a:p>
          <a:p>
            <a:pPr lvl="1"/>
            <a:r>
              <a:rPr lang="es-ES" dirty="0" smtClean="0"/>
              <a:t>repetir salir si </a:t>
            </a:r>
            <a:r>
              <a:rPr lang="es-ES" i="1" dirty="0" smtClean="0"/>
              <a:t>condición</a:t>
            </a:r>
            <a:r>
              <a:rPr lang="es-ES" dirty="0" smtClean="0"/>
              <a:t>;</a:t>
            </a:r>
          </a:p>
          <a:p>
            <a:pPr lvl="1"/>
            <a:r>
              <a:rPr lang="es-ES" dirty="0" smtClean="0"/>
              <a:t>para variable </a:t>
            </a:r>
            <a:r>
              <a:rPr lang="es-ES" dirty="0" err="1" smtClean="0"/>
              <a:t>valor_inicial</a:t>
            </a:r>
            <a:r>
              <a:rPr lang="es-ES" dirty="0" smtClean="0"/>
              <a:t> .. </a:t>
            </a:r>
            <a:r>
              <a:rPr lang="es-ES" dirty="0" err="1" smtClean="0"/>
              <a:t>valor_final</a:t>
            </a:r>
            <a:r>
              <a:rPr lang="es-ES" dirty="0" smtClean="0"/>
              <a:t> repetir</a:t>
            </a:r>
          </a:p>
        </p:txBody>
      </p:sp>
      <p:sp>
        <p:nvSpPr>
          <p:cNvPr id="3" name="2 Título"/>
          <p:cNvSpPr>
            <a:spLocks noGrp="1"/>
          </p:cNvSpPr>
          <p:nvPr>
            <p:ph type="title"/>
          </p:nvPr>
        </p:nvSpPr>
        <p:spPr/>
        <p:txBody>
          <a:bodyPr/>
          <a:lstStyle/>
          <a:p>
            <a:r>
              <a:rPr lang="es-ES" smtClean="0"/>
              <a:t>Objetivos del tema</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smtClean="0"/>
              <a:t>Índice</a:t>
            </a:r>
            <a:endParaRPr lang="es-ES" dirty="0"/>
          </a:p>
        </p:txBody>
      </p:sp>
      <p:pic>
        <p:nvPicPr>
          <p:cNvPr id="4" name="Picture 7" descr="PE02403_"/>
          <p:cNvPicPr>
            <a:picLocks noChangeAspect="1" noChangeArrowheads="1"/>
          </p:cNvPicPr>
          <p:nvPr/>
        </p:nvPicPr>
        <p:blipFill>
          <a:blip r:embed="rId2" cstate="print"/>
          <a:srcRect/>
          <a:stretch>
            <a:fillRect/>
          </a:stretch>
        </p:blipFill>
        <p:spPr bwMode="auto">
          <a:xfrm>
            <a:off x="323850" y="3070225"/>
            <a:ext cx="2806700" cy="3671888"/>
          </a:xfrm>
          <a:prstGeom prst="rect">
            <a:avLst/>
          </a:prstGeom>
          <a:noFill/>
          <a:ln w="9525">
            <a:noFill/>
            <a:miter lim="800000"/>
            <a:headEnd/>
            <a:tailEnd/>
          </a:ln>
        </p:spPr>
      </p:pic>
      <p:sp>
        <p:nvSpPr>
          <p:cNvPr id="5" name="Rectangle 11"/>
          <p:cNvSpPr txBox="1">
            <a:spLocks noChangeArrowheads="1"/>
          </p:cNvSpPr>
          <p:nvPr/>
        </p:nvSpPr>
        <p:spPr>
          <a:xfrm>
            <a:off x="3131840" y="2924944"/>
            <a:ext cx="6012160" cy="3171056"/>
          </a:xfrm>
          <a:prstGeom prst="rect">
            <a:avLst/>
          </a:prstGeom>
          <a:noFill/>
        </p:spPr>
        <p:txBody>
          <a:bodyPr vert="horz" lIns="91440" tIns="45720" rIns="91440" bIns="45720" rtlCol="0">
            <a:normAutofit/>
          </a:bodyPr>
          <a:lstStyle/>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Objetivos del tema</a:t>
            </a:r>
          </a:p>
          <a:p>
            <a:pPr marL="274320" lvl="0" indent="-274320">
              <a:spcBef>
                <a:spcPct val="20000"/>
              </a:spcBef>
              <a:buClr>
                <a:schemeClr val="accent1"/>
              </a:buClr>
              <a:buSzPct val="100000"/>
              <a:buFont typeface="Symbol" pitchFamily="18" charset="2"/>
              <a:buChar char=""/>
              <a:defRPr/>
            </a:pPr>
            <a:r>
              <a:rPr lang="es-ES" sz="2400" b="1" dirty="0" smtClean="0">
                <a:solidFill>
                  <a:schemeClr val="tx2"/>
                </a:solidFill>
              </a:rPr>
              <a:t>Motivación</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Sentencias iterativas</a:t>
            </a:r>
          </a:p>
          <a:p>
            <a:pPr marL="274320" lvl="0" indent="-274320">
              <a:spcBef>
                <a:spcPct val="20000"/>
              </a:spcBef>
              <a:buClr>
                <a:schemeClr val="accent1"/>
              </a:buClr>
              <a:buSzPct val="100000"/>
              <a:buFont typeface="Symbol" pitchFamily="18" charset="2"/>
              <a:buChar char=""/>
              <a:defRPr/>
            </a:pPr>
            <a:r>
              <a:rPr lang="es-ES" sz="2400" dirty="0" smtClean="0">
                <a:solidFill>
                  <a:schemeClr val="tx2"/>
                </a:solidFill>
              </a:rPr>
              <a:t>Ejemplos</a:t>
            </a:r>
            <a:endParaRPr kumimoji="0" lang="es-ES" sz="240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1026" name="Picture 2"/>
          <p:cNvPicPr>
            <a:picLocks noChangeAspect="1" noChangeArrowheads="1"/>
          </p:cNvPicPr>
          <p:nvPr/>
        </p:nvPicPr>
        <p:blipFill>
          <a:blip r:embed="rId2" cstate="print"/>
          <a:srcRect/>
          <a:stretch>
            <a:fillRect/>
          </a:stretch>
        </p:blipFill>
        <p:spPr bwMode="auto">
          <a:xfrm>
            <a:off x="1043608" y="3212976"/>
            <a:ext cx="7243773"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idx="1"/>
          </p:nvPr>
        </p:nvSpPr>
        <p:spPr/>
        <p:txBody>
          <a:bodyPr/>
          <a:lstStyle/>
          <a:p>
            <a:r>
              <a:rPr lang="es-ES" dirty="0" smtClean="0"/>
              <a:t>Calcular la nota media del alumnado de una clase</a:t>
            </a:r>
          </a:p>
          <a:p>
            <a:pPr lvl="1"/>
            <a:r>
              <a:rPr lang="es-ES" dirty="0" smtClean="0"/>
              <a:t>Especificación</a:t>
            </a:r>
          </a:p>
          <a:p>
            <a:pPr lvl="2"/>
            <a:r>
              <a:rPr lang="es-ES" dirty="0" smtClean="0"/>
              <a:t>Pre: Como máximo hay 100 notas, que se leerán por teclado, siendo todas ellas &gt;=</a:t>
            </a:r>
            <a:r>
              <a:rPr lang="es-ES" dirty="0" smtClean="0"/>
              <a:t>0.0 y &lt;=10.0</a:t>
            </a:r>
            <a:endParaRPr lang="es-ES" dirty="0" smtClean="0"/>
          </a:p>
          <a:p>
            <a:pPr lvl="2"/>
            <a:r>
              <a:rPr lang="es-ES" dirty="0" smtClean="0"/>
              <a:t>Post: la media de las notas aparecerá por pantalla</a:t>
            </a:r>
          </a:p>
          <a:p>
            <a:pPr lvl="1"/>
            <a:r>
              <a:rPr lang="es-ES" dirty="0" smtClean="0"/>
              <a:t>Algunos casos de prueba</a:t>
            </a:r>
          </a:p>
        </p:txBody>
      </p:sp>
      <p:sp>
        <p:nvSpPr>
          <p:cNvPr id="7170" name="Rectangle 1"/>
          <p:cNvSpPr>
            <a:spLocks noGrp="1" noChangeArrowheads="1"/>
          </p:cNvSpPr>
          <p:nvPr>
            <p:ph type="title"/>
          </p:nvPr>
        </p:nvSpPr>
        <p:spPr/>
        <p:txBody>
          <a:bodyPr/>
          <a:lstStyle/>
          <a:p>
            <a:r>
              <a:rPr lang="es-ES" smtClean="0"/>
              <a:t>Problema de partida</a:t>
            </a:r>
          </a:p>
        </p:txBody>
      </p:sp>
      <p:graphicFrame>
        <p:nvGraphicFramePr>
          <p:cNvPr id="6" name="5 Tabla"/>
          <p:cNvGraphicFramePr>
            <a:graphicFrameLocks noGrp="1"/>
          </p:cNvGraphicFramePr>
          <p:nvPr/>
        </p:nvGraphicFramePr>
        <p:xfrm>
          <a:off x="4683232" y="4869160"/>
          <a:ext cx="1904992" cy="1920240"/>
        </p:xfrm>
        <a:graphic>
          <a:graphicData uri="http://schemas.openxmlformats.org/drawingml/2006/table">
            <a:tbl>
              <a:tblPr firstRow="1" bandRow="1">
                <a:tableStyleId>{5C22544A-7EE6-4342-B048-85BDC9FD1C3A}</a:tableStyleId>
              </a:tblPr>
              <a:tblGrid>
                <a:gridCol w="952496">
                  <a:extLst>
                    <a:ext uri="{9D8B030D-6E8A-4147-A177-3AD203B41FA5}">
                      <a16:colId xmlns:a16="http://schemas.microsoft.com/office/drawing/2014/main" val="20000"/>
                    </a:ext>
                  </a:extLst>
                </a:gridCol>
                <a:gridCol w="952496">
                  <a:extLst>
                    <a:ext uri="{9D8B030D-6E8A-4147-A177-3AD203B41FA5}">
                      <a16:colId xmlns:a16="http://schemas.microsoft.com/office/drawing/2014/main" val="20001"/>
                    </a:ext>
                  </a:extLst>
                </a:gridCol>
              </a:tblGrid>
              <a:tr h="262415">
                <a:tc>
                  <a:txBody>
                    <a:bodyPr/>
                    <a:lstStyle/>
                    <a:p>
                      <a:pPr algn="ctr"/>
                      <a:r>
                        <a:rPr lang="es-ES" sz="1800" b="0" baseline="0" noProof="0" dirty="0" smtClean="0">
                          <a:solidFill>
                            <a:schemeClr val="tx1"/>
                          </a:solidFill>
                        </a:rPr>
                        <a:t>Entrada</a:t>
                      </a:r>
                      <a:endParaRPr lang="es-ES" sz="1800" b="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baseline="0" noProof="0" dirty="0" smtClean="0">
                          <a:solidFill>
                            <a:schemeClr val="tx1"/>
                          </a:solidFill>
                        </a:rPr>
                        <a:t>Salida</a:t>
                      </a:r>
                      <a:endParaRPr lang="es-ES" sz="1800" b="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62415">
                <a:tc>
                  <a:txBody>
                    <a:bodyPr/>
                    <a:lstStyle/>
                    <a:p>
                      <a:r>
                        <a:rPr lang="es-ES" sz="1800" b="0" baseline="0" noProof="0" dirty="0" smtClean="0">
                          <a:solidFill>
                            <a:schemeClr val="tx1"/>
                          </a:solidFill>
                        </a:rPr>
                        <a:t>0.0</a:t>
                      </a:r>
                      <a:endParaRPr lang="es-ES" sz="1800" b="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baseline="0" noProof="0" dirty="0" smtClean="0">
                          <a:solidFill>
                            <a:schemeClr val="tx1"/>
                          </a:solidFill>
                        </a:rPr>
                        <a:t>0.0</a:t>
                      </a:r>
                      <a:endParaRPr lang="es-ES" sz="1800" b="0" baseline="0" noProof="0" dirty="0">
                        <a:solidFill>
                          <a:schemeClr val="tx1"/>
                        </a:solidFill>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415">
                <a:tc>
                  <a:txBody>
                    <a:bodyPr/>
                    <a:lstStyle/>
                    <a:p>
                      <a:r>
                        <a:rPr lang="es-ES" sz="1800" baseline="0" noProof="0" dirty="0" smtClean="0">
                          <a:solidFill>
                            <a:schemeClr val="tx1"/>
                          </a:solidFill>
                        </a:rPr>
                        <a:t>2.0</a:t>
                      </a:r>
                      <a:endParaRPr lang="es-ES" sz="180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aseline="0" noProof="0" dirty="0" smtClean="0">
                          <a:solidFill>
                            <a:schemeClr val="tx1"/>
                          </a:solidFill>
                        </a:rPr>
                        <a:t>2.0</a:t>
                      </a:r>
                      <a:endParaRPr lang="es-ES" sz="1800" baseline="0" noProof="0" dirty="0">
                        <a:solidFill>
                          <a:schemeClr val="tx1"/>
                        </a:solidFill>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5008">
                <a:tc>
                  <a:txBody>
                    <a:bodyPr/>
                    <a:lstStyle/>
                    <a:p>
                      <a:r>
                        <a:rPr lang="es-ES" sz="1800" baseline="0" noProof="0" dirty="0" smtClean="0">
                          <a:solidFill>
                            <a:schemeClr val="tx1"/>
                          </a:solidFill>
                        </a:rPr>
                        <a:t>10.0</a:t>
                      </a:r>
                    </a:p>
                    <a:p>
                      <a:r>
                        <a:rPr lang="es-ES" sz="1800" baseline="0" noProof="0" dirty="0" smtClean="0">
                          <a:solidFill>
                            <a:schemeClr val="tx1"/>
                          </a:solidFill>
                        </a:rPr>
                        <a:t>0.0</a:t>
                      </a:r>
                      <a:endParaRPr lang="es-ES" sz="180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aseline="0" noProof="0" dirty="0" smtClean="0">
                          <a:solidFill>
                            <a:schemeClr val="tx1"/>
                          </a:solidFill>
                        </a:rPr>
                        <a:t>5.0</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5008">
                <a:tc>
                  <a:txBody>
                    <a:bodyPr/>
                    <a:lstStyle/>
                    <a:p>
                      <a:r>
                        <a:rPr lang="es-ES" sz="1800" baseline="0" noProof="0" dirty="0" smtClean="0">
                          <a:solidFill>
                            <a:schemeClr val="tx1"/>
                          </a:solidFill>
                        </a:rPr>
                        <a:t>10.0</a:t>
                      </a:r>
                    </a:p>
                    <a:p>
                      <a:r>
                        <a:rPr lang="es-ES" sz="1800" baseline="0" noProof="0" dirty="0" smtClean="0">
                          <a:solidFill>
                            <a:schemeClr val="tx1"/>
                          </a:solidFill>
                        </a:rPr>
                        <a:t> 3.0</a:t>
                      </a:r>
                      <a:endParaRPr lang="es-ES" sz="1800" baseline="0" noProof="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aseline="0" noProof="0" dirty="0" smtClean="0">
                          <a:solidFill>
                            <a:schemeClr val="tx1"/>
                          </a:solidFill>
                        </a:rPr>
                        <a:t>6.5</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3 Documento"/>
          <p:cNvSpPr>
            <a:spLocks noChangeArrowheads="1"/>
          </p:cNvSpPr>
          <p:nvPr/>
        </p:nvSpPr>
        <p:spPr bwMode="auto">
          <a:xfrm>
            <a:off x="251520" y="1988840"/>
            <a:ext cx="4752578" cy="4797152"/>
          </a:xfrm>
          <a:prstGeom prst="flowChartDocument">
            <a:avLst/>
          </a:prstGeom>
          <a:noFill/>
          <a:ln w="9525" algn="ctr">
            <a:solidFill>
              <a:schemeClr val="tx1"/>
            </a:solidFill>
            <a:miter lim="800000"/>
            <a:headEnd/>
            <a:tailEnd/>
          </a:ln>
        </p:spPr>
        <p:txBody>
          <a:bodyPr wrap="none"/>
          <a:lstStyle/>
          <a:p>
            <a:pPr marL="0" lvl="2"/>
            <a:r>
              <a:rPr lang="es-ES" sz="2000" dirty="0" smtClean="0">
                <a:latin typeface="Garamond" pitchFamily="18" charset="0"/>
              </a:rPr>
              <a:t> nota1</a:t>
            </a:r>
            <a:r>
              <a:rPr lang="es-ES" sz="2000" dirty="0">
                <a:latin typeface="Garamond" pitchFamily="18" charset="0"/>
              </a:rPr>
              <a:t>, nota2, … nota100, </a:t>
            </a:r>
            <a:r>
              <a:rPr lang="es-ES" sz="2000" dirty="0" err="1" smtClean="0">
                <a:latin typeface="Garamond" pitchFamily="18" charset="0"/>
              </a:rPr>
              <a:t>nota_acum</a:t>
            </a:r>
            <a:r>
              <a:rPr lang="es-ES" sz="2000" dirty="0">
                <a:latin typeface="Garamond" pitchFamily="18" charset="0"/>
              </a:rPr>
              <a:t>: </a:t>
            </a:r>
            <a:r>
              <a:rPr lang="es-ES" sz="2000" dirty="0" err="1" smtClean="0">
                <a:latin typeface="Garamond" pitchFamily="18" charset="0"/>
              </a:rPr>
              <a:t>Float</a:t>
            </a:r>
            <a:r>
              <a:rPr lang="es-ES" sz="2000" dirty="0" smtClean="0">
                <a:latin typeface="Garamond" pitchFamily="18" charset="0"/>
              </a:rPr>
              <a:t>;</a:t>
            </a:r>
          </a:p>
          <a:p>
            <a:pPr marL="0" lvl="2"/>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err="1" smtClean="0">
                <a:latin typeface="Garamond" pitchFamily="18" charset="0"/>
              </a:rPr>
              <a:t>Integer</a:t>
            </a:r>
            <a:r>
              <a:rPr lang="es-ES" sz="2000" dirty="0" smtClean="0">
                <a:latin typeface="Garamond" pitchFamily="18" charset="0"/>
              </a:rPr>
              <a:t>;</a:t>
            </a:r>
            <a:endParaRPr lang="es-ES" sz="2000" dirty="0">
              <a:latin typeface="Garamond" pitchFamily="18" charset="0"/>
            </a:endParaRPr>
          </a:p>
          <a:p>
            <a:pPr marL="0" lvl="2"/>
            <a:r>
              <a:rPr lang="es-ES" sz="2000" dirty="0" smtClean="0">
                <a:latin typeface="Garamond" pitchFamily="18" charset="0"/>
              </a:rPr>
              <a:t> </a:t>
            </a:r>
            <a:r>
              <a:rPr lang="es-ES" sz="2000" dirty="0" smtClean="0">
                <a:latin typeface="Garamond" pitchFamily="18" charset="0"/>
                <a:sym typeface="Wingdings" charset="2"/>
              </a:rPr>
              <a:t>… … … </a:t>
            </a:r>
            <a:endParaRPr lang="es-ES" sz="2000" dirty="0" smtClean="0">
              <a:latin typeface="Garamond" pitchFamily="18" charset="0"/>
            </a:endParaRPr>
          </a:p>
          <a:p>
            <a:pPr marL="0" lvl="2"/>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smtClean="0">
                <a:latin typeface="Garamond" pitchFamily="18" charset="0"/>
                <a:sym typeface="Wingdings" charset="2"/>
              </a:rPr>
              <a:t> 1;</a:t>
            </a:r>
            <a:endParaRPr lang="es-ES" sz="2000" dirty="0">
              <a:latin typeface="Garamond" pitchFamily="18" charset="0"/>
              <a:sym typeface="Wingdings" charset="2"/>
            </a:endParaRPr>
          </a:p>
          <a:p>
            <a:pPr marL="0" lvl="2"/>
            <a:r>
              <a:rPr lang="es-ES" sz="2000" dirty="0" smtClean="0">
                <a:latin typeface="Garamond" pitchFamily="18" charset="0"/>
                <a:sym typeface="Wingdings" charset="2"/>
              </a:rPr>
              <a:t> </a:t>
            </a:r>
            <a:r>
              <a:rPr lang="es-ES" sz="2000" dirty="0" err="1" smtClean="0">
                <a:latin typeface="Garamond" pitchFamily="18" charset="0"/>
                <a:sym typeface="Wingdings" charset="2"/>
              </a:rPr>
              <a:t>nota_acum</a:t>
            </a:r>
            <a:r>
              <a:rPr lang="es-ES" sz="2000" dirty="0" smtClean="0">
                <a:latin typeface="Garamond" pitchFamily="18" charset="0"/>
                <a:sym typeface="Wingdings" charset="2"/>
              </a:rPr>
              <a:t>  0.0;</a:t>
            </a:r>
            <a:endParaRPr lang="es-ES" sz="2000" dirty="0">
              <a:latin typeface="Garamond" pitchFamily="18" charset="0"/>
              <a:sym typeface="Wingdings" charset="2"/>
            </a:endParaRPr>
          </a:p>
          <a:p>
            <a:pPr marL="0" lvl="2"/>
            <a:r>
              <a:rPr lang="es-ES" sz="2000" dirty="0" smtClean="0">
                <a:latin typeface="Garamond" pitchFamily="18" charset="0"/>
                <a:sym typeface="Wingdings" charset="2"/>
              </a:rPr>
              <a:t> escribir</a:t>
            </a:r>
            <a:r>
              <a:rPr lang="es-ES" sz="2000" dirty="0">
                <a:latin typeface="Garamond" pitchFamily="18" charset="0"/>
                <a:sym typeface="Wingdings" charset="2"/>
              </a:rPr>
              <a:t>(“Introduce </a:t>
            </a:r>
            <a:r>
              <a:rPr lang="es-ES" sz="2000" dirty="0" smtClean="0">
                <a:latin typeface="Garamond" pitchFamily="18" charset="0"/>
                <a:sym typeface="Wingdings" charset="2"/>
              </a:rPr>
              <a:t>la nota número ” </a:t>
            </a:r>
            <a:r>
              <a:rPr lang="es-ES" sz="2000" dirty="0" err="1" smtClean="0">
                <a:latin typeface="Garamond" pitchFamily="18" charset="0"/>
                <a:sym typeface="Wingdings" charset="2"/>
              </a:rPr>
              <a:t>cont</a:t>
            </a:r>
            <a:r>
              <a:rPr lang="es-ES" sz="2000" dirty="0" smtClean="0">
                <a:latin typeface="Garamond" pitchFamily="18" charset="0"/>
                <a:sym typeface="Wingdings" charset="2"/>
              </a:rPr>
              <a:t>);</a:t>
            </a:r>
            <a:endParaRPr lang="es-ES" sz="2000" dirty="0">
              <a:latin typeface="Garamond" pitchFamily="18" charset="0"/>
              <a:sym typeface="Wingdings" charset="2"/>
            </a:endParaRPr>
          </a:p>
          <a:p>
            <a:pPr marL="0" lvl="2"/>
            <a:r>
              <a:rPr lang="es-ES" sz="2000" dirty="0" smtClean="0">
                <a:latin typeface="Garamond" pitchFamily="18" charset="0"/>
              </a:rPr>
              <a:t> leer(nota1</a:t>
            </a:r>
            <a:r>
              <a:rPr lang="es-ES" sz="2000" dirty="0">
                <a:latin typeface="Garamond" pitchFamily="18" charset="0"/>
              </a:rPr>
              <a:t>);</a:t>
            </a:r>
          </a:p>
          <a:p>
            <a:pPr marL="0" lvl="2"/>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smtClean="0">
                <a:latin typeface="Garamond" pitchFamily="18" charset="0"/>
                <a:sym typeface="Wingdings" charset="2"/>
              </a:rPr>
              <a:t> </a:t>
            </a:r>
            <a:r>
              <a:rPr lang="es-ES" sz="2000" dirty="0" err="1" smtClean="0">
                <a:latin typeface="Garamond" pitchFamily="18" charset="0"/>
                <a:sym typeface="Wingdings" charset="2"/>
              </a:rPr>
              <a:t>cont</a:t>
            </a:r>
            <a:r>
              <a:rPr lang="es-ES" sz="2000" dirty="0" smtClean="0">
                <a:latin typeface="Garamond" pitchFamily="18" charset="0"/>
                <a:sym typeface="Wingdings" charset="2"/>
              </a:rPr>
              <a:t> </a:t>
            </a:r>
            <a:r>
              <a:rPr lang="es-ES" sz="2000" dirty="0">
                <a:latin typeface="Garamond" pitchFamily="18" charset="0"/>
                <a:sym typeface="Wingdings" charset="2"/>
              </a:rPr>
              <a:t>+1;</a:t>
            </a:r>
          </a:p>
          <a:p>
            <a:pPr marL="0" lvl="2"/>
            <a:r>
              <a:rPr lang="es-ES" sz="2000" dirty="0" smtClean="0">
                <a:latin typeface="Garamond" pitchFamily="18" charset="0"/>
                <a:sym typeface="Wingdings" charset="2"/>
              </a:rPr>
              <a:t> </a:t>
            </a:r>
            <a:r>
              <a:rPr lang="es-ES" sz="2000" dirty="0" err="1" smtClean="0">
                <a:latin typeface="Garamond" pitchFamily="18" charset="0"/>
                <a:sym typeface="Wingdings" charset="2"/>
              </a:rPr>
              <a:t>nota_acum</a:t>
            </a:r>
            <a:r>
              <a:rPr lang="es-ES" sz="2000" dirty="0" smtClean="0">
                <a:latin typeface="Garamond" pitchFamily="18" charset="0"/>
                <a:sym typeface="Wingdings" charset="2"/>
              </a:rPr>
              <a:t>  </a:t>
            </a:r>
            <a:r>
              <a:rPr lang="es-ES" sz="2000" dirty="0" err="1">
                <a:latin typeface="Garamond" pitchFamily="18" charset="0"/>
                <a:sym typeface="Wingdings" charset="2"/>
              </a:rPr>
              <a:t>nota_acum</a:t>
            </a:r>
            <a:r>
              <a:rPr lang="es-ES" sz="2000" dirty="0">
                <a:latin typeface="Garamond" pitchFamily="18" charset="0"/>
                <a:sym typeface="Wingdings" charset="2"/>
              </a:rPr>
              <a:t> + nota1;</a:t>
            </a:r>
          </a:p>
          <a:p>
            <a:pPr marL="0" lvl="2"/>
            <a:r>
              <a:rPr lang="es-ES" sz="2000" dirty="0" smtClean="0">
                <a:latin typeface="Garamond" pitchFamily="18" charset="0"/>
                <a:sym typeface="Wingdings" charset="2"/>
              </a:rPr>
              <a:t> escribir(“Introduce la nota número ” </a:t>
            </a:r>
            <a:r>
              <a:rPr lang="es-ES" sz="2000" dirty="0" err="1" smtClean="0">
                <a:latin typeface="Garamond" pitchFamily="18" charset="0"/>
                <a:sym typeface="Wingdings" charset="2"/>
              </a:rPr>
              <a:t>cont</a:t>
            </a:r>
            <a:r>
              <a:rPr lang="es-ES" sz="2000" dirty="0" smtClean="0">
                <a:latin typeface="Garamond" pitchFamily="18" charset="0"/>
                <a:sym typeface="Wingdings" charset="2"/>
              </a:rPr>
              <a:t>);</a:t>
            </a:r>
          </a:p>
          <a:p>
            <a:pPr marL="0" lvl="2"/>
            <a:r>
              <a:rPr lang="es-ES" sz="2000" dirty="0" smtClean="0">
                <a:latin typeface="Garamond" pitchFamily="18" charset="0"/>
              </a:rPr>
              <a:t> leer(nota2</a:t>
            </a:r>
            <a:r>
              <a:rPr lang="es-ES" sz="2000" dirty="0">
                <a:latin typeface="Garamond" pitchFamily="18" charset="0"/>
              </a:rPr>
              <a:t>);</a:t>
            </a:r>
          </a:p>
          <a:p>
            <a:pPr marL="0" lvl="2"/>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smtClean="0">
                <a:latin typeface="Garamond" pitchFamily="18" charset="0"/>
                <a:sym typeface="Wingdings" charset="2"/>
              </a:rPr>
              <a:t> </a:t>
            </a:r>
            <a:r>
              <a:rPr lang="es-ES" sz="2000" dirty="0" err="1" smtClean="0">
                <a:latin typeface="Garamond" pitchFamily="18" charset="0"/>
                <a:sym typeface="Wingdings" charset="2"/>
              </a:rPr>
              <a:t>cont</a:t>
            </a:r>
            <a:r>
              <a:rPr lang="es-ES" sz="2000" dirty="0" smtClean="0">
                <a:latin typeface="Garamond" pitchFamily="18" charset="0"/>
                <a:sym typeface="Wingdings" charset="2"/>
              </a:rPr>
              <a:t> </a:t>
            </a:r>
            <a:r>
              <a:rPr lang="es-ES" sz="2000" dirty="0">
                <a:latin typeface="Garamond" pitchFamily="18" charset="0"/>
                <a:sym typeface="Wingdings" charset="2"/>
              </a:rPr>
              <a:t>+1;</a:t>
            </a:r>
          </a:p>
          <a:p>
            <a:pPr marL="0" lvl="2"/>
            <a:r>
              <a:rPr lang="es-ES" sz="2000" dirty="0" smtClean="0">
                <a:latin typeface="Garamond" pitchFamily="18" charset="0"/>
                <a:sym typeface="Wingdings" charset="2"/>
              </a:rPr>
              <a:t> </a:t>
            </a:r>
            <a:r>
              <a:rPr lang="es-ES" sz="2000" dirty="0" err="1" smtClean="0">
                <a:latin typeface="Garamond" pitchFamily="18" charset="0"/>
                <a:sym typeface="Wingdings" charset="2"/>
              </a:rPr>
              <a:t>nota_acum</a:t>
            </a:r>
            <a:r>
              <a:rPr lang="es-ES" sz="2000" dirty="0">
                <a:latin typeface="Garamond" pitchFamily="18" charset="0"/>
                <a:sym typeface="Wingdings" charset="2"/>
              </a:rPr>
              <a:t> </a:t>
            </a:r>
            <a:r>
              <a:rPr lang="es-ES" sz="2000" dirty="0" err="1">
                <a:latin typeface="Garamond" pitchFamily="18" charset="0"/>
                <a:sym typeface="Wingdings" charset="2"/>
              </a:rPr>
              <a:t>nota_acum</a:t>
            </a:r>
            <a:r>
              <a:rPr lang="es-ES" sz="2000" dirty="0">
                <a:latin typeface="Garamond" pitchFamily="18" charset="0"/>
                <a:sym typeface="Wingdings" charset="2"/>
              </a:rPr>
              <a:t> + nota2;</a:t>
            </a:r>
          </a:p>
          <a:p>
            <a:pPr marL="0" lvl="2"/>
            <a:r>
              <a:rPr lang="es-ES" sz="2000" dirty="0" smtClean="0">
                <a:latin typeface="Garamond" pitchFamily="18" charset="0"/>
                <a:sym typeface="Wingdings" charset="2"/>
              </a:rPr>
              <a:t> … </a:t>
            </a:r>
            <a:r>
              <a:rPr lang="es-ES" sz="2000" dirty="0">
                <a:latin typeface="Garamond" pitchFamily="18" charset="0"/>
                <a:sym typeface="Wingdings" charset="2"/>
              </a:rPr>
              <a:t>… … </a:t>
            </a:r>
            <a:endParaRPr lang="es-ES" sz="2000" dirty="0">
              <a:latin typeface="Garamond" pitchFamily="18" charset="0"/>
            </a:endParaRPr>
          </a:p>
        </p:txBody>
      </p:sp>
      <p:sp>
        <p:nvSpPr>
          <p:cNvPr id="8194" name="1 Título"/>
          <p:cNvSpPr>
            <a:spLocks noGrp="1"/>
          </p:cNvSpPr>
          <p:nvPr>
            <p:ph type="title"/>
          </p:nvPr>
        </p:nvSpPr>
        <p:spPr/>
        <p:txBody>
          <a:bodyPr/>
          <a:lstStyle/>
          <a:p>
            <a:r>
              <a:rPr lang="es-ES" smtClean="0"/>
              <a:t>¿Cuántas variables se necesitan?</a:t>
            </a:r>
            <a:endParaRPr lang="es-ES" dirty="0" smtClean="0"/>
          </a:p>
        </p:txBody>
      </p:sp>
      <p:pic>
        <p:nvPicPr>
          <p:cNvPr id="8197" name="Picture 2" descr="D:\Documents and Settings\javilo\Configuración local\Archivos temporales de Internet\Content.IE5\XZ9L31M0\MC900441902[1].wmf"/>
          <p:cNvPicPr>
            <a:picLocks noChangeAspect="1" noChangeArrowheads="1"/>
          </p:cNvPicPr>
          <p:nvPr/>
        </p:nvPicPr>
        <p:blipFill>
          <a:blip r:embed="rId2" cstate="print"/>
          <a:srcRect/>
          <a:stretch>
            <a:fillRect/>
          </a:stretch>
        </p:blipFill>
        <p:spPr bwMode="auto">
          <a:xfrm>
            <a:off x="7026275" y="4537075"/>
            <a:ext cx="1866900" cy="2205038"/>
          </a:xfrm>
          <a:prstGeom prst="rect">
            <a:avLst/>
          </a:prstGeom>
          <a:noFill/>
          <a:ln w="9525">
            <a:noFill/>
            <a:miter lim="800000"/>
            <a:headEnd/>
            <a:tailEnd/>
          </a:ln>
        </p:spPr>
      </p:pic>
      <p:sp>
        <p:nvSpPr>
          <p:cNvPr id="8198" name="5 Rectángulo"/>
          <p:cNvSpPr>
            <a:spLocks noChangeArrowheads="1"/>
          </p:cNvSpPr>
          <p:nvPr/>
        </p:nvSpPr>
        <p:spPr bwMode="auto">
          <a:xfrm>
            <a:off x="323528" y="3573016"/>
            <a:ext cx="4536504" cy="1224136"/>
          </a:xfrm>
          <a:prstGeom prst="rect">
            <a:avLst/>
          </a:prstGeom>
          <a:solidFill>
            <a:srgbClr val="FFC000">
              <a:alpha val="25098"/>
            </a:srgbClr>
          </a:solidFill>
          <a:ln w="9525" algn="ctr">
            <a:solidFill>
              <a:schemeClr val="tx1"/>
            </a:solidFill>
            <a:miter lim="800000"/>
            <a:headEnd/>
            <a:tailEnd/>
          </a:ln>
        </p:spPr>
        <p:txBody>
          <a:bodyPr wrap="none"/>
          <a:lstStyle/>
          <a:p>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2 Marcador de contenido"/>
          <p:cNvSpPr>
            <a:spLocks noGrp="1"/>
          </p:cNvSpPr>
          <p:nvPr>
            <p:ph idx="1"/>
          </p:nvPr>
        </p:nvSpPr>
        <p:spPr/>
        <p:txBody>
          <a:bodyPr/>
          <a:lstStyle/>
          <a:p>
            <a:r>
              <a:rPr lang="es-ES" smtClean="0"/>
              <a:t>¿Cómo se entiende cont </a:t>
            </a:r>
            <a:r>
              <a:rPr lang="es-ES" smtClean="0">
                <a:sym typeface="Wingdings" charset="2"/>
              </a:rPr>
              <a:t> cont+1;?</a:t>
            </a:r>
          </a:p>
          <a:p>
            <a:pPr lvl="1"/>
            <a:r>
              <a:rPr lang="es-ES" smtClean="0">
                <a:sym typeface="Wingdings" charset="2"/>
              </a:rPr>
              <a:t>El nuevo valor de cont es el viejo valor más uno</a:t>
            </a:r>
          </a:p>
          <a:p>
            <a:pPr lvl="1"/>
            <a:r>
              <a:rPr lang="es-ES" smtClean="0">
                <a:sym typeface="Wingdings" charset="2"/>
              </a:rPr>
              <a:t>De modo similar, nota_acum   nota_acum + notaX</a:t>
            </a:r>
          </a:p>
          <a:p>
            <a:r>
              <a:rPr lang="es-ES" smtClean="0">
                <a:sym typeface="Wingdings" charset="2"/>
              </a:rPr>
              <a:t>La idea será la de repetir estas instrucciones cada vez que se lee un nuevo valor de notaX</a:t>
            </a:r>
            <a:endParaRPr lang="es-ES" dirty="0" smtClean="0"/>
          </a:p>
        </p:txBody>
      </p:sp>
      <p:sp>
        <p:nvSpPr>
          <p:cNvPr id="9218" name="1 Título"/>
          <p:cNvSpPr>
            <a:spLocks noGrp="1"/>
          </p:cNvSpPr>
          <p:nvPr>
            <p:ph type="title"/>
          </p:nvPr>
        </p:nvSpPr>
        <p:spPr/>
        <p:txBody>
          <a:bodyPr/>
          <a:lstStyle/>
          <a:p>
            <a:r>
              <a:rPr lang="es-ES" smtClean="0"/>
              <a:t>Motivación</a:t>
            </a:r>
          </a:p>
        </p:txBody>
      </p:sp>
      <p:pic>
        <p:nvPicPr>
          <p:cNvPr id="9220" name="Picture 3" descr="D:\Documents and Settings\javilo\Configuración local\Archivos temporales de Internet\Content.IE5\N5Y2T6E3\MC900432617[1].png"/>
          <p:cNvPicPr>
            <a:picLocks noChangeAspect="1" noChangeArrowheads="1"/>
          </p:cNvPicPr>
          <p:nvPr/>
        </p:nvPicPr>
        <p:blipFill>
          <a:blip r:embed="rId2" cstate="print"/>
          <a:srcRect/>
          <a:stretch>
            <a:fillRect/>
          </a:stretch>
        </p:blipFill>
        <p:spPr bwMode="auto">
          <a:xfrm>
            <a:off x="827088" y="5113338"/>
            <a:ext cx="1512887" cy="1512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r>
              <a:rPr lang="es-ES" smtClean="0"/>
              <a:t>Posible solución</a:t>
            </a:r>
          </a:p>
        </p:txBody>
      </p:sp>
      <p:sp>
        <p:nvSpPr>
          <p:cNvPr id="10243" name="10 Documento"/>
          <p:cNvSpPr>
            <a:spLocks noChangeArrowheads="1"/>
          </p:cNvSpPr>
          <p:nvPr/>
        </p:nvSpPr>
        <p:spPr bwMode="auto">
          <a:xfrm>
            <a:off x="683022" y="2348880"/>
            <a:ext cx="4753074" cy="4437112"/>
          </a:xfrm>
          <a:prstGeom prst="flowChartDocument">
            <a:avLst/>
          </a:prstGeom>
          <a:noFill/>
          <a:ln w="9525" algn="ctr">
            <a:solidFill>
              <a:schemeClr val="tx1"/>
            </a:solidFill>
            <a:miter lim="800000"/>
            <a:headEnd/>
            <a:tailEnd/>
          </a:ln>
        </p:spPr>
        <p:txBody>
          <a:bodyPr wrap="none"/>
          <a:lstStyle/>
          <a:p>
            <a:pPr marL="0" lvl="2"/>
            <a:r>
              <a:rPr lang="es-ES" sz="2000" dirty="0" smtClean="0">
                <a:latin typeface="Garamond" pitchFamily="18" charset="0"/>
              </a:rPr>
              <a:t> </a:t>
            </a:r>
            <a:r>
              <a:rPr lang="es-ES" sz="2000" dirty="0" err="1" smtClean="0">
                <a:latin typeface="Garamond" pitchFamily="18" charset="0"/>
              </a:rPr>
              <a:t>notaX</a:t>
            </a:r>
            <a:r>
              <a:rPr lang="es-ES" sz="2000" dirty="0" smtClean="0">
                <a:latin typeface="Garamond" pitchFamily="18" charset="0"/>
              </a:rPr>
              <a:t>, </a:t>
            </a:r>
            <a:r>
              <a:rPr lang="es-ES" sz="2000" dirty="0" err="1">
                <a:latin typeface="Garamond" pitchFamily="18" charset="0"/>
              </a:rPr>
              <a:t>nota_acum</a:t>
            </a:r>
            <a:r>
              <a:rPr lang="es-ES" sz="2000" dirty="0">
                <a:latin typeface="Garamond" pitchFamily="18" charset="0"/>
              </a:rPr>
              <a:t>: </a:t>
            </a:r>
            <a:r>
              <a:rPr lang="es-ES" sz="2000" dirty="0" err="1" smtClean="0">
                <a:latin typeface="Garamond" pitchFamily="18" charset="0"/>
              </a:rPr>
              <a:t>Float</a:t>
            </a:r>
            <a:r>
              <a:rPr lang="es-ES" sz="2000" dirty="0" smtClean="0">
                <a:latin typeface="Garamond" pitchFamily="18" charset="0"/>
              </a:rPr>
              <a:t>;</a:t>
            </a:r>
          </a:p>
          <a:p>
            <a:pPr marL="0" lvl="2"/>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err="1" smtClean="0">
                <a:latin typeface="Garamond" pitchFamily="18" charset="0"/>
              </a:rPr>
              <a:t>Integer</a:t>
            </a:r>
            <a:r>
              <a:rPr lang="es-ES" sz="2000" dirty="0">
                <a:latin typeface="Garamond" pitchFamily="18" charset="0"/>
              </a:rPr>
              <a:t>;</a:t>
            </a:r>
          </a:p>
          <a:p>
            <a:pPr marL="0" lvl="2"/>
            <a:r>
              <a:rPr lang="es-ES" sz="2000" dirty="0" smtClean="0">
                <a:latin typeface="Garamond" pitchFamily="18" charset="0"/>
              </a:rPr>
              <a:t> ….</a:t>
            </a:r>
            <a:endParaRPr lang="es-ES" sz="2000" dirty="0">
              <a:latin typeface="Garamond" pitchFamily="18" charset="0"/>
            </a:endParaRPr>
          </a:p>
          <a:p>
            <a:pPr marL="0" lvl="2"/>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smtClean="0">
                <a:latin typeface="Garamond" pitchFamily="18" charset="0"/>
                <a:sym typeface="Wingdings" charset="2"/>
              </a:rPr>
              <a:t> 1;</a:t>
            </a:r>
            <a:endParaRPr lang="es-ES" sz="2000" dirty="0">
              <a:latin typeface="Garamond" pitchFamily="18" charset="0"/>
              <a:sym typeface="Wingdings" charset="2"/>
            </a:endParaRPr>
          </a:p>
          <a:p>
            <a:pPr marL="0" lvl="2"/>
            <a:r>
              <a:rPr lang="es-ES" sz="2000" dirty="0" smtClean="0">
                <a:latin typeface="Garamond" pitchFamily="18" charset="0"/>
                <a:sym typeface="Wingdings" charset="2"/>
              </a:rPr>
              <a:t> </a:t>
            </a:r>
            <a:r>
              <a:rPr lang="es-ES" sz="2000" dirty="0" err="1" smtClean="0">
                <a:latin typeface="Garamond" pitchFamily="18" charset="0"/>
                <a:sym typeface="Wingdings" charset="2"/>
              </a:rPr>
              <a:t>nota_acum</a:t>
            </a:r>
            <a:r>
              <a:rPr lang="es-ES" sz="2000" dirty="0" smtClean="0">
                <a:latin typeface="Garamond" pitchFamily="18" charset="0"/>
                <a:sym typeface="Wingdings" charset="2"/>
              </a:rPr>
              <a:t>  0.0;</a:t>
            </a:r>
          </a:p>
          <a:p>
            <a:pPr marL="0" lvl="2"/>
            <a:r>
              <a:rPr lang="es-ES" sz="2000" dirty="0" smtClean="0">
                <a:latin typeface="Garamond" pitchFamily="18" charset="0"/>
                <a:sym typeface="Wingdings" charset="2"/>
              </a:rPr>
              <a:t> mientras </a:t>
            </a:r>
            <a:r>
              <a:rPr lang="es-ES" sz="2000" dirty="0" err="1" smtClean="0">
                <a:latin typeface="Garamond" pitchFamily="18" charset="0"/>
                <a:sym typeface="Wingdings" charset="2"/>
              </a:rPr>
              <a:t>cont</a:t>
            </a:r>
            <a:r>
              <a:rPr lang="es-ES" sz="2000" dirty="0" smtClean="0">
                <a:latin typeface="Garamond" pitchFamily="18" charset="0"/>
                <a:sym typeface="Wingdings" charset="2"/>
              </a:rPr>
              <a:t> &lt;= 100 </a:t>
            </a:r>
            <a:r>
              <a:rPr lang="es-ES" sz="2000" dirty="0">
                <a:latin typeface="Garamond" pitchFamily="18" charset="0"/>
                <a:sym typeface="Wingdings" charset="2"/>
              </a:rPr>
              <a:t>repetir</a:t>
            </a:r>
          </a:p>
          <a:p>
            <a:pPr marL="0" lvl="2"/>
            <a:r>
              <a:rPr lang="es-ES" sz="2000" dirty="0">
                <a:latin typeface="Garamond" pitchFamily="18" charset="0"/>
                <a:sym typeface="Wingdings" charset="2"/>
              </a:rPr>
              <a:t>  </a:t>
            </a:r>
            <a:r>
              <a:rPr lang="es-ES" sz="2000" dirty="0" smtClean="0">
                <a:latin typeface="Garamond" pitchFamily="18" charset="0"/>
                <a:sym typeface="Wingdings" charset="2"/>
              </a:rPr>
              <a:t>  </a:t>
            </a:r>
            <a:r>
              <a:rPr lang="es-ES" sz="2000" dirty="0">
                <a:latin typeface="Garamond" pitchFamily="18" charset="0"/>
                <a:sym typeface="Wingdings" charset="2"/>
              </a:rPr>
              <a:t>escribir(“Introduce </a:t>
            </a:r>
            <a:r>
              <a:rPr lang="es-ES" sz="2000" dirty="0" smtClean="0">
                <a:latin typeface="Garamond" pitchFamily="18" charset="0"/>
                <a:sym typeface="Wingdings" charset="2"/>
              </a:rPr>
              <a:t>la nota número ” </a:t>
            </a:r>
            <a:r>
              <a:rPr lang="es-ES" sz="2000" dirty="0" err="1" smtClean="0">
                <a:latin typeface="Garamond" pitchFamily="18" charset="0"/>
                <a:sym typeface="Wingdings" charset="2"/>
              </a:rPr>
              <a:t>cont</a:t>
            </a:r>
            <a:r>
              <a:rPr lang="es-ES" sz="2000" dirty="0" smtClean="0">
                <a:latin typeface="Garamond" pitchFamily="18" charset="0"/>
                <a:sym typeface="Wingdings" charset="2"/>
              </a:rPr>
              <a:t>);</a:t>
            </a:r>
            <a:endParaRPr lang="es-ES" sz="2000" dirty="0">
              <a:latin typeface="Garamond" pitchFamily="18" charset="0"/>
              <a:sym typeface="Wingdings" charset="2"/>
            </a:endParaRPr>
          </a:p>
          <a:p>
            <a:pPr marL="0" lvl="2"/>
            <a:r>
              <a:rPr lang="es-ES" sz="2000" dirty="0">
                <a:latin typeface="Garamond" pitchFamily="18" charset="0"/>
              </a:rPr>
              <a:t>   </a:t>
            </a:r>
            <a:r>
              <a:rPr lang="es-ES" sz="2000" dirty="0" smtClean="0">
                <a:latin typeface="Garamond" pitchFamily="18" charset="0"/>
              </a:rPr>
              <a:t> leer(</a:t>
            </a:r>
            <a:r>
              <a:rPr lang="es-ES" sz="2000" dirty="0" err="1" smtClean="0">
                <a:latin typeface="Garamond" pitchFamily="18" charset="0"/>
              </a:rPr>
              <a:t>notaX</a:t>
            </a:r>
            <a:r>
              <a:rPr lang="es-ES" sz="2000" dirty="0">
                <a:latin typeface="Garamond" pitchFamily="18" charset="0"/>
              </a:rPr>
              <a:t>);</a:t>
            </a:r>
          </a:p>
          <a:p>
            <a:pPr marL="0" lvl="2"/>
            <a:r>
              <a:rPr lang="es-ES" sz="2000" dirty="0">
                <a:latin typeface="Garamond" pitchFamily="18" charset="0"/>
              </a:rPr>
              <a:t>   </a:t>
            </a:r>
            <a:r>
              <a:rPr lang="es-ES" sz="2000" dirty="0" smtClean="0">
                <a:latin typeface="Garamond" pitchFamily="18" charset="0"/>
              </a:rPr>
              <a:t> </a:t>
            </a:r>
            <a:r>
              <a:rPr lang="es-ES" sz="2000" dirty="0" err="1" smtClean="0">
                <a:latin typeface="Garamond" pitchFamily="18" charset="0"/>
              </a:rPr>
              <a:t>cont</a:t>
            </a:r>
            <a:r>
              <a:rPr lang="es-ES" sz="2000" dirty="0" smtClean="0">
                <a:latin typeface="Garamond" pitchFamily="18" charset="0"/>
              </a:rPr>
              <a:t> </a:t>
            </a:r>
            <a:r>
              <a:rPr lang="es-ES" sz="2000" dirty="0" smtClean="0">
                <a:latin typeface="Garamond" pitchFamily="18" charset="0"/>
                <a:sym typeface="Wingdings" charset="2"/>
              </a:rPr>
              <a:t> </a:t>
            </a:r>
            <a:r>
              <a:rPr lang="es-ES" sz="2000" dirty="0" err="1" smtClean="0">
                <a:latin typeface="Garamond" pitchFamily="18" charset="0"/>
                <a:sym typeface="Wingdings" charset="2"/>
              </a:rPr>
              <a:t>cont</a:t>
            </a:r>
            <a:r>
              <a:rPr lang="es-ES" sz="2000" dirty="0" smtClean="0">
                <a:latin typeface="Garamond" pitchFamily="18" charset="0"/>
                <a:sym typeface="Wingdings" charset="2"/>
              </a:rPr>
              <a:t> </a:t>
            </a:r>
            <a:r>
              <a:rPr lang="es-ES" sz="2000" dirty="0">
                <a:latin typeface="Garamond" pitchFamily="18" charset="0"/>
                <a:sym typeface="Wingdings" charset="2"/>
              </a:rPr>
              <a:t>+1;</a:t>
            </a:r>
          </a:p>
          <a:p>
            <a:pPr marL="0" lvl="2"/>
            <a:r>
              <a:rPr lang="es-ES" sz="2000" dirty="0">
                <a:latin typeface="Garamond" pitchFamily="18" charset="0"/>
                <a:sym typeface="Wingdings" charset="2"/>
              </a:rPr>
              <a:t>   </a:t>
            </a:r>
            <a:r>
              <a:rPr lang="es-ES" sz="2000" dirty="0" smtClean="0">
                <a:latin typeface="Garamond" pitchFamily="18" charset="0"/>
                <a:sym typeface="Wingdings" charset="2"/>
              </a:rPr>
              <a:t> </a:t>
            </a:r>
            <a:r>
              <a:rPr lang="es-ES" sz="2000" dirty="0" err="1" smtClean="0">
                <a:latin typeface="Garamond" pitchFamily="18" charset="0"/>
                <a:sym typeface="Wingdings" charset="2"/>
              </a:rPr>
              <a:t>nota_acum</a:t>
            </a:r>
            <a:r>
              <a:rPr lang="es-ES" sz="2000" dirty="0" smtClean="0">
                <a:latin typeface="Garamond" pitchFamily="18" charset="0"/>
                <a:sym typeface="Wingdings" charset="2"/>
              </a:rPr>
              <a:t>  </a:t>
            </a:r>
            <a:r>
              <a:rPr lang="es-ES" sz="2000" dirty="0" err="1">
                <a:latin typeface="Garamond" pitchFamily="18" charset="0"/>
                <a:sym typeface="Wingdings" charset="2"/>
              </a:rPr>
              <a:t>nota_acum</a:t>
            </a:r>
            <a:r>
              <a:rPr lang="es-ES" sz="2000" dirty="0">
                <a:latin typeface="Garamond" pitchFamily="18" charset="0"/>
                <a:sym typeface="Wingdings" charset="2"/>
              </a:rPr>
              <a:t> + </a:t>
            </a:r>
            <a:r>
              <a:rPr lang="es-ES" sz="2000" dirty="0" err="1">
                <a:latin typeface="Garamond" pitchFamily="18" charset="0"/>
                <a:sym typeface="Wingdings" charset="2"/>
              </a:rPr>
              <a:t>notaX</a:t>
            </a:r>
            <a:r>
              <a:rPr lang="es-ES" sz="2000" dirty="0">
                <a:latin typeface="Garamond" pitchFamily="18" charset="0"/>
                <a:sym typeface="Wingdings" charset="2"/>
              </a:rPr>
              <a:t>;</a:t>
            </a:r>
          </a:p>
          <a:p>
            <a:pPr marL="0" lvl="2"/>
            <a:r>
              <a:rPr lang="es-ES" sz="2000" dirty="0" smtClean="0">
                <a:latin typeface="Garamond" pitchFamily="18" charset="0"/>
                <a:sym typeface="Wingdings" charset="2"/>
              </a:rPr>
              <a:t> </a:t>
            </a:r>
            <a:r>
              <a:rPr lang="es-ES" sz="2000" dirty="0" err="1" smtClean="0">
                <a:latin typeface="Garamond" pitchFamily="18" charset="0"/>
                <a:sym typeface="Wingdings" charset="2"/>
              </a:rPr>
              <a:t>fin_repetir</a:t>
            </a:r>
            <a:r>
              <a:rPr lang="es-ES" sz="2000" dirty="0" smtClean="0">
                <a:latin typeface="Garamond" pitchFamily="18" charset="0"/>
                <a:sym typeface="Wingdings" charset="2"/>
              </a:rPr>
              <a:t>;</a:t>
            </a:r>
          </a:p>
          <a:p>
            <a:pPr marL="0" lvl="2"/>
            <a:r>
              <a:rPr lang="es-ES" sz="2000" dirty="0" smtClean="0">
                <a:latin typeface="Garamond" pitchFamily="18" charset="0"/>
                <a:sym typeface="Wingdings" charset="2"/>
              </a:rPr>
              <a:t> escribir</a:t>
            </a:r>
            <a:r>
              <a:rPr lang="es-ES" sz="2000" dirty="0">
                <a:latin typeface="Garamond" pitchFamily="18" charset="0"/>
                <a:sym typeface="Wingdings" charset="2"/>
              </a:rPr>
              <a:t>(“El resultado es…”);</a:t>
            </a:r>
          </a:p>
          <a:p>
            <a:pPr marL="0" lvl="2"/>
            <a:endParaRPr lang="es-ES" sz="2000" dirty="0">
              <a:latin typeface="Garamond" pitchFamily="18" charset="0"/>
            </a:endParaRPr>
          </a:p>
        </p:txBody>
      </p:sp>
      <p:sp>
        <p:nvSpPr>
          <p:cNvPr id="10244" name="Freeform 3"/>
          <p:cNvSpPr>
            <a:spLocks/>
          </p:cNvSpPr>
          <p:nvPr/>
        </p:nvSpPr>
        <p:spPr bwMode="auto">
          <a:xfrm rot="535518">
            <a:off x="67477" y="3986759"/>
            <a:ext cx="807546" cy="1476769"/>
          </a:xfrm>
          <a:custGeom>
            <a:avLst/>
            <a:gdLst>
              <a:gd name="T0" fmla="*/ 2147483647 w 560"/>
              <a:gd name="T1" fmla="*/ 2147483647 h 1104"/>
              <a:gd name="T2" fmla="*/ 2147483647 w 560"/>
              <a:gd name="T3" fmla="*/ 2147483647 h 1104"/>
              <a:gd name="T4" fmla="*/ 2147483647 w 560"/>
              <a:gd name="T5" fmla="*/ 2147483647 h 1104"/>
              <a:gd name="T6" fmla="*/ 2147483647 w 560"/>
              <a:gd name="T7" fmla="*/ 0 h 1104"/>
              <a:gd name="T8" fmla="*/ 0 60000 65536"/>
              <a:gd name="T9" fmla="*/ 0 60000 65536"/>
              <a:gd name="T10" fmla="*/ 0 60000 65536"/>
              <a:gd name="T11" fmla="*/ 0 60000 65536"/>
              <a:gd name="T12" fmla="*/ 0 w 560"/>
              <a:gd name="T13" fmla="*/ 0 h 1104"/>
              <a:gd name="T14" fmla="*/ 560 w 560"/>
              <a:gd name="T15" fmla="*/ 1104 h 1104"/>
            </a:gdLst>
            <a:ahLst/>
            <a:cxnLst>
              <a:cxn ang="T8">
                <a:pos x="T0" y="T1"/>
              </a:cxn>
              <a:cxn ang="T9">
                <a:pos x="T2" y="T3"/>
              </a:cxn>
              <a:cxn ang="T10">
                <a:pos x="T4" y="T5"/>
              </a:cxn>
              <a:cxn ang="T11">
                <a:pos x="T6" y="T7"/>
              </a:cxn>
            </a:cxnLst>
            <a:rect l="T12" t="T13" r="T14" b="T15"/>
            <a:pathLst>
              <a:path w="560" h="1104">
                <a:moveTo>
                  <a:pt x="560" y="1104"/>
                </a:moveTo>
                <a:cubicBezTo>
                  <a:pt x="360" y="988"/>
                  <a:pt x="160" y="872"/>
                  <a:pt x="80" y="720"/>
                </a:cubicBezTo>
                <a:cubicBezTo>
                  <a:pt x="0" y="568"/>
                  <a:pt x="16" y="312"/>
                  <a:pt x="80" y="192"/>
                </a:cubicBezTo>
                <a:cubicBezTo>
                  <a:pt x="144" y="72"/>
                  <a:pt x="304" y="36"/>
                  <a:pt x="464" y="0"/>
                </a:cubicBezTo>
              </a:path>
            </a:pathLst>
          </a:custGeom>
          <a:noFill/>
          <a:ln w="38160">
            <a:solidFill>
              <a:srgbClr val="FF0000"/>
            </a:solidFill>
            <a:miter lim="800000"/>
            <a:headEnd/>
            <a:tailEnd type="triangle" w="med" len="med"/>
          </a:ln>
        </p:spPr>
        <p:txBody>
          <a:bodyPr wrap="none" anchor="ctr"/>
          <a:lstStyle/>
          <a:p>
            <a:endParaRPr lang="es-ES"/>
          </a:p>
        </p:txBody>
      </p:sp>
      <p:sp>
        <p:nvSpPr>
          <p:cNvPr id="6" name="5 Rectángulo"/>
          <p:cNvSpPr>
            <a:spLocks noChangeArrowheads="1"/>
          </p:cNvSpPr>
          <p:nvPr/>
        </p:nvSpPr>
        <p:spPr bwMode="auto">
          <a:xfrm>
            <a:off x="827584" y="4221088"/>
            <a:ext cx="4536504" cy="1224136"/>
          </a:xfrm>
          <a:prstGeom prst="rect">
            <a:avLst/>
          </a:prstGeom>
          <a:solidFill>
            <a:srgbClr val="FFC000">
              <a:alpha val="25098"/>
            </a:srgbClr>
          </a:solidFill>
          <a:ln w="9525" algn="ctr">
            <a:solidFill>
              <a:schemeClr val="tx1"/>
            </a:solidFill>
            <a:miter lim="800000"/>
            <a:headEnd/>
            <a:tailEnd/>
          </a:ln>
        </p:spPr>
        <p:txBody>
          <a:bodyPr wrap="none"/>
          <a:lstStyle/>
          <a:p>
            <a:endParaRPr lang="es-ES"/>
          </a:p>
        </p:txBody>
      </p:sp>
      <p:pic>
        <p:nvPicPr>
          <p:cNvPr id="1026" name="Picture 2" descr="d:\Users\jtplocuj\AppData\Local\Microsoft\Windows\Temporary Internet Files\Content.IE5\UP08FO0W\falsaria1490515661repetir[1].jpg"/>
          <p:cNvPicPr>
            <a:picLocks noChangeAspect="1" noChangeArrowheads="1"/>
          </p:cNvPicPr>
          <p:nvPr/>
        </p:nvPicPr>
        <p:blipFill>
          <a:blip r:embed="rId3" cstate="print"/>
          <a:srcRect/>
          <a:stretch>
            <a:fillRect/>
          </a:stretch>
        </p:blipFill>
        <p:spPr bwMode="auto">
          <a:xfrm rot="14025232">
            <a:off x="6685114" y="4802917"/>
            <a:ext cx="1649774" cy="1649774"/>
          </a:xfrm>
          <a:prstGeom prst="rect">
            <a:avLst/>
          </a:prstGeom>
          <a:noFill/>
        </p:spPr>
      </p:pic>
      <p:sp>
        <p:nvSpPr>
          <p:cNvPr id="8" name="Text Box 2"/>
          <p:cNvSpPr txBox="1">
            <a:spLocks noChangeArrowheads="1"/>
          </p:cNvSpPr>
          <p:nvPr/>
        </p:nvSpPr>
        <p:spPr bwMode="auto">
          <a:xfrm>
            <a:off x="5724128" y="2780927"/>
            <a:ext cx="2016224" cy="576065"/>
          </a:xfrm>
          <a:prstGeom prst="rect">
            <a:avLst/>
          </a:prstGeom>
          <a:noFill/>
          <a:ln w="22225" cap="flat">
            <a:solidFill>
              <a:schemeClr val="accent3"/>
            </a:solidFill>
            <a:round/>
            <a:headEnd/>
            <a:tailEnd/>
          </a:ln>
          <a:effectLst/>
        </p:spPr>
        <p:txBody>
          <a:bodyPr lIns="90360" tIns="44280" rIns="90360" bIns="44280"/>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u-ES" sz="1400" b="1" dirty="0" smtClean="0">
                <a:solidFill>
                  <a:schemeClr val="accent3"/>
                </a:solidFill>
                <a:cs typeface="DejaVu Sans" pitchFamily="34" charset="0"/>
              </a:rPr>
              <a:t>El </a:t>
            </a:r>
            <a:r>
              <a:rPr lang="eu-ES" sz="1400" b="1" dirty="0" err="1">
                <a:solidFill>
                  <a:schemeClr val="accent3"/>
                </a:solidFill>
                <a:cs typeface="DejaVu Sans" pitchFamily="34" charset="0"/>
              </a:rPr>
              <a:t>número</a:t>
            </a:r>
            <a:r>
              <a:rPr lang="eu-ES" sz="1400" b="1" dirty="0">
                <a:solidFill>
                  <a:schemeClr val="accent3"/>
                </a:solidFill>
                <a:cs typeface="DejaVu Sans" pitchFamily="34" charset="0"/>
              </a:rPr>
              <a:t> de </a:t>
            </a:r>
            <a:r>
              <a:rPr lang="eu-ES" sz="1400" b="1" dirty="0" err="1">
                <a:solidFill>
                  <a:schemeClr val="accent3"/>
                </a:solidFill>
                <a:cs typeface="DejaVu Sans" pitchFamily="34" charset="0"/>
              </a:rPr>
              <a:t>variables</a:t>
            </a:r>
            <a:r>
              <a:rPr lang="eu-ES" sz="1400" b="1" dirty="0">
                <a:solidFill>
                  <a:schemeClr val="accent3"/>
                </a:solidFill>
                <a:cs typeface="DejaVu Sans" pitchFamily="34" charset="0"/>
              </a:rPr>
              <a:t> </a:t>
            </a:r>
            <a:r>
              <a:rPr lang="eu-ES" sz="1400" b="1" dirty="0" err="1" smtClean="0">
                <a:solidFill>
                  <a:schemeClr val="accent3"/>
                </a:solidFill>
                <a:cs typeface="DejaVu Sans" pitchFamily="34" charset="0"/>
              </a:rPr>
              <a:t>utilizadas</a:t>
            </a:r>
            <a:r>
              <a:rPr lang="eu-ES" sz="1400" b="1" dirty="0" smtClean="0">
                <a:solidFill>
                  <a:schemeClr val="accent3"/>
                </a:solidFill>
                <a:cs typeface="DejaVu Sans" pitchFamily="34" charset="0"/>
              </a:rPr>
              <a:t> es </a:t>
            </a:r>
            <a:r>
              <a:rPr lang="eu-ES" sz="1400" b="1" dirty="0" err="1" smtClean="0">
                <a:solidFill>
                  <a:schemeClr val="accent3"/>
                </a:solidFill>
                <a:cs typeface="DejaVu Sans" pitchFamily="34" charset="0"/>
              </a:rPr>
              <a:t>razonable</a:t>
            </a:r>
            <a:endParaRPr lang="eu-ES" sz="1400" b="1" dirty="0">
              <a:solidFill>
                <a:schemeClr val="accent3"/>
              </a:solidFill>
              <a:cs typeface="DejaVu Sans" pitchFamily="34" charset="0"/>
            </a:endParaRPr>
          </a:p>
        </p:txBody>
      </p:sp>
      <p:cxnSp>
        <p:nvCxnSpPr>
          <p:cNvPr id="3" name="Conector recto de flecha 2"/>
          <p:cNvCxnSpPr>
            <a:stCxn id="8" idx="1"/>
          </p:cNvCxnSpPr>
          <p:nvPr/>
        </p:nvCxnSpPr>
        <p:spPr>
          <a:xfrm flipH="1" flipV="1">
            <a:off x="3059832" y="2780927"/>
            <a:ext cx="2664296" cy="288033"/>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usada para ppts de PB</Template>
  <TotalTime>841</TotalTime>
  <Words>1176</Words>
  <Application>Microsoft Office PowerPoint</Application>
  <PresentationFormat>Presentación en pantalla (4:3)</PresentationFormat>
  <Paragraphs>212</Paragraphs>
  <Slides>28</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Calibri</vt:lpstr>
      <vt:lpstr>Candara</vt:lpstr>
      <vt:lpstr>DejaVu Sans</vt:lpstr>
      <vt:lpstr>Garamond</vt:lpstr>
      <vt:lpstr>Symbol</vt:lpstr>
      <vt:lpstr>Times New Roman</vt:lpstr>
      <vt:lpstr>Verdana</vt:lpstr>
      <vt:lpstr>Wingdings</vt:lpstr>
      <vt:lpstr>Waveform</vt:lpstr>
      <vt:lpstr>Tema 2.2</vt:lpstr>
      <vt:lpstr>Índice</vt:lpstr>
      <vt:lpstr>Objetivos del tema</vt:lpstr>
      <vt:lpstr>Índice</vt:lpstr>
      <vt:lpstr>Presentación de PowerPoint</vt:lpstr>
      <vt:lpstr>Problema de partida</vt:lpstr>
      <vt:lpstr>¿Cuántas variables se necesitan?</vt:lpstr>
      <vt:lpstr>Motivación</vt:lpstr>
      <vt:lpstr>Posible solución</vt:lpstr>
      <vt:lpstr>¡Hemos hecho trampa!</vt:lpstr>
      <vt:lpstr>Atención, pregunta</vt:lpstr>
      <vt:lpstr>Índice</vt:lpstr>
      <vt:lpstr>Sentencias iterativas</vt:lpstr>
      <vt:lpstr>Tres tipos de sentencias</vt:lpstr>
      <vt:lpstr>mientras condición repetir</vt:lpstr>
      <vt:lpstr>repetir salir si condición;</vt:lpstr>
      <vt:lpstr>repetir salir si condición;</vt:lpstr>
      <vt:lpstr>para vble v_inicial..v_final repetir</vt:lpstr>
      <vt:lpstr>Las condiciones </vt:lpstr>
      <vt:lpstr>Índice</vt:lpstr>
      <vt:lpstr>Ejemplo resuelto</vt:lpstr>
      <vt:lpstr>Especificación</vt:lpstr>
      <vt:lpstr>Casos de prueba</vt:lpstr>
      <vt:lpstr>Algoritmo</vt:lpstr>
      <vt:lpstr>Atención, preguntas</vt:lpstr>
      <vt:lpstr>Ejercicio para resolver ahora</vt:lpstr>
      <vt:lpstr>Se pide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JAVILO LOPEZ</dc:creator>
  <cp:lastModifiedBy>jlo</cp:lastModifiedBy>
  <cp:revision>209</cp:revision>
  <dcterms:created xsi:type="dcterms:W3CDTF">2017-05-08T10:11:44Z</dcterms:created>
  <dcterms:modified xsi:type="dcterms:W3CDTF">2022-09-16T06:50:05Z</dcterms:modified>
</cp:coreProperties>
</file>