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49" r:id="rId2"/>
    <p:sldId id="271" r:id="rId3"/>
    <p:sldId id="257" r:id="rId4"/>
    <p:sldId id="380" r:id="rId5"/>
    <p:sldId id="382" r:id="rId6"/>
    <p:sldId id="396" r:id="rId7"/>
    <p:sldId id="384" r:id="rId8"/>
    <p:sldId id="385" r:id="rId9"/>
    <p:sldId id="386" r:id="rId10"/>
    <p:sldId id="383" r:id="rId11"/>
    <p:sldId id="387" r:id="rId12"/>
    <p:sldId id="390" r:id="rId13"/>
    <p:sldId id="388" r:id="rId14"/>
    <p:sldId id="391" r:id="rId15"/>
    <p:sldId id="393" r:id="rId16"/>
    <p:sldId id="392" r:id="rId17"/>
    <p:sldId id="394" r:id="rId18"/>
    <p:sldId id="395" r:id="rId19"/>
    <p:sldId id="379"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95AE2-CC2F-43E1-909E-A64973E8BDDF}" type="datetimeFigureOut">
              <a:rPr lang="es-ES" smtClean="0"/>
              <a:pPr/>
              <a:t>12/09/2018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CC9BE2-D643-43D3-8B37-90BCF1698B90}"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3A25C78-D9BB-49BE-8894-D06186370409}" type="slidenum">
              <a:rPr lang="en-GB" smtClean="0">
                <a:latin typeface="Verdana" pitchFamily="32" charset="0"/>
              </a:rPr>
              <a:pPr/>
              <a:t>1</a:t>
            </a:fld>
            <a:endParaRPr lang="en-GB" smtClean="0">
              <a:latin typeface="Verdana" pitchFamily="32"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7"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12/09/2018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A847CFC-816F-41D0-AAC0-9BF4FEBC753E}" type="datetimeFigureOut">
              <a:rPr lang="es-ES" smtClean="0"/>
              <a:pPr/>
              <a:t>12/09/2018</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s-ES" dirty="0" smtClean="0"/>
              <a:t>Tema 2.3</a:t>
            </a:r>
          </a:p>
        </p:txBody>
      </p:sp>
      <p:sp>
        <p:nvSpPr>
          <p:cNvPr id="3075" name="Rectangle 3"/>
          <p:cNvSpPr>
            <a:spLocks noGrp="1" noChangeArrowheads="1"/>
          </p:cNvSpPr>
          <p:nvPr>
            <p:ph type="subTitle" idx="1"/>
          </p:nvPr>
        </p:nvSpPr>
        <p:spPr/>
        <p:txBody>
          <a:bodyPr/>
          <a:lstStyle/>
          <a:p>
            <a:r>
              <a:rPr lang="es-ES" dirty="0" smtClean="0"/>
              <a:t>Chivatos, dobles bucles, secuencias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Ejercicios</a:t>
            </a:r>
          </a:p>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Secuencias</a:t>
            </a:r>
          </a:p>
          <a:p>
            <a:pPr marL="274320" lvl="0" indent="-274320">
              <a:spcBef>
                <a:spcPct val="20000"/>
              </a:spcBef>
              <a:buClr>
                <a:schemeClr val="accent1"/>
              </a:buClr>
              <a:buSzPct val="100000"/>
              <a:defRPr/>
            </a:pP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Nos piden escribir un algoritmo que pida al usuario 10 números enteros y los imprima en orden inverso</a:t>
            </a:r>
          </a:p>
          <a:p>
            <a:pPr lvl="1"/>
            <a:r>
              <a:rPr lang="es-ES" dirty="0" smtClean="0"/>
              <a:t>Por ejemplo:</a:t>
            </a:r>
            <a:endParaRPr lang="es-ES" dirty="0"/>
          </a:p>
        </p:txBody>
      </p:sp>
      <p:sp>
        <p:nvSpPr>
          <p:cNvPr id="2" name="1 Título"/>
          <p:cNvSpPr>
            <a:spLocks noGrp="1"/>
          </p:cNvSpPr>
          <p:nvPr>
            <p:ph type="title"/>
          </p:nvPr>
        </p:nvSpPr>
        <p:spPr/>
        <p:txBody>
          <a:bodyPr/>
          <a:lstStyle/>
          <a:p>
            <a:r>
              <a:rPr lang="es-ES" dirty="0" smtClean="0"/>
              <a:t>Motivación</a:t>
            </a:r>
            <a:endParaRPr lang="es-ES" dirty="0"/>
          </a:p>
        </p:txBody>
      </p:sp>
      <p:graphicFrame>
        <p:nvGraphicFramePr>
          <p:cNvPr id="4" name="3 Tabla"/>
          <p:cNvGraphicFramePr>
            <a:graphicFrameLocks noGrp="1"/>
          </p:cNvGraphicFramePr>
          <p:nvPr/>
        </p:nvGraphicFramePr>
        <p:xfrm>
          <a:off x="3347864" y="3789040"/>
          <a:ext cx="4824536" cy="692640"/>
        </p:xfrm>
        <a:graphic>
          <a:graphicData uri="http://schemas.openxmlformats.org/drawingml/2006/table">
            <a:tbl>
              <a:tblPr firstRow="1" bandRow="1">
                <a:tableStyleId>{5C22544A-7EE6-4342-B048-85BDC9FD1C3A}</a:tableStyleId>
              </a:tblPr>
              <a:tblGrid>
                <a:gridCol w="2412268"/>
                <a:gridCol w="2412268"/>
              </a:tblGrid>
              <a:tr h="343316">
                <a:tc>
                  <a:txBody>
                    <a:bodyPr/>
                    <a:lstStyle/>
                    <a:p>
                      <a:pPr algn="ctr"/>
                      <a:r>
                        <a:rPr lang="es-ES" b="0" baseline="0" noProof="0" dirty="0" smtClean="0">
                          <a:solidFill>
                            <a:schemeClr val="tx1"/>
                          </a:solidFill>
                        </a:rPr>
                        <a:t>Entrada</a:t>
                      </a:r>
                      <a:endParaRPr lang="es-ES"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b="0" baseline="0" noProof="0" dirty="0" smtClean="0">
                          <a:solidFill>
                            <a:schemeClr val="tx1"/>
                          </a:solidFill>
                        </a:rPr>
                        <a:t>Salida</a:t>
                      </a:r>
                      <a:endParaRPr lang="es-ES"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3316">
                <a:tc>
                  <a:txBody>
                    <a:bodyPr/>
                    <a:lstStyle/>
                    <a:p>
                      <a:r>
                        <a:rPr lang="es-ES" b="0" baseline="0" noProof="0" dirty="0" smtClean="0">
                          <a:solidFill>
                            <a:schemeClr val="tx1"/>
                          </a:solidFill>
                        </a:rPr>
                        <a:t>1, 2, 3, 4, 5, 6, 7, 8, 9, 10</a:t>
                      </a:r>
                      <a:endParaRPr lang="es-ES"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b="0" baseline="0" noProof="0" dirty="0" smtClean="0">
                          <a:solidFill>
                            <a:schemeClr val="tx1"/>
                          </a:solidFill>
                        </a:rPr>
                        <a:t>10, 9, 8, 7, 6, 5, 4, 3, 2, 1</a:t>
                      </a:r>
                      <a:endParaRPr lang="es-ES"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AutoShape 4"/>
          <p:cNvSpPr>
            <a:spLocks noChangeArrowheads="1"/>
          </p:cNvSpPr>
          <p:nvPr/>
        </p:nvSpPr>
        <p:spPr bwMode="auto">
          <a:xfrm>
            <a:off x="1966714" y="4725144"/>
            <a:ext cx="6637734" cy="1224136"/>
          </a:xfrm>
          <a:prstGeom prst="wedgeRoundRectCallout">
            <a:avLst>
              <a:gd name="adj1" fmla="val -48958"/>
              <a:gd name="adj2" fmla="val 82866"/>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Con lo visto hasta ahora, el único modo de hacerlo consistiría en utilizar 10 variables... ¿Y si en vez de 10 números fueran 1000? ¿Y si se complicara ligeramente el algoritmo? Sería inviable. Necesitamos una estructura para almacenar secuencias de datos</a:t>
            </a:r>
          </a:p>
          <a:p>
            <a:pPr algn="ctr">
              <a:lnSpc>
                <a:spcPct val="102000"/>
              </a:lnSpc>
              <a:spcBef>
                <a:spcPts val="800"/>
              </a:spcBef>
              <a:buClr>
                <a:srgbClr val="000000"/>
              </a:buClr>
              <a:buSzPct val="100000"/>
              <a:buFont typeface="Times New Roman" pitchFamily="18" charset="0"/>
              <a:buNone/>
            </a:pPr>
            <a:endParaRPr lang="es-ES" b="1" dirty="0" smtClean="0">
              <a:solidFill>
                <a:schemeClr val="hlink"/>
              </a:solidFill>
              <a:cs typeface="DejaVu Sans" pitchFamily="34" charset="0"/>
            </a:endParaRPr>
          </a:p>
        </p:txBody>
      </p:sp>
      <p:pic>
        <p:nvPicPr>
          <p:cNvPr id="6" name="Picture 5" descr="MC900440512[1]"/>
          <p:cNvPicPr>
            <a:picLocks noChangeAspect="1" noChangeArrowheads="1"/>
          </p:cNvPicPr>
          <p:nvPr/>
        </p:nvPicPr>
        <p:blipFill>
          <a:blip r:embed="rId2" cstate="print"/>
          <a:srcRect/>
          <a:stretch>
            <a:fillRect/>
          </a:stretch>
        </p:blipFill>
        <p:spPr bwMode="auto">
          <a:xfrm>
            <a:off x="467544" y="4991943"/>
            <a:ext cx="1427162" cy="1749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Reservar memoria para la secuencia	</a:t>
            </a:r>
          </a:p>
          <a:p>
            <a:pPr lvl="1"/>
            <a:r>
              <a:rPr lang="es-ES" dirty="0" smtClean="0"/>
              <a:t>Ejemplo: reservar memoria para 10 números enteros</a:t>
            </a:r>
          </a:p>
          <a:p>
            <a:pPr lvl="2"/>
            <a:r>
              <a:rPr lang="es-ES" b="1" dirty="0" smtClean="0"/>
              <a:t>secuencia: 10 </a:t>
            </a:r>
            <a:r>
              <a:rPr lang="es-ES" b="1" dirty="0" err="1" smtClean="0"/>
              <a:t>integer</a:t>
            </a:r>
            <a:r>
              <a:rPr lang="es-ES" dirty="0" smtClean="0"/>
              <a:t>;	</a:t>
            </a:r>
          </a:p>
          <a:p>
            <a:r>
              <a:rPr lang="es-ES" dirty="0" smtClean="0"/>
              <a:t>Leer secuencia</a:t>
            </a:r>
          </a:p>
          <a:p>
            <a:pPr lvl="1"/>
            <a:r>
              <a:rPr lang="es-ES" dirty="0" smtClean="0"/>
              <a:t>Se leen desde teclado tantos números como tenga la secuencia y se almacenan en la variable </a:t>
            </a:r>
            <a:r>
              <a:rPr lang="es-ES" i="1" dirty="0" smtClean="0"/>
              <a:t>secuencia</a:t>
            </a:r>
            <a:r>
              <a:rPr lang="es-ES" dirty="0" smtClean="0"/>
              <a:t> </a:t>
            </a:r>
          </a:p>
          <a:p>
            <a:pPr lvl="2"/>
            <a:r>
              <a:rPr lang="es-ES" b="1" dirty="0" smtClean="0"/>
              <a:t> </a:t>
            </a:r>
            <a:r>
              <a:rPr lang="es-ES" b="1" dirty="0" err="1" smtClean="0"/>
              <a:t>leer_secuencia</a:t>
            </a:r>
            <a:r>
              <a:rPr lang="es-ES" b="1" dirty="0" smtClean="0"/>
              <a:t>(secuencia);</a:t>
            </a:r>
            <a:endParaRPr lang="es-ES" dirty="0" smtClean="0"/>
          </a:p>
        </p:txBody>
      </p:sp>
      <p:sp>
        <p:nvSpPr>
          <p:cNvPr id="3" name="2 Título"/>
          <p:cNvSpPr>
            <a:spLocks noGrp="1"/>
          </p:cNvSpPr>
          <p:nvPr>
            <p:ph type="title"/>
          </p:nvPr>
        </p:nvSpPr>
        <p:spPr/>
        <p:txBody>
          <a:bodyPr/>
          <a:lstStyle/>
          <a:p>
            <a:r>
              <a:rPr lang="es-ES" dirty="0" smtClean="0"/>
              <a:t>Instrucciones con secuencias (I)</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Colocarse al principio o al final de la secuencia</a:t>
            </a:r>
          </a:p>
          <a:p>
            <a:pPr lvl="1"/>
            <a:r>
              <a:rPr lang="es-ES" dirty="0" smtClean="0"/>
              <a:t>Es necesario colocarse antes de empezar a recorrerla</a:t>
            </a:r>
          </a:p>
          <a:p>
            <a:pPr lvl="2"/>
            <a:r>
              <a:rPr lang="es-ES" b="1" dirty="0" err="1" smtClean="0"/>
              <a:t>colocarnos_al_principio</a:t>
            </a:r>
            <a:r>
              <a:rPr lang="es-ES" b="1" dirty="0" smtClean="0"/>
              <a:t>(secuencia); </a:t>
            </a:r>
          </a:p>
          <a:p>
            <a:pPr lvl="2"/>
            <a:r>
              <a:rPr lang="es-ES" b="1" dirty="0" err="1" smtClean="0"/>
              <a:t>colocarnos_al_final</a:t>
            </a:r>
            <a:r>
              <a:rPr lang="es-ES" b="1" dirty="0" smtClean="0"/>
              <a:t>(secuencia);</a:t>
            </a:r>
          </a:p>
          <a:p>
            <a:r>
              <a:rPr lang="es-ES" dirty="0" smtClean="0"/>
              <a:t>Recorrer la secuencia</a:t>
            </a:r>
          </a:p>
          <a:p>
            <a:pPr lvl="1"/>
            <a:r>
              <a:rPr lang="es-ES" dirty="0" smtClean="0"/>
              <a:t>Se avanza o retrocede </a:t>
            </a:r>
            <a:r>
              <a:rPr lang="es-ES" b="1" dirty="0" smtClean="0"/>
              <a:t>un</a:t>
            </a:r>
            <a:r>
              <a:rPr lang="es-ES" dirty="0" smtClean="0"/>
              <a:t> </a:t>
            </a:r>
            <a:r>
              <a:rPr lang="es-ES" b="1" dirty="0" smtClean="0"/>
              <a:t>paso </a:t>
            </a:r>
            <a:r>
              <a:rPr lang="es-ES" dirty="0" smtClean="0"/>
              <a:t>en la secuencia</a:t>
            </a:r>
          </a:p>
          <a:p>
            <a:pPr lvl="2"/>
            <a:r>
              <a:rPr lang="es-ES" b="1" dirty="0" smtClean="0"/>
              <a:t>avanzar(secuencia); </a:t>
            </a:r>
          </a:p>
          <a:p>
            <a:pPr lvl="2"/>
            <a:r>
              <a:rPr lang="es-ES" b="1" dirty="0" smtClean="0"/>
              <a:t>retroceder(secuencia);</a:t>
            </a:r>
            <a:endParaRPr lang="es-ES" dirty="0" smtClean="0"/>
          </a:p>
        </p:txBody>
      </p:sp>
      <p:sp>
        <p:nvSpPr>
          <p:cNvPr id="3" name="2 Título"/>
          <p:cNvSpPr>
            <a:spLocks noGrp="1"/>
          </p:cNvSpPr>
          <p:nvPr>
            <p:ph type="title"/>
          </p:nvPr>
        </p:nvSpPr>
        <p:spPr/>
        <p:txBody>
          <a:bodyPr/>
          <a:lstStyle/>
          <a:p>
            <a:r>
              <a:rPr lang="es-ES" dirty="0" smtClean="0"/>
              <a:t>Instrucciones con secuencias (II)</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Controlar si estamos fuera de la secuencia</a:t>
            </a:r>
          </a:p>
          <a:p>
            <a:pPr lvl="1"/>
            <a:r>
              <a:rPr lang="es-ES" dirty="0" smtClean="0"/>
              <a:t>De tanto avanzar o retroceder puede que nos hayamos pasado de largo y hayamos salido de la secuencia</a:t>
            </a:r>
          </a:p>
          <a:p>
            <a:pPr lvl="2"/>
            <a:r>
              <a:rPr lang="es-ES" b="1" dirty="0" smtClean="0"/>
              <a:t>fuera(secuencia)</a:t>
            </a:r>
            <a:r>
              <a:rPr lang="es-ES" dirty="0" smtClean="0"/>
              <a:t> devuelve </a:t>
            </a:r>
            <a:r>
              <a:rPr lang="es-ES" i="1" dirty="0" smtClean="0"/>
              <a:t>true</a:t>
            </a:r>
            <a:r>
              <a:rPr lang="es-ES" dirty="0" smtClean="0"/>
              <a:t> si estamos fuera, false si no</a:t>
            </a:r>
          </a:p>
          <a:p>
            <a:r>
              <a:rPr lang="es-ES" dirty="0" smtClean="0"/>
              <a:t>Obtener el elemento de la posición actual</a:t>
            </a:r>
          </a:p>
          <a:p>
            <a:pPr lvl="2"/>
            <a:r>
              <a:rPr lang="es-ES" b="1" dirty="0" err="1" smtClean="0"/>
              <a:t>elemento_actual</a:t>
            </a:r>
            <a:r>
              <a:rPr lang="es-ES" b="1" dirty="0" smtClean="0"/>
              <a:t>(secuencia)</a:t>
            </a:r>
            <a:r>
              <a:rPr lang="es-ES" dirty="0" smtClean="0"/>
              <a:t> devuelve dicho valor</a:t>
            </a:r>
          </a:p>
          <a:p>
            <a:r>
              <a:rPr lang="es-ES" dirty="0" smtClean="0"/>
              <a:t>Asignar, guardar un valor n en la posición actual</a:t>
            </a:r>
          </a:p>
          <a:p>
            <a:pPr lvl="2"/>
            <a:r>
              <a:rPr lang="es-ES" b="1" dirty="0" smtClean="0"/>
              <a:t> guardar(secuencia, n);</a:t>
            </a:r>
            <a:endParaRPr lang="es-ES" dirty="0" smtClean="0"/>
          </a:p>
        </p:txBody>
      </p:sp>
      <p:sp>
        <p:nvSpPr>
          <p:cNvPr id="3" name="2 Título"/>
          <p:cNvSpPr>
            <a:spLocks noGrp="1"/>
          </p:cNvSpPr>
          <p:nvPr>
            <p:ph type="title"/>
          </p:nvPr>
        </p:nvSpPr>
        <p:spPr/>
        <p:txBody>
          <a:bodyPr/>
          <a:lstStyle/>
          <a:p>
            <a:r>
              <a:rPr lang="es-ES" smtClean="0"/>
              <a:t>Instrucciones con secuencias (III)</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s-ES" dirty="0" smtClean="0"/>
              <a:t>¿Cuál sería entonces el algoritmo que resuelve el problema de pedir al usuario 10 números enteros e imprimirlos en orden inverso?</a:t>
            </a:r>
          </a:p>
          <a:p>
            <a:endParaRPr lang="es-ES" dirty="0" smtClean="0"/>
          </a:p>
          <a:p>
            <a:endParaRPr lang="es-ES" dirty="0" smtClean="0"/>
          </a:p>
        </p:txBody>
      </p:sp>
      <p:sp>
        <p:nvSpPr>
          <p:cNvPr id="12290" name="Rectangle 2"/>
          <p:cNvSpPr>
            <a:spLocks noGrp="1" noChangeArrowheads="1"/>
          </p:cNvSpPr>
          <p:nvPr>
            <p:ph type="title"/>
          </p:nvPr>
        </p:nvSpPr>
        <p:spPr/>
        <p:txBody>
          <a:bodyPr/>
          <a:lstStyle/>
          <a:p>
            <a:r>
              <a:rPr lang="es-ES" smtClean="0"/>
              <a:t>Atención, pregunta</a:t>
            </a:r>
          </a:p>
        </p:txBody>
      </p:sp>
      <p:pic>
        <p:nvPicPr>
          <p:cNvPr id="11" name="Picture 4" descr="MC900343343[1]"/>
          <p:cNvPicPr>
            <a:picLocks noChangeAspect="1" noChangeArrowheads="1"/>
          </p:cNvPicPr>
          <p:nvPr/>
        </p:nvPicPr>
        <p:blipFill>
          <a:blip r:embed="rId2" cstate="print"/>
          <a:srcRect/>
          <a:stretch>
            <a:fillRect/>
          </a:stretch>
        </p:blipFill>
        <p:spPr bwMode="auto">
          <a:xfrm>
            <a:off x="6156176" y="3817776"/>
            <a:ext cx="2879874" cy="2995774"/>
          </a:xfrm>
          <a:prstGeom prst="rect">
            <a:avLst/>
          </a:prstGeom>
          <a:noFill/>
          <a:ln w="9525">
            <a:noFill/>
            <a:miter lim="800000"/>
            <a:headEnd/>
            <a:tailEnd/>
          </a:ln>
        </p:spPr>
      </p:pic>
      <p:sp>
        <p:nvSpPr>
          <p:cNvPr id="5" name="AutoShape 4"/>
          <p:cNvSpPr>
            <a:spLocks noChangeArrowheads="1"/>
          </p:cNvSpPr>
          <p:nvPr/>
        </p:nvSpPr>
        <p:spPr bwMode="auto">
          <a:xfrm>
            <a:off x="1966714" y="4221088"/>
            <a:ext cx="3469382" cy="1080120"/>
          </a:xfrm>
          <a:prstGeom prst="wedgeRoundRectCallout">
            <a:avLst>
              <a:gd name="adj1" fmla="val -48958"/>
              <a:gd name="adj2" fmla="val 82866"/>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¿Cuántas líneas del algoritmo habría que modificar si en lugar de 10 números fueran 1000?</a:t>
            </a:r>
          </a:p>
          <a:p>
            <a:pPr algn="ctr">
              <a:lnSpc>
                <a:spcPct val="102000"/>
              </a:lnSpc>
              <a:spcBef>
                <a:spcPts val="800"/>
              </a:spcBef>
              <a:buClr>
                <a:srgbClr val="000000"/>
              </a:buClr>
              <a:buSzPct val="100000"/>
              <a:buFont typeface="Times New Roman" pitchFamily="18" charset="0"/>
              <a:buNone/>
            </a:pPr>
            <a:endParaRPr lang="es-ES" b="1" dirty="0" smtClean="0">
              <a:solidFill>
                <a:schemeClr val="hlink"/>
              </a:solidFill>
              <a:cs typeface="DejaVu Sans" pitchFamily="34" charset="0"/>
            </a:endParaRPr>
          </a:p>
        </p:txBody>
      </p:sp>
      <p:pic>
        <p:nvPicPr>
          <p:cNvPr id="6" name="Picture 5" descr="MC900440512[1]"/>
          <p:cNvPicPr>
            <a:picLocks noChangeAspect="1" noChangeArrowheads="1"/>
          </p:cNvPicPr>
          <p:nvPr/>
        </p:nvPicPr>
        <p:blipFill>
          <a:blip r:embed="rId3" cstate="print"/>
          <a:srcRect/>
          <a:stretch>
            <a:fillRect/>
          </a:stretch>
        </p:blipFill>
        <p:spPr bwMode="auto">
          <a:xfrm>
            <a:off x="467544" y="4991943"/>
            <a:ext cx="1427162" cy="174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Desarrollar un algoritmo que pida al usuario un número entero </a:t>
            </a:r>
            <a:r>
              <a:rPr lang="es-ES" i="1" dirty="0" smtClean="0"/>
              <a:t>n</a:t>
            </a:r>
            <a:r>
              <a:rPr lang="es-ES" dirty="0" smtClean="0"/>
              <a:t> y una secuencia de 10 enteros e imprima un mensaje indicando si </a:t>
            </a:r>
            <a:r>
              <a:rPr lang="es-ES" i="1" dirty="0" smtClean="0"/>
              <a:t>n</a:t>
            </a:r>
            <a:r>
              <a:rPr lang="es-ES" dirty="0" smtClean="0"/>
              <a:t> pertenece a la secuencia o no</a:t>
            </a:r>
          </a:p>
          <a:p>
            <a:endParaRPr lang="es-ES" dirty="0"/>
          </a:p>
        </p:txBody>
      </p:sp>
      <p:sp>
        <p:nvSpPr>
          <p:cNvPr id="3" name="2 Título"/>
          <p:cNvSpPr>
            <a:spLocks noGrp="1"/>
          </p:cNvSpPr>
          <p:nvPr>
            <p:ph type="title"/>
          </p:nvPr>
        </p:nvSpPr>
        <p:spPr/>
        <p:txBody>
          <a:bodyPr/>
          <a:lstStyle/>
          <a:p>
            <a:r>
              <a:rPr lang="es-ES" dirty="0" smtClean="0"/>
              <a:t>Ejercicio resuelto</a:t>
            </a:r>
            <a:endParaRPr lang="es-ES" dirty="0"/>
          </a:p>
        </p:txBody>
      </p:sp>
      <p:sp>
        <p:nvSpPr>
          <p:cNvPr id="4" name="3 Rectángulo"/>
          <p:cNvSpPr>
            <a:spLocks noChangeArrowheads="1"/>
          </p:cNvSpPr>
          <p:nvPr/>
        </p:nvSpPr>
        <p:spPr bwMode="auto">
          <a:xfrm>
            <a:off x="1475656" y="4437112"/>
            <a:ext cx="7416824" cy="2160240"/>
          </a:xfrm>
          <a:prstGeom prst="rect">
            <a:avLst/>
          </a:prstGeom>
          <a:solidFill>
            <a:schemeClr val="bg2"/>
          </a:solidFill>
          <a:ln w="9525" algn="ctr">
            <a:solidFill>
              <a:schemeClr val="tx1"/>
            </a:solidFill>
            <a:miter lim="800000"/>
            <a:headEnd/>
            <a:tailEnd/>
          </a:ln>
        </p:spPr>
        <p:txBody>
          <a:bodyPr wrap="none" lIns="0" tIns="0" rIns="0" bIns="0"/>
          <a:lstStyle/>
          <a:p>
            <a:pPr lvl="1"/>
            <a:endParaRPr lang="es-ES" dirty="0" smtClean="0"/>
          </a:p>
          <a:p>
            <a:pPr lvl="1"/>
            <a:r>
              <a:rPr lang="es-ES" b="1" dirty="0" smtClean="0"/>
              <a:t>Entrada</a:t>
            </a:r>
            <a:r>
              <a:rPr lang="es-ES" dirty="0" smtClean="0"/>
              <a:t>: 1) una secuencia de 10 números enteros</a:t>
            </a:r>
          </a:p>
          <a:p>
            <a:pPr lvl="1"/>
            <a:r>
              <a:rPr lang="es-ES" dirty="0" smtClean="0"/>
              <a:t>	         2) un número entero</a:t>
            </a:r>
          </a:p>
          <a:p>
            <a:pPr lvl="1"/>
            <a:r>
              <a:rPr lang="es-ES" b="1" dirty="0" smtClean="0"/>
              <a:t>Pre</a:t>
            </a:r>
            <a:r>
              <a:rPr lang="es-ES" dirty="0" smtClean="0"/>
              <a:t>: 	         La secuencia estará totalmente llena</a:t>
            </a:r>
          </a:p>
          <a:p>
            <a:pPr lvl="1"/>
            <a:r>
              <a:rPr lang="es-ES" b="1" dirty="0" smtClean="0"/>
              <a:t>Salida</a:t>
            </a:r>
            <a:r>
              <a:rPr lang="es-ES" dirty="0" smtClean="0"/>
              <a:t>:     Un mensaje por pantalla</a:t>
            </a:r>
          </a:p>
          <a:p>
            <a:pPr lvl="1"/>
            <a:r>
              <a:rPr lang="es-ES" b="1" dirty="0" smtClean="0"/>
              <a:t>Post</a:t>
            </a:r>
            <a:r>
              <a:rPr lang="es-ES" dirty="0" smtClean="0"/>
              <a:t>:        Se escribe “elemento encontrado” si número ∈ secuencia</a:t>
            </a:r>
          </a:p>
          <a:p>
            <a:pPr lvl="1"/>
            <a:r>
              <a:rPr lang="es-ES" dirty="0" smtClean="0"/>
              <a:t>                  Se escribe “elemento no encontrado” si número ∉ secuencia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Algunos casos de prueba</a:t>
            </a:r>
          </a:p>
        </p:txBody>
      </p:sp>
      <p:sp>
        <p:nvSpPr>
          <p:cNvPr id="3" name="2 Título"/>
          <p:cNvSpPr>
            <a:spLocks noGrp="1"/>
          </p:cNvSpPr>
          <p:nvPr>
            <p:ph type="title"/>
          </p:nvPr>
        </p:nvSpPr>
        <p:spPr/>
        <p:txBody>
          <a:bodyPr/>
          <a:lstStyle/>
          <a:p>
            <a:r>
              <a:rPr lang="es-ES" dirty="0" smtClean="0"/>
              <a:t>Ejercicio resuelto</a:t>
            </a:r>
            <a:endParaRPr lang="es-ES" dirty="0"/>
          </a:p>
        </p:txBody>
      </p:sp>
      <p:sp>
        <p:nvSpPr>
          <p:cNvPr id="28" name="27 Rectángulo"/>
          <p:cNvSpPr/>
          <p:nvPr/>
        </p:nvSpPr>
        <p:spPr>
          <a:xfrm>
            <a:off x="1043608" y="3356992"/>
            <a:ext cx="5400600" cy="1512168"/>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aphicFrame>
        <p:nvGraphicFramePr>
          <p:cNvPr id="29" name="28 Tabla"/>
          <p:cNvGraphicFramePr>
            <a:graphicFrameLocks noGrp="1"/>
          </p:cNvGraphicFramePr>
          <p:nvPr/>
        </p:nvGraphicFramePr>
        <p:xfrm>
          <a:off x="1331640" y="3384432"/>
          <a:ext cx="4824540" cy="781076"/>
        </p:xfrm>
        <a:graphic>
          <a:graphicData uri="http://schemas.openxmlformats.org/drawingml/2006/table">
            <a:tbl>
              <a:tblPr firstRow="1" bandRow="1">
                <a:tableStyleId>{5C22544A-7EE6-4342-B048-85BDC9FD1C3A}</a:tableStyleId>
              </a:tblPr>
              <a:tblGrid>
                <a:gridCol w="482454"/>
                <a:gridCol w="482454"/>
                <a:gridCol w="482454"/>
                <a:gridCol w="482454"/>
                <a:gridCol w="482454"/>
                <a:gridCol w="482454"/>
                <a:gridCol w="482454"/>
                <a:gridCol w="482454"/>
                <a:gridCol w="482454"/>
                <a:gridCol w="482454"/>
              </a:tblGrid>
              <a:tr h="343316">
                <a:tc>
                  <a:txBody>
                    <a:bodyPr/>
                    <a:lstStyle/>
                    <a:p>
                      <a:pPr algn="ctr"/>
                      <a:r>
                        <a:rPr lang="es-ES" sz="2400" b="0" baseline="0" noProof="0" dirty="0" smtClean="0">
                          <a:solidFill>
                            <a:schemeClr val="tx1"/>
                          </a:solidFill>
                        </a:rPr>
                        <a:t>23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76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85</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97</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43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1</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46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77</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3316">
                <a:tc>
                  <a:txBody>
                    <a:bodyPr/>
                    <a:lstStyle/>
                    <a:p>
                      <a:pPr algn="ctr"/>
                      <a:r>
                        <a:rPr lang="es-ES" sz="1400" b="0" baseline="0" noProof="0" dirty="0" smtClean="0">
                          <a:solidFill>
                            <a:schemeClr val="tx1"/>
                          </a:solidFill>
                        </a:rPr>
                        <a:t>1</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2</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3</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4</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5</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6</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7</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8</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9</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10</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29 Tabla"/>
          <p:cNvGraphicFramePr>
            <a:graphicFrameLocks noGrp="1"/>
          </p:cNvGraphicFramePr>
          <p:nvPr/>
        </p:nvGraphicFramePr>
        <p:xfrm>
          <a:off x="1691680" y="4359392"/>
          <a:ext cx="576064" cy="437760"/>
        </p:xfrm>
        <a:graphic>
          <a:graphicData uri="http://schemas.openxmlformats.org/drawingml/2006/table">
            <a:tbl>
              <a:tblPr firstRow="1" bandRow="1">
                <a:tableStyleId>{5C22544A-7EE6-4342-B048-85BDC9FD1C3A}</a:tableStyleId>
              </a:tblPr>
              <a:tblGrid>
                <a:gridCol w="576064"/>
              </a:tblGrid>
              <a:tr h="343316">
                <a:tc>
                  <a:txBody>
                    <a:bodyPr/>
                    <a:lstStyle/>
                    <a:p>
                      <a:pPr algn="ctr"/>
                      <a:r>
                        <a:rPr lang="es-ES" sz="2400" b="0" baseline="0" noProof="0" dirty="0" smtClean="0">
                          <a:solidFill>
                            <a:schemeClr val="tx1"/>
                          </a:solidFill>
                        </a:rPr>
                        <a:t>700</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30 Rectángulo"/>
          <p:cNvSpPr/>
          <p:nvPr/>
        </p:nvSpPr>
        <p:spPr>
          <a:xfrm>
            <a:off x="2627784" y="4293096"/>
            <a:ext cx="374441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Salida: “elemento no encontrado”</a:t>
            </a:r>
            <a:endParaRPr lang="es-ES" dirty="0">
              <a:solidFill>
                <a:schemeClr val="tx1"/>
              </a:solidFill>
            </a:endParaRPr>
          </a:p>
        </p:txBody>
      </p:sp>
      <p:sp>
        <p:nvSpPr>
          <p:cNvPr id="32" name="31 Rectángulo"/>
          <p:cNvSpPr/>
          <p:nvPr/>
        </p:nvSpPr>
        <p:spPr>
          <a:xfrm>
            <a:off x="1043608" y="414908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num</a:t>
            </a:r>
            <a:endParaRPr lang="es-ES" dirty="0">
              <a:solidFill>
                <a:schemeClr val="tx1"/>
              </a:solidFill>
            </a:endParaRPr>
          </a:p>
        </p:txBody>
      </p:sp>
      <p:sp>
        <p:nvSpPr>
          <p:cNvPr id="33" name="32 Rectángulo"/>
          <p:cNvSpPr/>
          <p:nvPr/>
        </p:nvSpPr>
        <p:spPr>
          <a:xfrm>
            <a:off x="3059832" y="5013176"/>
            <a:ext cx="5400600" cy="1512168"/>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aphicFrame>
        <p:nvGraphicFramePr>
          <p:cNvPr id="34" name="33 Tabla"/>
          <p:cNvGraphicFramePr>
            <a:graphicFrameLocks noGrp="1"/>
          </p:cNvGraphicFramePr>
          <p:nvPr/>
        </p:nvGraphicFramePr>
        <p:xfrm>
          <a:off x="3347864" y="5040616"/>
          <a:ext cx="4824540" cy="781076"/>
        </p:xfrm>
        <a:graphic>
          <a:graphicData uri="http://schemas.openxmlformats.org/drawingml/2006/table">
            <a:tbl>
              <a:tblPr firstRow="1" bandRow="1">
                <a:tableStyleId>{5C22544A-7EE6-4342-B048-85BDC9FD1C3A}</a:tableStyleId>
              </a:tblPr>
              <a:tblGrid>
                <a:gridCol w="482454"/>
                <a:gridCol w="482454"/>
                <a:gridCol w="482454"/>
                <a:gridCol w="482454"/>
                <a:gridCol w="482454"/>
                <a:gridCol w="482454"/>
                <a:gridCol w="482454"/>
                <a:gridCol w="482454"/>
                <a:gridCol w="482454"/>
                <a:gridCol w="482454"/>
              </a:tblGrid>
              <a:tr h="343316">
                <a:tc>
                  <a:txBody>
                    <a:bodyPr/>
                    <a:lstStyle/>
                    <a:p>
                      <a:pPr algn="ctr"/>
                      <a:r>
                        <a:rPr lang="es-ES" sz="2400" b="0" baseline="0" noProof="0" dirty="0" smtClean="0">
                          <a:solidFill>
                            <a:schemeClr val="tx1"/>
                          </a:solidFill>
                        </a:rPr>
                        <a:t>23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76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85</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97</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43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1</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46</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2400" b="0" baseline="0" noProof="0" dirty="0" smtClean="0">
                          <a:solidFill>
                            <a:schemeClr val="tx1"/>
                          </a:solidFill>
                        </a:rPr>
                        <a:t>77</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3316">
                <a:tc>
                  <a:txBody>
                    <a:bodyPr/>
                    <a:lstStyle/>
                    <a:p>
                      <a:pPr algn="ctr"/>
                      <a:r>
                        <a:rPr lang="es-ES" sz="1400" b="0" baseline="0" noProof="0" dirty="0" smtClean="0">
                          <a:solidFill>
                            <a:schemeClr val="tx1"/>
                          </a:solidFill>
                        </a:rPr>
                        <a:t>1</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2</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3</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4</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5</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6</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7</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8</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9</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baseline="0" noProof="0" dirty="0" smtClean="0">
                          <a:solidFill>
                            <a:schemeClr val="tx1"/>
                          </a:solidFill>
                        </a:rPr>
                        <a:t>10</a:t>
                      </a:r>
                      <a:endParaRPr lang="es-ES" sz="1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5" name="34 Tabla"/>
          <p:cNvGraphicFramePr>
            <a:graphicFrameLocks noGrp="1"/>
          </p:cNvGraphicFramePr>
          <p:nvPr/>
        </p:nvGraphicFramePr>
        <p:xfrm>
          <a:off x="3707904" y="6015576"/>
          <a:ext cx="576064" cy="437760"/>
        </p:xfrm>
        <a:graphic>
          <a:graphicData uri="http://schemas.openxmlformats.org/drawingml/2006/table">
            <a:tbl>
              <a:tblPr firstRow="1" bandRow="1">
                <a:tableStyleId>{5C22544A-7EE6-4342-B048-85BDC9FD1C3A}</a:tableStyleId>
              </a:tblPr>
              <a:tblGrid>
                <a:gridCol w="576064"/>
              </a:tblGrid>
              <a:tr h="343316">
                <a:tc>
                  <a:txBody>
                    <a:bodyPr/>
                    <a:lstStyle/>
                    <a:p>
                      <a:pPr algn="ctr"/>
                      <a:r>
                        <a:rPr lang="es-ES" sz="2400" b="0" baseline="0" noProof="0" dirty="0" smtClean="0">
                          <a:solidFill>
                            <a:schemeClr val="tx1"/>
                          </a:solidFill>
                        </a:rPr>
                        <a:t>23</a:t>
                      </a:r>
                      <a:endParaRPr lang="es-ES" sz="2400" b="0" baseline="0" noProof="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 name="35 Rectángulo"/>
          <p:cNvSpPr/>
          <p:nvPr/>
        </p:nvSpPr>
        <p:spPr>
          <a:xfrm>
            <a:off x="4644008" y="5949280"/>
            <a:ext cx="374441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Salida: “elemento encontrado”</a:t>
            </a:r>
            <a:endParaRPr lang="es-ES" dirty="0">
              <a:solidFill>
                <a:schemeClr val="tx1"/>
              </a:solidFill>
            </a:endParaRPr>
          </a:p>
        </p:txBody>
      </p:sp>
      <p:sp>
        <p:nvSpPr>
          <p:cNvPr id="37" name="36 Rectángulo"/>
          <p:cNvSpPr/>
          <p:nvPr/>
        </p:nvSpPr>
        <p:spPr>
          <a:xfrm>
            <a:off x="3059832" y="5805264"/>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num</a:t>
            </a:r>
            <a:endParaRPr lang="es-E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179512" y="188640"/>
          <a:ext cx="8856984" cy="6583680"/>
        </p:xfrm>
        <a:graphic>
          <a:graphicData uri="http://schemas.openxmlformats.org/drawingml/2006/table">
            <a:tbl>
              <a:tblPr firstRow="1" bandRow="1">
                <a:tableStyleId>{5C22544A-7EE6-4342-B048-85BDC9FD1C3A}</a:tableStyleId>
              </a:tblPr>
              <a:tblGrid>
                <a:gridCol w="4176464"/>
                <a:gridCol w="4680520"/>
              </a:tblGrid>
              <a:tr h="3096344">
                <a:tc>
                  <a:txBody>
                    <a:bodyPr/>
                    <a:lstStyle/>
                    <a:p>
                      <a:r>
                        <a:rPr lang="es-ES" sz="1400" b="1" dirty="0" err="1" smtClean="0"/>
                        <a:t>enc</a:t>
                      </a:r>
                      <a:r>
                        <a:rPr lang="es-ES" sz="1400" b="1" dirty="0" smtClean="0"/>
                        <a:t> </a:t>
                      </a:r>
                      <a:r>
                        <a:rPr lang="es-ES" sz="1400" b="1" dirty="0" smtClean="0">
                          <a:sym typeface="Wingdings" pitchFamily="2" charset="2"/>
                        </a:rPr>
                        <a:t> False;</a:t>
                      </a:r>
                    </a:p>
                    <a:p>
                      <a:r>
                        <a:rPr lang="es-ES" sz="1400" b="1" dirty="0" smtClean="0">
                          <a:sym typeface="Wingdings" pitchFamily="2" charset="2"/>
                        </a:rPr>
                        <a:t>leer(</a:t>
                      </a:r>
                      <a:r>
                        <a:rPr lang="es-ES" sz="1400" b="1" dirty="0" err="1" smtClean="0">
                          <a:sym typeface="Wingdings" pitchFamily="2" charset="2"/>
                        </a:rPr>
                        <a:t>num</a:t>
                      </a:r>
                      <a:r>
                        <a:rPr lang="es-ES" sz="1400" b="1" dirty="0" smtClean="0">
                          <a:sym typeface="Wingdings" pitchFamily="2" charset="2"/>
                        </a:rPr>
                        <a:t>);</a:t>
                      </a:r>
                    </a:p>
                    <a:p>
                      <a:r>
                        <a:rPr lang="es-ES" sz="1400" b="1" dirty="0" err="1" smtClean="0">
                          <a:sym typeface="Wingdings" pitchFamily="2" charset="2"/>
                        </a:rPr>
                        <a:t>leer_secuencia</a:t>
                      </a:r>
                      <a:r>
                        <a:rPr lang="es-ES" sz="1400" b="1" dirty="0" smtClean="0">
                          <a:sym typeface="Wingdings" pitchFamily="2" charset="2"/>
                        </a:rPr>
                        <a:t>(</a:t>
                      </a:r>
                      <a:r>
                        <a:rPr lang="es-ES" sz="1400" b="1" dirty="0" err="1" smtClean="0">
                          <a:sym typeface="Wingdings" pitchFamily="2" charset="2"/>
                        </a:rPr>
                        <a:t>sec</a:t>
                      </a:r>
                      <a:r>
                        <a:rPr lang="es-ES" sz="1400" b="1" dirty="0" smtClean="0">
                          <a:sym typeface="Wingdings" pitchFamily="2" charset="2"/>
                        </a:rPr>
                        <a:t>);</a:t>
                      </a:r>
                    </a:p>
                    <a:p>
                      <a:r>
                        <a:rPr lang="es-ES" sz="1400" b="1" dirty="0" err="1" smtClean="0"/>
                        <a:t>colocarnos_al_principio</a:t>
                      </a:r>
                      <a:r>
                        <a:rPr lang="es-ES" sz="1400" b="1" dirty="0" smtClean="0"/>
                        <a:t>(</a:t>
                      </a:r>
                      <a:r>
                        <a:rPr lang="es-ES" sz="1400" b="1" dirty="0" err="1" smtClean="0"/>
                        <a:t>sec</a:t>
                      </a:r>
                      <a:r>
                        <a:rPr lang="es-ES" sz="1400" b="1" dirty="0" smtClean="0"/>
                        <a:t>);</a:t>
                      </a:r>
                    </a:p>
                    <a:p>
                      <a:r>
                        <a:rPr lang="es-ES" sz="1400" b="1" dirty="0" smtClean="0"/>
                        <a:t>repetir</a:t>
                      </a:r>
                      <a:r>
                        <a:rPr lang="es-ES" sz="1400" b="1" baseline="0" dirty="0" smtClean="0"/>
                        <a:t> salir si </a:t>
                      </a:r>
                      <a:r>
                        <a:rPr lang="es-ES" sz="1400" b="1" baseline="0" dirty="0" smtClean="0"/>
                        <a:t>fuera(</a:t>
                      </a:r>
                      <a:r>
                        <a:rPr lang="es-ES" sz="1400" b="1" baseline="0" dirty="0" err="1" smtClean="0"/>
                        <a:t>sec</a:t>
                      </a:r>
                      <a:r>
                        <a:rPr lang="es-ES" sz="1400" b="1" baseline="0" dirty="0" smtClean="0"/>
                        <a:t>);</a:t>
                      </a:r>
                      <a:endParaRPr lang="es-ES" sz="1400" b="1" baseline="0" dirty="0" smtClean="0"/>
                    </a:p>
                    <a:p>
                      <a:r>
                        <a:rPr lang="es-ES" sz="1400" b="1" baseline="0" dirty="0" smtClean="0"/>
                        <a:t>      </a:t>
                      </a:r>
                      <a:r>
                        <a:rPr lang="es-ES" sz="1400" b="1" baseline="0" dirty="0" smtClean="0"/>
                        <a:t>si </a:t>
                      </a:r>
                      <a:r>
                        <a:rPr lang="es-ES" sz="1400" b="1" baseline="0" dirty="0" err="1" smtClean="0"/>
                        <a:t>num</a:t>
                      </a:r>
                      <a:r>
                        <a:rPr lang="es-ES" sz="1400" b="1" baseline="0" dirty="0" smtClean="0"/>
                        <a:t>=</a:t>
                      </a:r>
                      <a:r>
                        <a:rPr lang="es-ES" sz="1400" b="1" baseline="0" dirty="0" err="1" smtClean="0"/>
                        <a:t>elemento_actual</a:t>
                      </a:r>
                      <a:r>
                        <a:rPr lang="es-ES" sz="1400" b="1" baseline="0" dirty="0" smtClean="0"/>
                        <a:t>(</a:t>
                      </a:r>
                      <a:r>
                        <a:rPr lang="es-ES" sz="1400" b="1" baseline="0" dirty="0" err="1" smtClean="0"/>
                        <a:t>sec</a:t>
                      </a:r>
                      <a:r>
                        <a:rPr lang="es-ES" sz="1400" b="1" baseline="0" dirty="0" smtClean="0"/>
                        <a:t>) </a:t>
                      </a:r>
                      <a:r>
                        <a:rPr lang="es-ES" sz="1400" b="1" baseline="0" dirty="0" smtClean="0"/>
                        <a:t>entonces</a:t>
                      </a:r>
                    </a:p>
                    <a:p>
                      <a:r>
                        <a:rPr lang="es-ES" sz="1400" b="1" baseline="0" dirty="0" smtClean="0"/>
                        <a:t>            </a:t>
                      </a:r>
                      <a:r>
                        <a:rPr lang="es-ES" sz="1400" b="1" baseline="0" dirty="0" err="1" smtClean="0"/>
                        <a:t>enc</a:t>
                      </a:r>
                      <a:r>
                        <a:rPr lang="es-ES" sz="1400" b="1" baseline="0" dirty="0" smtClean="0"/>
                        <a:t> </a:t>
                      </a:r>
                      <a:r>
                        <a:rPr lang="es-ES" sz="1400" b="1" baseline="0" dirty="0" smtClean="0">
                          <a:sym typeface="Wingdings" pitchFamily="2" charset="2"/>
                        </a:rPr>
                        <a:t> True;</a:t>
                      </a:r>
                    </a:p>
                    <a:p>
                      <a:r>
                        <a:rPr lang="es-ES" sz="1400" b="1" baseline="0" dirty="0" smtClean="0">
                          <a:sym typeface="Wingdings" pitchFamily="2" charset="2"/>
                        </a:rPr>
                        <a:t>      </a:t>
                      </a:r>
                      <a:r>
                        <a:rPr lang="es-ES" sz="1400" b="1" baseline="0" dirty="0" err="1" smtClean="0">
                          <a:sym typeface="Wingdings" pitchFamily="2" charset="2"/>
                        </a:rPr>
                        <a:t>fin_si</a:t>
                      </a:r>
                      <a:r>
                        <a:rPr lang="es-ES" sz="1400" b="1" baseline="0" dirty="0" smtClean="0">
                          <a:sym typeface="Wingdings" pitchFamily="2" charset="2"/>
                        </a:rPr>
                        <a:t>;</a:t>
                      </a:r>
                    </a:p>
                    <a:p>
                      <a:r>
                        <a:rPr lang="es-ES" sz="1400" b="1" baseline="0" dirty="0" smtClean="0">
                          <a:sym typeface="Wingdings" pitchFamily="2" charset="2"/>
                        </a:rPr>
                        <a:t>      avanzar(</a:t>
                      </a:r>
                      <a:r>
                        <a:rPr lang="es-ES" sz="1400" b="1" baseline="0" dirty="0" err="1" smtClean="0">
                          <a:sym typeface="Wingdings" pitchFamily="2" charset="2"/>
                        </a:rPr>
                        <a:t>sec</a:t>
                      </a:r>
                      <a:r>
                        <a:rPr lang="es-ES" sz="1400" b="1" baseline="0" dirty="0" smtClean="0">
                          <a:sym typeface="Wingdings" pitchFamily="2" charset="2"/>
                        </a:rPr>
                        <a:t>);</a:t>
                      </a:r>
                      <a:endParaRPr lang="es-ES" sz="1400" b="1" baseline="0" dirty="0">
                        <a:sym typeface="Wingdings" pitchFamily="2" charset="2"/>
                      </a:endParaRPr>
                    </a:p>
                    <a:p>
                      <a:r>
                        <a:rPr lang="es-ES" sz="1400" b="1" baseline="0" dirty="0" err="1" smtClean="0">
                          <a:sym typeface="Wingdings" pitchFamily="2" charset="2"/>
                        </a:rPr>
                        <a:t>fin_repetir</a:t>
                      </a:r>
                      <a:r>
                        <a:rPr lang="es-ES" sz="1400" b="1" baseline="0" dirty="0" smtClean="0">
                          <a:sym typeface="Wingdings" pitchFamily="2" charset="2"/>
                        </a:rPr>
                        <a:t>;</a:t>
                      </a:r>
                    </a:p>
                    <a:p>
                      <a:r>
                        <a:rPr lang="es-ES" sz="1400" b="1" baseline="0" dirty="0" smtClean="0">
                          <a:sym typeface="Wingdings" pitchFamily="2" charset="2"/>
                        </a:rPr>
                        <a:t>si </a:t>
                      </a:r>
                      <a:r>
                        <a:rPr lang="es-ES" sz="1400" b="1" baseline="0" dirty="0" err="1" smtClean="0">
                          <a:sym typeface="Wingdings" pitchFamily="2" charset="2"/>
                        </a:rPr>
                        <a:t>enc</a:t>
                      </a:r>
                      <a:r>
                        <a:rPr lang="es-ES" sz="1400" b="1" baseline="0" dirty="0" smtClean="0">
                          <a:sym typeface="Wingdings" pitchFamily="2" charset="2"/>
                        </a:rPr>
                        <a:t> </a:t>
                      </a:r>
                      <a:r>
                        <a:rPr lang="es-ES" sz="1400" b="1" baseline="0" dirty="0" smtClean="0">
                          <a:sym typeface="Wingdings" pitchFamily="2" charset="2"/>
                        </a:rPr>
                        <a:t>entonces</a:t>
                      </a:r>
                    </a:p>
                    <a:p>
                      <a:r>
                        <a:rPr lang="es-ES" sz="1400" b="1" baseline="0" dirty="0" smtClean="0">
                          <a:sym typeface="Wingdings" pitchFamily="2" charset="2"/>
                        </a:rPr>
                        <a:t>      escribir(“elemento encontrado”);</a:t>
                      </a:r>
                    </a:p>
                    <a:p>
                      <a:r>
                        <a:rPr lang="es-ES" sz="1400" b="1" baseline="0" dirty="0" smtClean="0">
                          <a:sym typeface="Wingdings" pitchFamily="2" charset="2"/>
                        </a:rPr>
                        <a:t>si no</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1" baseline="0" dirty="0" smtClean="0">
                          <a:sym typeface="Wingdings" pitchFamily="2" charset="2"/>
                        </a:rPr>
                        <a:t>      escribir (“elemento no encontrado”);</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1" baseline="0" dirty="0" err="1" smtClean="0">
                          <a:sym typeface="Wingdings" pitchFamily="2" charset="2"/>
                        </a:rPr>
                        <a:t>fin_si</a:t>
                      </a:r>
                      <a:r>
                        <a:rPr lang="es-ES" sz="1400" b="1" baseline="0" dirty="0" smtClean="0">
                          <a:sym typeface="Wingdings" pitchFamily="2" charset="2"/>
                        </a:rPr>
                        <a:t>;</a:t>
                      </a:r>
                    </a:p>
                  </a:txBody>
                  <a:tcPr/>
                </a:tc>
                <a:tc>
                  <a:txBody>
                    <a:bodyPr/>
                    <a:lstStyle/>
                    <a:p>
                      <a:r>
                        <a:rPr lang="es-ES" sz="1400" b="1" dirty="0" smtClean="0">
                          <a:sym typeface="Wingdings" pitchFamily="2" charset="2"/>
                        </a:rPr>
                        <a:t>leer(</a:t>
                      </a:r>
                      <a:r>
                        <a:rPr lang="es-ES" sz="1400" b="1" dirty="0" err="1" smtClean="0">
                          <a:sym typeface="Wingdings" pitchFamily="2" charset="2"/>
                        </a:rPr>
                        <a:t>num</a:t>
                      </a:r>
                      <a:r>
                        <a:rPr lang="es-ES" sz="1400" b="1" dirty="0" smtClean="0">
                          <a:sym typeface="Wingdings" pitchFamily="2" charset="2"/>
                        </a:rPr>
                        <a:t>);</a:t>
                      </a:r>
                    </a:p>
                    <a:p>
                      <a:r>
                        <a:rPr lang="es-ES" sz="1400" b="1" dirty="0" err="1" smtClean="0">
                          <a:sym typeface="Wingdings" pitchFamily="2" charset="2"/>
                        </a:rPr>
                        <a:t>leer_secuencia</a:t>
                      </a:r>
                      <a:r>
                        <a:rPr lang="es-ES" sz="1400" b="1" dirty="0" smtClean="0">
                          <a:sym typeface="Wingdings" pitchFamily="2" charset="2"/>
                        </a:rPr>
                        <a:t>(</a:t>
                      </a:r>
                      <a:r>
                        <a:rPr lang="es-ES" sz="1400" b="1" dirty="0" err="1" smtClean="0">
                          <a:sym typeface="Wingdings" pitchFamily="2" charset="2"/>
                        </a:rPr>
                        <a:t>sec</a:t>
                      </a:r>
                      <a:r>
                        <a:rPr lang="es-ES" sz="1400" b="1" dirty="0" smtClean="0">
                          <a:sym typeface="Wingdings" pitchFamily="2" charset="2"/>
                        </a:rPr>
                        <a:t>);</a:t>
                      </a:r>
                    </a:p>
                    <a:p>
                      <a:r>
                        <a:rPr lang="es-ES" sz="1400" b="1" dirty="0" err="1" smtClean="0"/>
                        <a:t>colocarnos_al_principio</a:t>
                      </a:r>
                      <a:r>
                        <a:rPr lang="es-ES" sz="1400" b="1" dirty="0" smtClean="0"/>
                        <a:t>(</a:t>
                      </a:r>
                      <a:r>
                        <a:rPr lang="es-ES" sz="1400" b="1" dirty="0" err="1" smtClean="0"/>
                        <a:t>sec</a:t>
                      </a:r>
                      <a:r>
                        <a:rPr lang="es-ES" sz="1400" b="1" dirty="0" smtClean="0"/>
                        <a:t>);</a:t>
                      </a:r>
                    </a:p>
                    <a:p>
                      <a:r>
                        <a:rPr lang="es-ES" sz="1400" b="1" dirty="0" smtClean="0"/>
                        <a:t>repetir</a:t>
                      </a:r>
                      <a:r>
                        <a:rPr lang="es-ES" sz="1400" b="1" baseline="0" dirty="0" smtClean="0"/>
                        <a:t> salir si </a:t>
                      </a:r>
                      <a:r>
                        <a:rPr lang="es-ES" sz="1400" b="1" baseline="0" dirty="0" smtClean="0"/>
                        <a:t> fuera(</a:t>
                      </a:r>
                      <a:r>
                        <a:rPr lang="es-ES" sz="1400" b="1" baseline="0" dirty="0" err="1" smtClean="0"/>
                        <a:t>sec</a:t>
                      </a:r>
                      <a:r>
                        <a:rPr lang="es-ES" sz="1400" b="1" baseline="0" dirty="0" smtClean="0"/>
                        <a:t>) OR </a:t>
                      </a:r>
                      <a:r>
                        <a:rPr lang="es-ES" sz="1400" b="1" baseline="0" dirty="0" err="1" smtClean="0"/>
                        <a:t>num</a:t>
                      </a:r>
                      <a:r>
                        <a:rPr lang="es-ES" sz="1400" b="1" baseline="0" dirty="0" smtClean="0"/>
                        <a:t>=</a:t>
                      </a:r>
                      <a:r>
                        <a:rPr lang="es-ES" sz="1400" b="1" baseline="0" dirty="0" err="1" smtClean="0"/>
                        <a:t>elemento_actual</a:t>
                      </a:r>
                      <a:r>
                        <a:rPr lang="es-ES" sz="1400" b="1" baseline="0" dirty="0" smtClean="0"/>
                        <a:t>(</a:t>
                      </a:r>
                      <a:r>
                        <a:rPr lang="es-ES" sz="1400" b="1" baseline="0" dirty="0" err="1" smtClean="0"/>
                        <a:t>sec</a:t>
                      </a:r>
                      <a:r>
                        <a:rPr lang="es-ES" sz="1400" b="1" baseline="0" dirty="0" smtClean="0"/>
                        <a:t>) </a:t>
                      </a:r>
                      <a:r>
                        <a:rPr lang="es-ES" sz="1400" b="1" baseline="0" dirty="0" smtClean="0"/>
                        <a:t>;</a:t>
                      </a:r>
                    </a:p>
                    <a:p>
                      <a:r>
                        <a:rPr lang="es-ES" sz="1400" b="1" baseline="0" dirty="0" smtClean="0">
                          <a:sym typeface="Wingdings" pitchFamily="2" charset="2"/>
                        </a:rPr>
                        <a:t>       avanzar(</a:t>
                      </a:r>
                      <a:r>
                        <a:rPr lang="es-ES" sz="1400" b="1" baseline="0" dirty="0" err="1" smtClean="0">
                          <a:sym typeface="Wingdings" pitchFamily="2" charset="2"/>
                        </a:rPr>
                        <a:t>sec</a:t>
                      </a:r>
                      <a:r>
                        <a:rPr lang="es-ES" sz="1400" b="1" baseline="0" dirty="0" smtClean="0">
                          <a:sym typeface="Wingdings" pitchFamily="2" charset="2"/>
                        </a:rPr>
                        <a:t>);</a:t>
                      </a:r>
                    </a:p>
                    <a:p>
                      <a:r>
                        <a:rPr lang="es-ES" sz="1400" b="1" baseline="0" dirty="0" err="1" smtClean="0">
                          <a:sym typeface="Wingdings" pitchFamily="2" charset="2"/>
                        </a:rPr>
                        <a:t>fin_repetir</a:t>
                      </a:r>
                      <a:r>
                        <a:rPr lang="es-ES" sz="1400" b="1" baseline="0" dirty="0" smtClean="0">
                          <a:sym typeface="Wingdings" pitchFamily="2" charset="2"/>
                        </a:rPr>
                        <a:t>;</a:t>
                      </a:r>
                    </a:p>
                    <a:p>
                      <a:r>
                        <a:rPr lang="es-ES" sz="1400" b="1" baseline="0" dirty="0" smtClean="0">
                          <a:sym typeface="Wingdings" pitchFamily="2" charset="2"/>
                        </a:rPr>
                        <a:t>si </a:t>
                      </a:r>
                      <a:r>
                        <a:rPr lang="es-ES" sz="1400" b="1" baseline="0" dirty="0" smtClean="0">
                          <a:sym typeface="Wingdings" pitchFamily="2" charset="2"/>
                        </a:rPr>
                        <a:t>fuera(</a:t>
                      </a:r>
                      <a:r>
                        <a:rPr lang="es-ES" sz="1400" b="1" baseline="0" dirty="0" err="1" smtClean="0">
                          <a:sym typeface="Wingdings" pitchFamily="2" charset="2"/>
                        </a:rPr>
                        <a:t>sec</a:t>
                      </a:r>
                      <a:r>
                        <a:rPr lang="es-ES" sz="1400" b="1" baseline="0" dirty="0" smtClean="0">
                          <a:sym typeface="Wingdings" pitchFamily="2" charset="2"/>
                        </a:rPr>
                        <a:t>) </a:t>
                      </a:r>
                      <a:r>
                        <a:rPr lang="es-ES" sz="1400" b="1" baseline="0" dirty="0" smtClean="0">
                          <a:sym typeface="Wingdings" pitchFamily="2" charset="2"/>
                        </a:rPr>
                        <a:t>entonces</a:t>
                      </a:r>
                    </a:p>
                    <a:p>
                      <a:r>
                        <a:rPr lang="es-ES" sz="1400" b="1" baseline="0" dirty="0" smtClean="0">
                          <a:sym typeface="Wingdings" pitchFamily="2" charset="2"/>
                        </a:rPr>
                        <a:t>      escribir(“elemento no encontrado”);</a:t>
                      </a:r>
                    </a:p>
                    <a:p>
                      <a:r>
                        <a:rPr lang="es-ES" sz="1400" b="1" baseline="0" dirty="0" smtClean="0">
                          <a:sym typeface="Wingdings" pitchFamily="2" charset="2"/>
                        </a:rPr>
                        <a:t>si no</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1" baseline="0" dirty="0" smtClean="0">
                          <a:sym typeface="Wingdings" pitchFamily="2" charset="2"/>
                        </a:rPr>
                        <a:t>      escribir (“elemento encontrado”);</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1" baseline="0" dirty="0" err="1" smtClean="0">
                          <a:sym typeface="Wingdings" pitchFamily="2" charset="2"/>
                        </a:rPr>
                        <a:t>fin_si</a:t>
                      </a:r>
                      <a:r>
                        <a:rPr lang="es-ES" sz="1400" b="1" baseline="0" dirty="0" smtClean="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smtClean="0">
                        <a:ln>
                          <a:noFill/>
                        </a:ln>
                        <a:solidFill>
                          <a:prstClr val="white"/>
                        </a:solidFill>
                        <a:effectLst/>
                        <a:uLnTx/>
                        <a:uFillTx/>
                        <a:latin typeface="+mn-lt"/>
                        <a:ea typeface="+mn-ea"/>
                        <a:cs typeface="+mn-cs"/>
                        <a:sym typeface="Wingdings" pitchFamily="2" charset="2"/>
                      </a:endParaRPr>
                    </a:p>
                  </a:txBody>
                  <a:tcPr/>
                </a:tc>
              </a:tr>
              <a:tr h="3180588">
                <a:tc>
                  <a:txBody>
                    <a:bodyPr/>
                    <a:lstStyle/>
                    <a:p>
                      <a:r>
                        <a:rPr lang="es-ES" sz="1400" dirty="0" err="1" smtClean="0"/>
                        <a:t>enc</a:t>
                      </a:r>
                      <a:r>
                        <a:rPr lang="es-ES" sz="1400" dirty="0" smtClean="0"/>
                        <a:t> </a:t>
                      </a:r>
                      <a:r>
                        <a:rPr lang="es-ES" sz="1400" dirty="0" smtClean="0">
                          <a:sym typeface="Wingdings" pitchFamily="2" charset="2"/>
                        </a:rPr>
                        <a:t> False</a:t>
                      </a:r>
                    </a:p>
                    <a:p>
                      <a:r>
                        <a:rPr lang="es-ES" sz="1400" dirty="0" smtClean="0">
                          <a:sym typeface="Wingdings" pitchFamily="2" charset="2"/>
                        </a:rPr>
                        <a:t>leer(</a:t>
                      </a:r>
                      <a:r>
                        <a:rPr lang="es-ES" sz="1400" dirty="0" err="1" smtClean="0">
                          <a:sym typeface="Wingdings" pitchFamily="2" charset="2"/>
                        </a:rPr>
                        <a:t>num</a:t>
                      </a:r>
                      <a:r>
                        <a:rPr lang="es-ES" sz="1400" dirty="0" smtClean="0">
                          <a:sym typeface="Wingdings" pitchFamily="2" charset="2"/>
                        </a:rPr>
                        <a:t>);</a:t>
                      </a:r>
                    </a:p>
                    <a:p>
                      <a:r>
                        <a:rPr lang="es-ES" sz="1400" dirty="0" err="1" smtClean="0">
                          <a:sym typeface="Wingdings" pitchFamily="2" charset="2"/>
                        </a:rPr>
                        <a:t>leer_secuencia</a:t>
                      </a:r>
                      <a:r>
                        <a:rPr lang="es-ES" sz="1400" dirty="0" smtClean="0">
                          <a:sym typeface="Wingdings" pitchFamily="2" charset="2"/>
                        </a:rPr>
                        <a:t>(</a:t>
                      </a:r>
                      <a:r>
                        <a:rPr lang="es-ES" sz="1400" dirty="0" err="1" smtClean="0">
                          <a:sym typeface="Wingdings" pitchFamily="2" charset="2"/>
                        </a:rPr>
                        <a:t>sec</a:t>
                      </a:r>
                      <a:r>
                        <a:rPr lang="es-ES" sz="1400" dirty="0" smtClean="0">
                          <a:sym typeface="Wingdings" pitchFamily="2" charset="2"/>
                        </a:rPr>
                        <a:t>);</a:t>
                      </a:r>
                    </a:p>
                    <a:p>
                      <a:r>
                        <a:rPr lang="es-ES" sz="1400" dirty="0" err="1" smtClean="0">
                          <a:sym typeface="Wingdings" pitchFamily="2" charset="2"/>
                        </a:rPr>
                        <a:t>colocarnos</a:t>
                      </a:r>
                      <a:r>
                        <a:rPr lang="es-ES" sz="1400" baseline="0" dirty="0" err="1" smtClean="0">
                          <a:sym typeface="Wingdings" pitchFamily="2" charset="2"/>
                        </a:rPr>
                        <a:t>_al_principio</a:t>
                      </a:r>
                      <a:r>
                        <a:rPr lang="es-ES" sz="1400" baseline="0" dirty="0" smtClean="0">
                          <a:sym typeface="Wingdings" pitchFamily="2" charset="2"/>
                        </a:rPr>
                        <a:t>(</a:t>
                      </a:r>
                      <a:r>
                        <a:rPr lang="es-ES" sz="1400" baseline="0" dirty="0" err="1" smtClean="0">
                          <a:sym typeface="Wingdings" pitchFamily="2" charset="2"/>
                        </a:rPr>
                        <a:t>sec</a:t>
                      </a:r>
                      <a:r>
                        <a:rPr lang="es-ES" sz="1400" baseline="0" dirty="0" smtClean="0">
                          <a:sym typeface="Wingdings" pitchFamily="2" charset="2"/>
                        </a:rPr>
                        <a:t>);</a:t>
                      </a:r>
                    </a:p>
                    <a:p>
                      <a:r>
                        <a:rPr lang="es-ES" sz="1400" baseline="0" dirty="0" smtClean="0">
                          <a:sym typeface="Wingdings" pitchFamily="2" charset="2"/>
                        </a:rPr>
                        <a:t>repetir salir si </a:t>
                      </a:r>
                      <a:r>
                        <a:rPr lang="es-ES" sz="1400" baseline="0" dirty="0" smtClean="0">
                          <a:sym typeface="Wingdings" pitchFamily="2" charset="2"/>
                        </a:rPr>
                        <a:t>fuera(</a:t>
                      </a:r>
                      <a:r>
                        <a:rPr lang="es-ES" sz="1400" baseline="0" dirty="0" err="1" smtClean="0">
                          <a:sym typeface="Wingdings" pitchFamily="2" charset="2"/>
                        </a:rPr>
                        <a:t>sec</a:t>
                      </a:r>
                      <a:r>
                        <a:rPr lang="es-ES" sz="1400" baseline="0" dirty="0" smtClean="0">
                          <a:sym typeface="Wingdings" pitchFamily="2" charset="2"/>
                        </a:rPr>
                        <a:t>) OR </a:t>
                      </a:r>
                      <a:r>
                        <a:rPr lang="es-ES" sz="1400" baseline="0" dirty="0" err="1" smtClean="0">
                          <a:sym typeface="Wingdings" pitchFamily="2" charset="2"/>
                        </a:rPr>
                        <a:t>enc</a:t>
                      </a:r>
                      <a:r>
                        <a:rPr lang="es-ES" sz="1400" baseline="0" dirty="0" smtClean="0">
                          <a:sym typeface="Wingdings" pitchFamily="2" charset="2"/>
                        </a:rPr>
                        <a:t>;</a:t>
                      </a:r>
                      <a:endParaRPr lang="es-ES" sz="1400" baseline="0" dirty="0" smtClean="0">
                        <a:sym typeface="Wingdings" pitchFamily="2" charset="2"/>
                      </a:endParaRPr>
                    </a:p>
                    <a:p>
                      <a:r>
                        <a:rPr lang="es-ES" sz="1400" baseline="0" dirty="0" smtClean="0">
                          <a:sym typeface="Wingdings" pitchFamily="2" charset="2"/>
                        </a:rPr>
                        <a:t>      si </a:t>
                      </a:r>
                      <a:r>
                        <a:rPr lang="es-ES" sz="1400" baseline="0" dirty="0" err="1" smtClean="0">
                          <a:sym typeface="Wingdings" pitchFamily="2" charset="2"/>
                        </a:rPr>
                        <a:t>num</a:t>
                      </a:r>
                      <a:r>
                        <a:rPr lang="es-ES" sz="1400" baseline="0" dirty="0" smtClean="0">
                          <a:sym typeface="Wingdings" pitchFamily="2" charset="2"/>
                        </a:rPr>
                        <a:t>=</a:t>
                      </a:r>
                      <a:r>
                        <a:rPr lang="es-ES" sz="1400" baseline="0" dirty="0" err="1" smtClean="0">
                          <a:sym typeface="Wingdings" pitchFamily="2" charset="2"/>
                        </a:rPr>
                        <a:t>elemento_actual</a:t>
                      </a:r>
                      <a:r>
                        <a:rPr lang="es-ES" sz="1400" baseline="0" dirty="0" smtClean="0">
                          <a:sym typeface="Wingdings" pitchFamily="2" charset="2"/>
                        </a:rPr>
                        <a:t>(</a:t>
                      </a:r>
                      <a:r>
                        <a:rPr lang="es-ES" sz="1400" baseline="0" dirty="0" err="1" smtClean="0">
                          <a:sym typeface="Wingdings" pitchFamily="2" charset="2"/>
                        </a:rPr>
                        <a:t>sec</a:t>
                      </a:r>
                      <a:r>
                        <a:rPr lang="es-ES" sz="1400" baseline="0" dirty="0" smtClean="0">
                          <a:sym typeface="Wingdings" pitchFamily="2" charset="2"/>
                        </a:rPr>
                        <a:t>) </a:t>
                      </a:r>
                      <a:r>
                        <a:rPr lang="es-ES" sz="1400" baseline="0" dirty="0" smtClean="0">
                          <a:sym typeface="Wingdings" pitchFamily="2" charset="2"/>
                        </a:rPr>
                        <a:t>entonces</a:t>
                      </a:r>
                    </a:p>
                    <a:p>
                      <a:r>
                        <a:rPr lang="es-ES" sz="1400" baseline="0" dirty="0" smtClean="0">
                          <a:sym typeface="Wingdings" pitchFamily="2" charset="2"/>
                        </a:rPr>
                        <a:t>            </a:t>
                      </a:r>
                      <a:r>
                        <a:rPr lang="es-ES" sz="1400" baseline="0" dirty="0" err="1" smtClean="0">
                          <a:sym typeface="Wingdings" pitchFamily="2" charset="2"/>
                        </a:rPr>
                        <a:t>enc</a:t>
                      </a:r>
                      <a:r>
                        <a:rPr lang="es-ES" sz="1400" baseline="0" dirty="0" smtClean="0">
                          <a:sym typeface="Wingdings" pitchFamily="2" charset="2"/>
                        </a:rPr>
                        <a:t>  True;</a:t>
                      </a:r>
                    </a:p>
                    <a:p>
                      <a:r>
                        <a:rPr lang="es-ES" sz="1400" baseline="0" dirty="0" smtClean="0">
                          <a:sym typeface="Wingdings" pitchFamily="2" charset="2"/>
                        </a:rPr>
                        <a:t>      </a:t>
                      </a:r>
                      <a:r>
                        <a:rPr lang="es-ES" sz="1400" baseline="0" dirty="0" err="1" smtClean="0">
                          <a:sym typeface="Wingdings" pitchFamily="2" charset="2"/>
                        </a:rPr>
                        <a:t>fin_si</a:t>
                      </a:r>
                      <a:r>
                        <a:rPr lang="es-ES" sz="1400" baseline="0" dirty="0" smtClean="0">
                          <a:sym typeface="Wingdings" pitchFamily="2" charset="2"/>
                        </a:rPr>
                        <a:t>;</a:t>
                      </a:r>
                    </a:p>
                    <a:p>
                      <a:r>
                        <a:rPr lang="es-ES" sz="1400" baseline="0" dirty="0" smtClean="0">
                          <a:sym typeface="Wingdings" pitchFamily="2" charset="2"/>
                        </a:rPr>
                        <a:t>      avanzar(</a:t>
                      </a:r>
                      <a:r>
                        <a:rPr lang="es-ES" sz="1400" baseline="0" dirty="0" err="1" smtClean="0">
                          <a:sym typeface="Wingdings" pitchFamily="2" charset="2"/>
                        </a:rPr>
                        <a:t>sec</a:t>
                      </a:r>
                      <a:r>
                        <a:rPr lang="es-ES" sz="1400" baseline="0" dirty="0" smtClean="0">
                          <a:sym typeface="Wingdings" pitchFamily="2" charset="2"/>
                        </a:rPr>
                        <a:t>);</a:t>
                      </a:r>
                    </a:p>
                    <a:p>
                      <a:r>
                        <a:rPr lang="es-ES" sz="1400" baseline="0" dirty="0" err="1" smtClean="0">
                          <a:sym typeface="Wingdings" pitchFamily="2" charset="2"/>
                        </a:rPr>
                        <a:t>fin_repetir</a:t>
                      </a:r>
                      <a:r>
                        <a:rPr lang="es-ES" sz="1400" baseline="0" dirty="0" smtClean="0">
                          <a:sym typeface="Wingdings" pitchFamily="2" charset="2"/>
                        </a:rPr>
                        <a:t>;</a:t>
                      </a:r>
                    </a:p>
                    <a:p>
                      <a:r>
                        <a:rPr lang="es-ES" sz="1400" baseline="0" dirty="0" smtClean="0">
                          <a:sym typeface="Wingdings" pitchFamily="2" charset="2"/>
                        </a:rPr>
                        <a:t>si </a:t>
                      </a:r>
                      <a:r>
                        <a:rPr lang="es-ES" sz="1400" baseline="0" dirty="0" err="1" smtClean="0">
                          <a:sym typeface="Wingdings" pitchFamily="2" charset="2"/>
                        </a:rPr>
                        <a:t>enc</a:t>
                      </a:r>
                      <a:r>
                        <a:rPr lang="es-ES" sz="1400" baseline="0" dirty="0" smtClean="0">
                          <a:sym typeface="Wingdings" pitchFamily="2" charset="2"/>
                        </a:rPr>
                        <a:t> </a:t>
                      </a:r>
                      <a:r>
                        <a:rPr lang="es-ES" sz="1400" baseline="0" dirty="0" smtClean="0">
                          <a:sym typeface="Wingdings" pitchFamily="2" charset="2"/>
                        </a:rPr>
                        <a:t>entonces</a:t>
                      </a:r>
                    </a:p>
                    <a:p>
                      <a:r>
                        <a:rPr lang="es-ES" sz="1400" baseline="0" dirty="0" smtClean="0">
                          <a:sym typeface="Wingdings" pitchFamily="2" charset="2"/>
                        </a:rPr>
                        <a:t>      escribir(“elemento encontrado”);</a:t>
                      </a:r>
                    </a:p>
                    <a:p>
                      <a:r>
                        <a:rPr lang="es-ES" sz="1400" baseline="0" dirty="0" smtClean="0">
                          <a:sym typeface="Wingdings" pitchFamily="2" charset="2"/>
                        </a:rPr>
                        <a:t>si no</a:t>
                      </a:r>
                    </a:p>
                    <a:p>
                      <a:r>
                        <a:rPr lang="es-ES" sz="1400" baseline="0" dirty="0" smtClean="0">
                          <a:sym typeface="Wingdings" pitchFamily="2" charset="2"/>
                        </a:rPr>
                        <a:t>      escribir(“elemento no encontrado”);</a:t>
                      </a:r>
                    </a:p>
                    <a:p>
                      <a:r>
                        <a:rPr lang="es-ES" sz="1400" baseline="0" dirty="0" err="1" smtClean="0">
                          <a:sym typeface="Wingdings" pitchFamily="2" charset="2"/>
                        </a:rPr>
                        <a:t>fin_si</a:t>
                      </a:r>
                      <a:r>
                        <a:rPr lang="es-ES" sz="1400" baseline="0" dirty="0" smtClean="0">
                          <a:sym typeface="Wingdings" pitchFamily="2" charset="2"/>
                        </a:rPr>
                        <a:t>;</a:t>
                      </a:r>
                      <a:endParaRPr lang="es-ES" sz="1400" dirty="0"/>
                    </a:p>
                  </a:txBody>
                  <a:tcPr/>
                </a:tc>
                <a:tc>
                  <a:txBody>
                    <a:bodyPr/>
                    <a:lstStyle/>
                    <a:p>
                      <a:r>
                        <a:rPr lang="es-ES" sz="1400" dirty="0" err="1" smtClean="0"/>
                        <a:t>enc</a:t>
                      </a:r>
                      <a:r>
                        <a:rPr lang="es-ES" sz="1400" dirty="0" smtClean="0"/>
                        <a:t> </a:t>
                      </a:r>
                      <a:r>
                        <a:rPr lang="es-ES" sz="1400" dirty="0" smtClean="0">
                          <a:sym typeface="Wingdings" pitchFamily="2" charset="2"/>
                        </a:rPr>
                        <a:t> False</a:t>
                      </a:r>
                    </a:p>
                    <a:p>
                      <a:r>
                        <a:rPr lang="es-ES" sz="1400" dirty="0" smtClean="0">
                          <a:sym typeface="Wingdings" pitchFamily="2" charset="2"/>
                        </a:rPr>
                        <a:t>leer(</a:t>
                      </a:r>
                      <a:r>
                        <a:rPr lang="es-ES" sz="1400" dirty="0" err="1" smtClean="0">
                          <a:sym typeface="Wingdings" pitchFamily="2" charset="2"/>
                        </a:rPr>
                        <a:t>num</a:t>
                      </a:r>
                      <a:r>
                        <a:rPr lang="es-ES" sz="1400" dirty="0" smtClean="0">
                          <a:sym typeface="Wingdings" pitchFamily="2" charset="2"/>
                        </a:rPr>
                        <a:t>);</a:t>
                      </a:r>
                    </a:p>
                    <a:p>
                      <a:r>
                        <a:rPr lang="es-ES" sz="1400" dirty="0" err="1" smtClean="0">
                          <a:sym typeface="Wingdings" pitchFamily="2" charset="2"/>
                        </a:rPr>
                        <a:t>leer_secuencia</a:t>
                      </a:r>
                      <a:r>
                        <a:rPr lang="es-ES" sz="1400" dirty="0" smtClean="0">
                          <a:sym typeface="Wingdings" pitchFamily="2" charset="2"/>
                        </a:rPr>
                        <a:t>(</a:t>
                      </a:r>
                      <a:r>
                        <a:rPr lang="es-ES" sz="1400" dirty="0" err="1" smtClean="0">
                          <a:sym typeface="Wingdings" pitchFamily="2" charset="2"/>
                        </a:rPr>
                        <a:t>sec</a:t>
                      </a:r>
                      <a:r>
                        <a:rPr lang="es-ES" sz="1400" dirty="0" smtClean="0">
                          <a:sym typeface="Wingdings" pitchFamily="2" charset="2"/>
                        </a:rPr>
                        <a:t>);</a:t>
                      </a:r>
                    </a:p>
                    <a:p>
                      <a:r>
                        <a:rPr lang="es-ES" sz="1400" dirty="0" err="1" smtClean="0">
                          <a:sym typeface="Wingdings" pitchFamily="2" charset="2"/>
                        </a:rPr>
                        <a:t>colocarnos</a:t>
                      </a:r>
                      <a:r>
                        <a:rPr lang="es-ES" sz="1400" baseline="0" dirty="0" err="1" smtClean="0">
                          <a:sym typeface="Wingdings" pitchFamily="2" charset="2"/>
                        </a:rPr>
                        <a:t>_al_principio</a:t>
                      </a:r>
                      <a:r>
                        <a:rPr lang="es-ES" sz="1400" baseline="0" dirty="0" smtClean="0">
                          <a:sym typeface="Wingdings" pitchFamily="2" charset="2"/>
                        </a:rPr>
                        <a:t>(</a:t>
                      </a:r>
                      <a:r>
                        <a:rPr lang="es-ES" sz="1400" baseline="0" dirty="0" err="1" smtClean="0">
                          <a:sym typeface="Wingdings" pitchFamily="2" charset="2"/>
                        </a:rPr>
                        <a:t>sec</a:t>
                      </a:r>
                      <a:r>
                        <a:rPr lang="es-ES" sz="1400" baseline="0" dirty="0" smtClean="0">
                          <a:sym typeface="Wingdings" pitchFamily="2" charset="2"/>
                        </a:rPr>
                        <a:t>);</a:t>
                      </a:r>
                    </a:p>
                    <a:p>
                      <a:r>
                        <a:rPr lang="es-ES" sz="1400" baseline="0" dirty="0" smtClean="0">
                          <a:sym typeface="Wingdings" pitchFamily="2" charset="2"/>
                        </a:rPr>
                        <a:t>repetir salir si </a:t>
                      </a:r>
                      <a:r>
                        <a:rPr lang="es-ES" sz="1400" baseline="0" dirty="0" smtClean="0">
                          <a:sym typeface="Wingdings" pitchFamily="2" charset="2"/>
                        </a:rPr>
                        <a:t>fuera(</a:t>
                      </a:r>
                      <a:r>
                        <a:rPr lang="es-ES" sz="1400" baseline="0" dirty="0" err="1" smtClean="0">
                          <a:sym typeface="Wingdings" pitchFamily="2" charset="2"/>
                        </a:rPr>
                        <a:t>sec</a:t>
                      </a:r>
                      <a:r>
                        <a:rPr lang="es-ES" sz="1400" baseline="0" dirty="0" smtClean="0">
                          <a:sym typeface="Wingdings" pitchFamily="2" charset="2"/>
                        </a:rPr>
                        <a:t>) OR </a:t>
                      </a:r>
                      <a:r>
                        <a:rPr lang="es-ES" sz="1400" baseline="0" dirty="0" err="1" smtClean="0">
                          <a:sym typeface="Wingdings" pitchFamily="2" charset="2"/>
                        </a:rPr>
                        <a:t>enc</a:t>
                      </a:r>
                      <a:r>
                        <a:rPr lang="es-ES" sz="1400" baseline="0" dirty="0" smtClean="0">
                          <a:sym typeface="Wingdings" pitchFamily="2" charset="2"/>
                        </a:rPr>
                        <a:t>;</a:t>
                      </a:r>
                      <a:endParaRPr lang="es-ES" sz="1400" baseline="0" dirty="0" smtClean="0">
                        <a:sym typeface="Wingdings" pitchFamily="2" charset="2"/>
                      </a:endParaRPr>
                    </a:p>
                    <a:p>
                      <a:r>
                        <a:rPr lang="es-ES" sz="1400" baseline="0" dirty="0" smtClean="0">
                          <a:sym typeface="Wingdings" pitchFamily="2" charset="2"/>
                        </a:rPr>
                        <a:t>      si </a:t>
                      </a:r>
                      <a:r>
                        <a:rPr lang="es-ES" sz="1400" baseline="0" dirty="0" err="1" smtClean="0">
                          <a:sym typeface="Wingdings" pitchFamily="2" charset="2"/>
                        </a:rPr>
                        <a:t>num</a:t>
                      </a:r>
                      <a:r>
                        <a:rPr lang="es-ES" sz="1400" baseline="0" dirty="0" smtClean="0">
                          <a:sym typeface="Wingdings" pitchFamily="2" charset="2"/>
                        </a:rPr>
                        <a:t>=</a:t>
                      </a:r>
                      <a:r>
                        <a:rPr lang="es-ES" sz="1400" baseline="0" dirty="0" err="1" smtClean="0">
                          <a:sym typeface="Wingdings" pitchFamily="2" charset="2"/>
                        </a:rPr>
                        <a:t>elemento_actual</a:t>
                      </a:r>
                      <a:r>
                        <a:rPr lang="es-ES" sz="1400" baseline="0" dirty="0" smtClean="0">
                          <a:sym typeface="Wingdings" pitchFamily="2" charset="2"/>
                        </a:rPr>
                        <a:t>(</a:t>
                      </a:r>
                      <a:r>
                        <a:rPr lang="es-ES" sz="1400" baseline="0" dirty="0" err="1" smtClean="0">
                          <a:sym typeface="Wingdings" pitchFamily="2" charset="2"/>
                        </a:rPr>
                        <a:t>sec</a:t>
                      </a:r>
                      <a:r>
                        <a:rPr lang="es-ES" sz="1400" baseline="0" dirty="0" smtClean="0">
                          <a:sym typeface="Wingdings" pitchFamily="2" charset="2"/>
                        </a:rPr>
                        <a:t>) </a:t>
                      </a:r>
                      <a:r>
                        <a:rPr lang="es-ES" sz="1400" baseline="0" dirty="0" smtClean="0">
                          <a:sym typeface="Wingdings" pitchFamily="2" charset="2"/>
                        </a:rPr>
                        <a:t>entonces</a:t>
                      </a:r>
                    </a:p>
                    <a:p>
                      <a:r>
                        <a:rPr lang="es-ES" sz="1400" baseline="0" dirty="0" smtClean="0">
                          <a:sym typeface="Wingdings" pitchFamily="2" charset="2"/>
                        </a:rPr>
                        <a:t>            </a:t>
                      </a:r>
                      <a:r>
                        <a:rPr lang="es-ES" sz="1400" baseline="0" dirty="0" err="1" smtClean="0">
                          <a:sym typeface="Wingdings" pitchFamily="2" charset="2"/>
                        </a:rPr>
                        <a:t>enc</a:t>
                      </a:r>
                      <a:r>
                        <a:rPr lang="es-ES" sz="1400" baseline="0" dirty="0" smtClean="0">
                          <a:sym typeface="Wingdings" pitchFamily="2" charset="2"/>
                        </a:rPr>
                        <a:t>  True;</a:t>
                      </a:r>
                    </a:p>
                    <a:p>
                      <a:r>
                        <a:rPr lang="es-ES" sz="1400" baseline="0" dirty="0" smtClean="0">
                          <a:sym typeface="Wingdings" pitchFamily="2" charset="2"/>
                        </a:rPr>
                        <a:t>      si no</a:t>
                      </a:r>
                    </a:p>
                    <a:p>
                      <a:r>
                        <a:rPr lang="es-ES" sz="1400" baseline="0" dirty="0" smtClean="0">
                          <a:sym typeface="Wingdings" pitchFamily="2" charset="2"/>
                        </a:rPr>
                        <a:t>            avanzar(</a:t>
                      </a:r>
                      <a:r>
                        <a:rPr lang="es-ES" sz="1400" baseline="0" dirty="0" err="1" smtClean="0">
                          <a:sym typeface="Wingdings" pitchFamily="2" charset="2"/>
                        </a:rPr>
                        <a:t>sec</a:t>
                      </a:r>
                      <a:r>
                        <a:rPr lang="es-ES" sz="1400" baseline="0" dirty="0" smtClean="0">
                          <a:sym typeface="Wingdings" pitchFamily="2" charset="2"/>
                        </a:rPr>
                        <a:t>);</a:t>
                      </a:r>
                    </a:p>
                    <a:p>
                      <a:r>
                        <a:rPr lang="es-ES" sz="1400" baseline="0" dirty="0" smtClean="0">
                          <a:sym typeface="Wingdings" pitchFamily="2" charset="2"/>
                        </a:rPr>
                        <a:t>      </a:t>
                      </a:r>
                      <a:r>
                        <a:rPr lang="es-ES" sz="1400" baseline="0" dirty="0" err="1" smtClean="0">
                          <a:sym typeface="Wingdings" pitchFamily="2" charset="2"/>
                        </a:rPr>
                        <a:t>fin_si</a:t>
                      </a:r>
                      <a:r>
                        <a:rPr lang="es-ES" sz="1400" baseline="0" dirty="0" smtClean="0">
                          <a:sym typeface="Wingdings" pitchFamily="2" charset="2"/>
                        </a:rPr>
                        <a:t>;</a:t>
                      </a:r>
                    </a:p>
                    <a:p>
                      <a:r>
                        <a:rPr lang="es-ES" sz="1400" baseline="0" dirty="0" err="1" smtClean="0">
                          <a:sym typeface="Wingdings" pitchFamily="2" charset="2"/>
                        </a:rPr>
                        <a:t>fin_repetir</a:t>
                      </a:r>
                      <a:r>
                        <a:rPr lang="es-ES" sz="1400" baseline="0" dirty="0" smtClean="0">
                          <a:sym typeface="Wingdings" pitchFamily="2" charset="2"/>
                        </a:rPr>
                        <a:t>;</a:t>
                      </a:r>
                    </a:p>
                    <a:p>
                      <a:r>
                        <a:rPr lang="es-ES" sz="1400" baseline="0" dirty="0" smtClean="0">
                          <a:sym typeface="Wingdings" pitchFamily="2" charset="2"/>
                        </a:rPr>
                        <a:t>si </a:t>
                      </a:r>
                      <a:r>
                        <a:rPr lang="es-ES" sz="1400" baseline="0" dirty="0" err="1" smtClean="0">
                          <a:sym typeface="Wingdings" pitchFamily="2" charset="2"/>
                        </a:rPr>
                        <a:t>enc</a:t>
                      </a:r>
                      <a:r>
                        <a:rPr lang="es-ES" sz="1400" baseline="0" dirty="0" smtClean="0">
                          <a:sym typeface="Wingdings" pitchFamily="2" charset="2"/>
                        </a:rPr>
                        <a:t> </a:t>
                      </a:r>
                      <a:r>
                        <a:rPr lang="es-ES" sz="1400" baseline="0" dirty="0" smtClean="0">
                          <a:sym typeface="Wingdings" pitchFamily="2" charset="2"/>
                        </a:rPr>
                        <a:t>entonces </a:t>
                      </a:r>
                    </a:p>
                    <a:p>
                      <a:r>
                        <a:rPr lang="es-ES" sz="1400" baseline="0" dirty="0" smtClean="0">
                          <a:sym typeface="Wingdings" pitchFamily="2" charset="2"/>
                        </a:rPr>
                        <a:t>      escribir(“elemento encontrado”);</a:t>
                      </a:r>
                    </a:p>
                    <a:p>
                      <a:r>
                        <a:rPr lang="es-ES" sz="1400" baseline="0" dirty="0" smtClean="0">
                          <a:sym typeface="Wingdings" pitchFamily="2" charset="2"/>
                        </a:rPr>
                        <a:t>si no      escribir(“elemento no encontrado”);</a:t>
                      </a:r>
                    </a:p>
                    <a:p>
                      <a:r>
                        <a:rPr lang="es-ES" sz="1400" baseline="0" dirty="0" err="1" smtClean="0">
                          <a:sym typeface="Wingdings" pitchFamily="2" charset="2"/>
                        </a:rPr>
                        <a:t>fin_si</a:t>
                      </a:r>
                      <a:r>
                        <a:rPr lang="es-ES" sz="1400" baseline="0" dirty="0" smtClean="0">
                          <a:sym typeface="Wingdings" pitchFamily="2" charset="2"/>
                        </a:rPr>
                        <a:t>;</a:t>
                      </a:r>
                      <a:endParaRPr lang="es-ES" sz="14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j0089048"/>
          <p:cNvPicPr>
            <a:picLocks noChangeAspect="1" noChangeArrowheads="1"/>
          </p:cNvPicPr>
          <p:nvPr/>
        </p:nvPicPr>
        <p:blipFill>
          <a:blip r:embed="rId2" cstate="print"/>
          <a:srcRect/>
          <a:stretch>
            <a:fillRect/>
          </a:stretch>
        </p:blipFill>
        <p:spPr bwMode="auto">
          <a:xfrm>
            <a:off x="990600" y="2270844"/>
            <a:ext cx="2417763" cy="4254500"/>
          </a:xfrm>
          <a:prstGeom prst="rect">
            <a:avLst/>
          </a:prstGeom>
          <a:noFill/>
          <a:ln w="9525">
            <a:noFill/>
            <a:miter lim="800000"/>
            <a:headEnd/>
            <a:tailEnd/>
          </a:ln>
        </p:spPr>
      </p:pic>
      <p:sp>
        <p:nvSpPr>
          <p:cNvPr id="6" name="AutoShape 8"/>
          <p:cNvSpPr>
            <a:spLocks noChangeArrowheads="1"/>
          </p:cNvSpPr>
          <p:nvPr/>
        </p:nvSpPr>
        <p:spPr bwMode="auto">
          <a:xfrm>
            <a:off x="3352800" y="2574032"/>
            <a:ext cx="4648200" cy="1143000"/>
          </a:xfrm>
          <a:prstGeom prst="wedgeEllipseCallout">
            <a:avLst>
              <a:gd name="adj1" fmla="val -44056"/>
              <a:gd name="adj2" fmla="val 76667"/>
            </a:avLst>
          </a:prstGeom>
          <a:noFill/>
          <a:ln w="28575">
            <a:solidFill>
              <a:schemeClr val="tx1"/>
            </a:solidFill>
            <a:miter lim="800000"/>
            <a:headEnd/>
            <a:tailEnd/>
          </a:ln>
        </p:spPr>
        <p:txBody>
          <a:bodyPr lIns="90000" tIns="46800" rIns="90000" bIns="46800" anchor="ctr"/>
          <a:lstStyle/>
          <a:p>
            <a:pPr algn="ctr"/>
            <a:r>
              <a:rPr lang="es-ES" sz="3200">
                <a:latin typeface="Garamond" pitchFamily="18" charset="0"/>
              </a:rPr>
              <a:t>¿Alguna pregunta?</a:t>
            </a: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Ejercicios</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Secuencias</a:t>
            </a:r>
          </a:p>
          <a:p>
            <a:pPr marL="274320" lvl="0" indent="-274320">
              <a:spcBef>
                <a:spcPct val="20000"/>
              </a:spcBef>
              <a:buClr>
                <a:schemeClr val="accent1"/>
              </a:buClr>
              <a:buSzPct val="100000"/>
              <a:defRPr/>
            </a:pP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Repasar el uso de instrucciones iterativas</a:t>
            </a:r>
          </a:p>
          <a:p>
            <a:pPr lvl="1"/>
            <a:r>
              <a:rPr lang="es-ES" dirty="0" smtClean="0"/>
              <a:t>Ejercicios más complejos con chivatos y bucles anidados</a:t>
            </a:r>
          </a:p>
          <a:p>
            <a:r>
              <a:rPr lang="es-ES" dirty="0" smtClean="0"/>
              <a:t>Secuencias de elementos</a:t>
            </a:r>
          </a:p>
          <a:p>
            <a:pPr lvl="1"/>
            <a:r>
              <a:rPr lang="es-ES" dirty="0" smtClean="0"/>
              <a:t>Necesidad de este tipo de estructuras de datos </a:t>
            </a:r>
          </a:p>
          <a:p>
            <a:pPr lvl="1"/>
            <a:r>
              <a:rPr lang="es-ES" dirty="0" smtClean="0"/>
              <a:t>Operaciones básicas en </a:t>
            </a:r>
            <a:r>
              <a:rPr lang="es-ES" dirty="0" err="1" smtClean="0"/>
              <a:t>pseudolenguaje</a:t>
            </a:r>
            <a:r>
              <a:rPr lang="es-ES" dirty="0" smtClean="0"/>
              <a:t> </a:t>
            </a:r>
          </a:p>
        </p:txBody>
      </p:sp>
      <p:sp>
        <p:nvSpPr>
          <p:cNvPr id="3" name="2 Título"/>
          <p:cNvSpPr>
            <a:spLocks noGrp="1"/>
          </p:cNvSpPr>
          <p:nvPr>
            <p:ph type="title"/>
          </p:nvPr>
        </p:nvSpPr>
        <p:spPr/>
        <p:txBody>
          <a:bodyPr/>
          <a:lstStyle/>
          <a:p>
            <a:r>
              <a:rPr lang="es-ES" smtClean="0"/>
              <a:t>Objetivos del tema</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Ejercicios</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Secuencias</a:t>
            </a:r>
          </a:p>
          <a:p>
            <a:pPr marL="274320" lvl="0" indent="-274320">
              <a:spcBef>
                <a:spcPct val="20000"/>
              </a:spcBef>
              <a:buClr>
                <a:schemeClr val="accent1"/>
              </a:buClr>
              <a:buSzPct val="100000"/>
              <a:defRPr/>
            </a:pP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a:bodyPr>
          <a:lstStyle/>
          <a:p>
            <a:r>
              <a:rPr lang="es-ES" dirty="0" smtClean="0"/>
              <a:t>Pedir al usuario un número entero </a:t>
            </a:r>
            <a:r>
              <a:rPr lang="es-ES" i="1" dirty="0" smtClean="0"/>
              <a:t>n</a:t>
            </a:r>
            <a:r>
              <a:rPr lang="es-ES" dirty="0" smtClean="0"/>
              <a:t>&gt;0 y mostrar por pantalla todos sus divisores</a:t>
            </a:r>
          </a:p>
          <a:p>
            <a:r>
              <a:rPr lang="es-ES" dirty="0" smtClean="0"/>
              <a:t>Se pide la especificación, los casos de prueba, el algoritmo y la simulación</a:t>
            </a:r>
          </a:p>
          <a:p>
            <a:pPr marL="274320" lvl="1"/>
            <a:r>
              <a:rPr lang="es-ES" dirty="0" smtClean="0"/>
              <a:t>Por ejemplo, si </a:t>
            </a:r>
            <a:r>
              <a:rPr lang="es-ES" i="1" dirty="0" smtClean="0"/>
              <a:t>n</a:t>
            </a:r>
            <a:r>
              <a:rPr lang="es-ES" dirty="0" smtClean="0"/>
              <a:t> es 12</a:t>
            </a:r>
            <a:endParaRPr lang="es-ES" dirty="0"/>
          </a:p>
        </p:txBody>
      </p:sp>
      <p:sp>
        <p:nvSpPr>
          <p:cNvPr id="3" name="2 Título"/>
          <p:cNvSpPr>
            <a:spLocks noGrp="1"/>
          </p:cNvSpPr>
          <p:nvPr>
            <p:ph type="title"/>
          </p:nvPr>
        </p:nvSpPr>
        <p:spPr/>
        <p:txBody>
          <a:bodyPr/>
          <a:lstStyle/>
          <a:p>
            <a:r>
              <a:rPr lang="es-ES" dirty="0" smtClean="0"/>
              <a:t>Divisores de un número</a:t>
            </a:r>
            <a:endParaRPr lang="es-ES" dirty="0"/>
          </a:p>
        </p:txBody>
      </p:sp>
      <p:sp>
        <p:nvSpPr>
          <p:cNvPr id="9" name="8 Bisel"/>
          <p:cNvSpPr/>
          <p:nvPr/>
        </p:nvSpPr>
        <p:spPr>
          <a:xfrm>
            <a:off x="5004048" y="4293096"/>
            <a:ext cx="3312368" cy="2304256"/>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Los divisores de 12 son:</a:t>
            </a:r>
          </a:p>
          <a:p>
            <a:endParaRPr lang="es-ES" dirty="0" smtClean="0">
              <a:solidFill>
                <a:schemeClr val="tx1"/>
              </a:solidFill>
            </a:endParaRPr>
          </a:p>
          <a:p>
            <a:r>
              <a:rPr lang="es-ES" dirty="0" smtClean="0">
                <a:solidFill>
                  <a:schemeClr val="tx1"/>
                </a:solidFill>
              </a:rPr>
              <a:t>   1    2   3   4   6   12</a:t>
            </a:r>
          </a:p>
          <a:p>
            <a:endParaRPr lang="es-E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r>
              <a:rPr lang="es-ES" dirty="0" smtClean="0"/>
              <a:t>Pedir al usuario un número entero </a:t>
            </a:r>
            <a:r>
              <a:rPr lang="es-ES" i="1" dirty="0" smtClean="0"/>
              <a:t>n</a:t>
            </a:r>
            <a:r>
              <a:rPr lang="es-ES" dirty="0" smtClean="0"/>
              <a:t>&gt;0 y mostrar un mensaje por pantalla que indique si </a:t>
            </a:r>
            <a:r>
              <a:rPr lang="es-ES" i="1" dirty="0" smtClean="0"/>
              <a:t>n</a:t>
            </a:r>
            <a:r>
              <a:rPr lang="es-ES" dirty="0" smtClean="0"/>
              <a:t> es primo o no</a:t>
            </a:r>
            <a:endParaRPr lang="es-ES" dirty="0"/>
          </a:p>
        </p:txBody>
      </p:sp>
      <p:sp>
        <p:nvSpPr>
          <p:cNvPr id="3" name="2 Título"/>
          <p:cNvSpPr>
            <a:spLocks noGrp="1"/>
          </p:cNvSpPr>
          <p:nvPr>
            <p:ph type="title"/>
          </p:nvPr>
        </p:nvSpPr>
        <p:spPr/>
        <p:txBody>
          <a:bodyPr/>
          <a:lstStyle/>
          <a:p>
            <a:r>
              <a:rPr lang="es-ES" dirty="0" smtClean="0"/>
              <a:t>¿Es primo?</a:t>
            </a:r>
            <a:endParaRPr lang="es-ES" dirty="0"/>
          </a:p>
        </p:txBody>
      </p:sp>
      <p:sp>
        <p:nvSpPr>
          <p:cNvPr id="5" name="AutoShape 4"/>
          <p:cNvSpPr>
            <a:spLocks noChangeArrowheads="1"/>
          </p:cNvSpPr>
          <p:nvPr/>
        </p:nvSpPr>
        <p:spPr bwMode="auto">
          <a:xfrm>
            <a:off x="1966714" y="4221088"/>
            <a:ext cx="4837534" cy="1080120"/>
          </a:xfrm>
          <a:prstGeom prst="wedgeRoundRectCallout">
            <a:avLst>
              <a:gd name="adj1" fmla="val -48958"/>
              <a:gd name="adj2" fmla="val 82866"/>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Recordad que un número primo es aquel que únicamente es divisible por 1 y por sí mismo</a:t>
            </a:r>
          </a:p>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primo </a:t>
            </a:r>
            <a:r>
              <a:rPr lang="es-ES" b="1" dirty="0" smtClean="0">
                <a:solidFill>
                  <a:schemeClr val="hlink"/>
                </a:solidFill>
                <a:cs typeface="DejaVu Sans" pitchFamily="34" charset="0"/>
                <a:sym typeface="Wingdings" pitchFamily="2" charset="2"/>
              </a:rPr>
              <a:t>↔</a:t>
            </a:r>
            <a:r>
              <a:rPr lang="es-ES" b="1" dirty="0" smtClean="0">
                <a:solidFill>
                  <a:schemeClr val="hlink"/>
                </a:solidFill>
                <a:cs typeface="DejaVu Sans" pitchFamily="34" charset="0"/>
              </a:rPr>
              <a:t> ∄ divisor ∈ [2..n-1]</a:t>
            </a:r>
          </a:p>
          <a:p>
            <a:pPr algn="ctr">
              <a:lnSpc>
                <a:spcPct val="102000"/>
              </a:lnSpc>
              <a:spcBef>
                <a:spcPts val="800"/>
              </a:spcBef>
              <a:buClr>
                <a:srgbClr val="000000"/>
              </a:buClr>
              <a:buSzPct val="100000"/>
              <a:buFont typeface="Times New Roman" pitchFamily="18" charset="0"/>
              <a:buNone/>
            </a:pPr>
            <a:endParaRPr lang="es-ES" b="1" dirty="0" smtClean="0">
              <a:solidFill>
                <a:schemeClr val="hlink"/>
              </a:solidFill>
              <a:cs typeface="DejaVu Sans" pitchFamily="34" charset="0"/>
            </a:endParaRPr>
          </a:p>
        </p:txBody>
      </p:sp>
      <p:pic>
        <p:nvPicPr>
          <p:cNvPr id="6" name="Picture 5" descr="MC900440512[1]"/>
          <p:cNvPicPr>
            <a:picLocks noChangeAspect="1" noChangeArrowheads="1"/>
          </p:cNvPicPr>
          <p:nvPr/>
        </p:nvPicPr>
        <p:blipFill>
          <a:blip r:embed="rId2" cstate="print"/>
          <a:srcRect/>
          <a:stretch>
            <a:fillRect/>
          </a:stretch>
        </p:blipFill>
        <p:spPr bwMode="auto">
          <a:xfrm>
            <a:off x="467544" y="4991943"/>
            <a:ext cx="1427162" cy="17494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Pedir al usuario un número entero </a:t>
            </a:r>
            <a:r>
              <a:rPr lang="es-ES" i="1" dirty="0" smtClean="0"/>
              <a:t>n</a:t>
            </a:r>
            <a:r>
              <a:rPr lang="es-ES" dirty="0" smtClean="0"/>
              <a:t>&gt;0 e imprimir por pantalla una columna de </a:t>
            </a:r>
            <a:r>
              <a:rPr lang="es-ES" i="1" dirty="0" smtClean="0"/>
              <a:t>n</a:t>
            </a:r>
            <a:r>
              <a:rPr lang="es-ES" dirty="0" smtClean="0"/>
              <a:t> asteriscos</a:t>
            </a:r>
          </a:p>
          <a:p>
            <a:pPr lvl="1"/>
            <a:r>
              <a:rPr lang="es-ES" dirty="0" smtClean="0"/>
              <a:t>Por ejemplo, si </a:t>
            </a:r>
            <a:r>
              <a:rPr lang="es-ES" i="1" dirty="0" smtClean="0"/>
              <a:t>n</a:t>
            </a:r>
            <a:r>
              <a:rPr lang="es-ES" dirty="0" smtClean="0"/>
              <a:t> es 4</a:t>
            </a:r>
            <a:endParaRPr lang="es-ES" dirty="0"/>
          </a:p>
        </p:txBody>
      </p:sp>
      <p:sp>
        <p:nvSpPr>
          <p:cNvPr id="3" name="2 Título"/>
          <p:cNvSpPr>
            <a:spLocks noGrp="1"/>
          </p:cNvSpPr>
          <p:nvPr>
            <p:ph type="title"/>
          </p:nvPr>
        </p:nvSpPr>
        <p:spPr/>
        <p:txBody>
          <a:bodyPr/>
          <a:lstStyle/>
          <a:p>
            <a:r>
              <a:rPr lang="es-ES" dirty="0" smtClean="0"/>
              <a:t>Columna de asteriscos</a:t>
            </a:r>
            <a:endParaRPr lang="es-ES" dirty="0"/>
          </a:p>
        </p:txBody>
      </p:sp>
      <p:sp>
        <p:nvSpPr>
          <p:cNvPr id="5" name="4 Bisel"/>
          <p:cNvSpPr/>
          <p:nvPr/>
        </p:nvSpPr>
        <p:spPr>
          <a:xfrm>
            <a:off x="5004048" y="4293096"/>
            <a:ext cx="3312368" cy="2304256"/>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a:t>
            </a:r>
          </a:p>
          <a:p>
            <a:r>
              <a:rPr lang="es-ES" dirty="0" smtClean="0">
                <a:solidFill>
                  <a:schemeClr val="tx1"/>
                </a:solidFill>
              </a:rPr>
              <a:t>*</a:t>
            </a:r>
          </a:p>
          <a:p>
            <a:r>
              <a:rPr lang="es-ES" dirty="0" smtClean="0">
                <a:solidFill>
                  <a:schemeClr val="tx1"/>
                </a:solidFill>
              </a:rPr>
              <a:t>*</a:t>
            </a:r>
          </a:p>
          <a:p>
            <a:r>
              <a:rPr lang="es-ES" dirty="0" smtClean="0">
                <a:solidFill>
                  <a:schemeClr val="tx1"/>
                </a:solidFill>
              </a:rPr>
              <a:t>*</a:t>
            </a:r>
            <a:endParaRPr lang="es-E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Pedir al usuario un número entero </a:t>
            </a:r>
            <a:r>
              <a:rPr lang="es-ES" i="1" dirty="0" smtClean="0"/>
              <a:t>n</a:t>
            </a:r>
            <a:r>
              <a:rPr lang="es-ES" dirty="0" smtClean="0"/>
              <a:t>&gt;0 e imprimir por pantalla una matriz de </a:t>
            </a:r>
            <a:r>
              <a:rPr lang="es-ES" i="1" dirty="0" err="1" smtClean="0"/>
              <a:t>n</a:t>
            </a:r>
            <a:r>
              <a:rPr lang="es-ES" dirty="0" err="1" smtClean="0"/>
              <a:t>x</a:t>
            </a:r>
            <a:r>
              <a:rPr lang="es-ES" i="1" dirty="0" err="1" smtClean="0"/>
              <a:t>n</a:t>
            </a:r>
            <a:r>
              <a:rPr lang="es-ES" dirty="0" smtClean="0"/>
              <a:t> asteriscos</a:t>
            </a:r>
          </a:p>
          <a:p>
            <a:pPr lvl="1"/>
            <a:r>
              <a:rPr lang="es-ES" dirty="0" smtClean="0"/>
              <a:t>Por ejemplo, si </a:t>
            </a:r>
            <a:r>
              <a:rPr lang="es-ES" i="1" dirty="0" smtClean="0"/>
              <a:t>n</a:t>
            </a:r>
            <a:r>
              <a:rPr lang="es-ES" dirty="0" smtClean="0"/>
              <a:t> es 4</a:t>
            </a:r>
            <a:endParaRPr lang="es-ES" dirty="0"/>
          </a:p>
        </p:txBody>
      </p:sp>
      <p:sp>
        <p:nvSpPr>
          <p:cNvPr id="3" name="2 Título"/>
          <p:cNvSpPr>
            <a:spLocks noGrp="1"/>
          </p:cNvSpPr>
          <p:nvPr>
            <p:ph type="title"/>
          </p:nvPr>
        </p:nvSpPr>
        <p:spPr/>
        <p:txBody>
          <a:bodyPr/>
          <a:lstStyle/>
          <a:p>
            <a:r>
              <a:rPr lang="es-ES" dirty="0" smtClean="0"/>
              <a:t>Matriz de asteriscos</a:t>
            </a:r>
            <a:endParaRPr lang="es-ES" dirty="0"/>
          </a:p>
        </p:txBody>
      </p:sp>
      <p:sp>
        <p:nvSpPr>
          <p:cNvPr id="5" name="4 Bisel"/>
          <p:cNvSpPr/>
          <p:nvPr/>
        </p:nvSpPr>
        <p:spPr>
          <a:xfrm>
            <a:off x="5004048" y="4293096"/>
            <a:ext cx="3312368" cy="2304256"/>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 * * * *</a:t>
            </a:r>
          </a:p>
          <a:p>
            <a:r>
              <a:rPr lang="es-ES" dirty="0" smtClean="0">
                <a:solidFill>
                  <a:schemeClr val="tx1"/>
                </a:solidFill>
              </a:rPr>
              <a:t> * * * *</a:t>
            </a:r>
          </a:p>
          <a:p>
            <a:r>
              <a:rPr lang="es-ES" dirty="0" smtClean="0">
                <a:solidFill>
                  <a:schemeClr val="tx1"/>
                </a:solidFill>
              </a:rPr>
              <a:t> * * * *</a:t>
            </a:r>
          </a:p>
          <a:p>
            <a:r>
              <a:rPr lang="es-ES" dirty="0" smtClean="0">
                <a:solidFill>
                  <a:schemeClr val="tx1"/>
                </a:solidFill>
              </a:rPr>
              <a:t> * * * *</a:t>
            </a:r>
          </a:p>
          <a:p>
            <a:endParaRPr lang="es-E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Pedir al usuario un número entero </a:t>
            </a:r>
            <a:r>
              <a:rPr lang="es-ES" i="1" dirty="0" smtClean="0"/>
              <a:t>n</a:t>
            </a:r>
            <a:r>
              <a:rPr lang="es-ES" dirty="0" smtClean="0"/>
              <a:t>&gt;0 e imprimir por pantalla el siguiente dibujo</a:t>
            </a:r>
          </a:p>
          <a:p>
            <a:pPr lvl="1"/>
            <a:r>
              <a:rPr lang="es-ES" dirty="0" smtClean="0"/>
              <a:t>Por ejemplo, si </a:t>
            </a:r>
            <a:r>
              <a:rPr lang="es-ES" i="1" dirty="0" smtClean="0"/>
              <a:t>n</a:t>
            </a:r>
            <a:r>
              <a:rPr lang="es-ES" dirty="0" smtClean="0"/>
              <a:t> es 4</a:t>
            </a:r>
            <a:endParaRPr lang="es-ES" dirty="0"/>
          </a:p>
        </p:txBody>
      </p:sp>
      <p:sp>
        <p:nvSpPr>
          <p:cNvPr id="3" name="2 Título"/>
          <p:cNvSpPr>
            <a:spLocks noGrp="1"/>
          </p:cNvSpPr>
          <p:nvPr>
            <p:ph type="title"/>
          </p:nvPr>
        </p:nvSpPr>
        <p:spPr/>
        <p:txBody>
          <a:bodyPr/>
          <a:lstStyle/>
          <a:p>
            <a:r>
              <a:rPr lang="es-ES" dirty="0" smtClean="0"/>
              <a:t>Diagonal de asteriscos</a:t>
            </a:r>
            <a:endParaRPr lang="es-ES" dirty="0"/>
          </a:p>
        </p:txBody>
      </p:sp>
      <p:sp>
        <p:nvSpPr>
          <p:cNvPr id="5" name="4 Bisel"/>
          <p:cNvSpPr/>
          <p:nvPr/>
        </p:nvSpPr>
        <p:spPr>
          <a:xfrm>
            <a:off x="5004048" y="4293096"/>
            <a:ext cx="3312368" cy="2304256"/>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 * - - -</a:t>
            </a:r>
          </a:p>
          <a:p>
            <a:r>
              <a:rPr lang="es-ES" dirty="0" smtClean="0">
                <a:solidFill>
                  <a:schemeClr val="tx1"/>
                </a:solidFill>
              </a:rPr>
              <a:t> - * - -</a:t>
            </a:r>
          </a:p>
          <a:p>
            <a:r>
              <a:rPr lang="es-ES" dirty="0" smtClean="0">
                <a:solidFill>
                  <a:schemeClr val="tx1"/>
                </a:solidFill>
              </a:rPr>
              <a:t> - - * -</a:t>
            </a:r>
          </a:p>
          <a:p>
            <a:r>
              <a:rPr lang="es-ES" dirty="0" smtClean="0">
                <a:solidFill>
                  <a:schemeClr val="tx1"/>
                </a:solidFill>
              </a:rPr>
              <a:t> - - - * </a:t>
            </a:r>
          </a:p>
          <a:p>
            <a:endParaRPr lang="es-ES"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usada para ppts de PB</Template>
  <TotalTime>919</TotalTime>
  <Words>875</Words>
  <Application>Microsoft Office PowerPoint</Application>
  <PresentationFormat>Presentación en pantalla (4:3)</PresentationFormat>
  <Paragraphs>202</Paragraphs>
  <Slides>19</Slides>
  <Notes>1</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Waveform</vt:lpstr>
      <vt:lpstr>Tema 2.3</vt:lpstr>
      <vt:lpstr>Índice</vt:lpstr>
      <vt:lpstr>Objetivos del tema</vt:lpstr>
      <vt:lpstr>Índice</vt:lpstr>
      <vt:lpstr>Divisores de un número</vt:lpstr>
      <vt:lpstr>¿Es primo?</vt:lpstr>
      <vt:lpstr>Columna de asteriscos</vt:lpstr>
      <vt:lpstr>Matriz de asteriscos</vt:lpstr>
      <vt:lpstr>Diagonal de asteriscos</vt:lpstr>
      <vt:lpstr>Índice</vt:lpstr>
      <vt:lpstr>Motivación</vt:lpstr>
      <vt:lpstr>Instrucciones con secuencias (I)</vt:lpstr>
      <vt:lpstr>Instrucciones con secuencias (II)</vt:lpstr>
      <vt:lpstr>Instrucciones con secuencias (III)</vt:lpstr>
      <vt:lpstr>Atención, pregunta</vt:lpstr>
      <vt:lpstr>Ejercicio resuelto</vt:lpstr>
      <vt:lpstr>Ejercicio resuelto</vt:lpstr>
      <vt:lpstr>Diapositiva 18</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JAVILO LOPEZ</dc:creator>
  <cp:lastModifiedBy>javilo</cp:lastModifiedBy>
  <cp:revision>226</cp:revision>
  <dcterms:created xsi:type="dcterms:W3CDTF">2017-05-08T10:11:44Z</dcterms:created>
  <dcterms:modified xsi:type="dcterms:W3CDTF">2018-09-12T10:08:05Z</dcterms:modified>
</cp:coreProperties>
</file>