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2"/>
  </p:handoutMasterIdLst>
  <p:sldIdLst>
    <p:sldId id="256" r:id="rId2"/>
    <p:sldId id="271" r:id="rId3"/>
    <p:sldId id="257" r:id="rId4"/>
    <p:sldId id="379" r:id="rId5"/>
    <p:sldId id="357" r:id="rId6"/>
    <p:sldId id="356" r:id="rId7"/>
    <p:sldId id="358" r:id="rId8"/>
    <p:sldId id="355" r:id="rId9"/>
    <p:sldId id="362" r:id="rId10"/>
    <p:sldId id="368" r:id="rId11"/>
    <p:sldId id="369" r:id="rId12"/>
    <p:sldId id="372" r:id="rId13"/>
    <p:sldId id="373" r:id="rId14"/>
    <p:sldId id="359" r:id="rId15"/>
    <p:sldId id="370" r:id="rId16"/>
    <p:sldId id="371" r:id="rId17"/>
    <p:sldId id="364" r:id="rId18"/>
    <p:sldId id="366" r:id="rId19"/>
    <p:sldId id="374" r:id="rId20"/>
    <p:sldId id="375" r:id="rId21"/>
    <p:sldId id="376" r:id="rId22"/>
    <p:sldId id="377" r:id="rId23"/>
    <p:sldId id="378" r:id="rId24"/>
    <p:sldId id="360" r:id="rId25"/>
    <p:sldId id="367" r:id="rId26"/>
    <p:sldId id="380" r:id="rId27"/>
    <p:sldId id="381" r:id="rId28"/>
    <p:sldId id="382" r:id="rId29"/>
    <p:sldId id="361" r:id="rId30"/>
    <p:sldId id="365" r:id="rId31"/>
    <p:sldId id="383" r:id="rId32"/>
    <p:sldId id="384" r:id="rId33"/>
    <p:sldId id="385" r:id="rId34"/>
    <p:sldId id="386" r:id="rId35"/>
    <p:sldId id="388" r:id="rId36"/>
    <p:sldId id="391" r:id="rId37"/>
    <p:sldId id="392" r:id="rId38"/>
    <p:sldId id="393" r:id="rId39"/>
    <p:sldId id="387" r:id="rId40"/>
    <p:sldId id="280" r:id="rId41"/>
  </p:sldIdLst>
  <p:sldSz cx="9144000" cy="6858000" type="screen4x3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5A876-FE3C-4E41-ACE9-F4B84C53F730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353D-7AA7-4C9B-A186-78A05E2C0F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371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docs.html" TargetMode="External"/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y3.codeskulptor.org/" TargetMode="External"/><Relationship Id="rId2" Type="http://schemas.openxmlformats.org/officeDocument/2006/relationships/hyperlink" Target="http://www.codeskulpto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2.4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Guía básica de trabajo con Ada y </a:t>
            </a:r>
            <a:r>
              <a:rPr lang="es-ES" dirty="0" err="1" smtClean="0"/>
              <a:t>Python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básica de un programa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576" y="2276872"/>
            <a:ext cx="7488832" cy="36724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s-ES" sz="2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2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s-E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Program_Name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endParaRPr lang="es-ES" sz="2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2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---</a:t>
            </a:r>
            <a:r>
              <a:rPr lang="es-ES" sz="22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Specification</a:t>
            </a:r>
            <a:endParaRPr lang="es-ES" sz="2200" i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Variable : </a:t>
            </a:r>
            <a:r>
              <a:rPr lang="es-E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Some_Type</a:t>
            </a:r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2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endParaRPr lang="es-ES" sz="2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Statement_1;</a:t>
            </a:r>
          </a:p>
          <a:p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Statement_n</a:t>
            </a:r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2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Program_Name</a:t>
            </a:r>
            <a:r>
              <a:rPr lang="es-E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u-ES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Paralelogramo"/>
          <p:cNvSpPr/>
          <p:nvPr/>
        </p:nvSpPr>
        <p:spPr>
          <a:xfrm>
            <a:off x="4499992" y="3933056"/>
            <a:ext cx="4536504" cy="2808312"/>
          </a:xfrm>
          <a:prstGeom prst="parallelogram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rgbClr val="7030A0"/>
                </a:solidFill>
              </a:rPr>
              <a:t>  </a:t>
            </a:r>
            <a:r>
              <a:rPr lang="es-ES" sz="1600" dirty="0" err="1" smtClean="0">
                <a:solidFill>
                  <a:srgbClr val="7030A0"/>
                </a:solidFill>
              </a:rPr>
              <a:t>with</a:t>
            </a:r>
            <a:r>
              <a:rPr lang="es-ES" sz="1600" dirty="0" smtClean="0">
                <a:solidFill>
                  <a:srgbClr val="7030A0"/>
                </a:solidFill>
              </a:rPr>
              <a:t> </a:t>
            </a:r>
            <a:r>
              <a:rPr lang="es-ES" sz="1600" dirty="0" err="1" smtClean="0">
                <a:solidFill>
                  <a:srgbClr val="7030A0"/>
                </a:solidFill>
              </a:rPr>
              <a:t>Ada.Text_IO</a:t>
            </a:r>
            <a:r>
              <a:rPr lang="es-ES" sz="1600" dirty="0" smtClean="0">
                <a:solidFill>
                  <a:srgbClr val="7030A0"/>
                </a:solidFill>
              </a:rPr>
              <a:t>; 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use </a:t>
            </a:r>
            <a:r>
              <a:rPr lang="es-ES" sz="1600" dirty="0" err="1" smtClean="0">
                <a:solidFill>
                  <a:srgbClr val="7030A0"/>
                </a:solidFill>
              </a:rPr>
              <a:t>Ada.Text_IO</a:t>
            </a:r>
            <a:r>
              <a:rPr lang="es-ES" sz="16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</a:t>
            </a:r>
            <a:r>
              <a:rPr lang="es-ES" sz="1600" dirty="0" err="1" smtClean="0">
                <a:solidFill>
                  <a:srgbClr val="7030A0"/>
                </a:solidFill>
              </a:rPr>
              <a:t>procedure</a:t>
            </a:r>
            <a:r>
              <a:rPr lang="es-ES" sz="1600" dirty="0" smtClean="0">
                <a:solidFill>
                  <a:srgbClr val="7030A0"/>
                </a:solidFill>
              </a:rPr>
              <a:t> </a:t>
            </a:r>
            <a:r>
              <a:rPr lang="es-ES" sz="1600" dirty="0" err="1" smtClean="0">
                <a:solidFill>
                  <a:srgbClr val="7030A0"/>
                </a:solidFill>
              </a:rPr>
              <a:t>hola_mundo</a:t>
            </a:r>
            <a:r>
              <a:rPr lang="es-ES" sz="1600" dirty="0" smtClean="0">
                <a:solidFill>
                  <a:srgbClr val="7030A0"/>
                </a:solidFill>
              </a:rPr>
              <a:t> </a:t>
            </a:r>
            <a:r>
              <a:rPr lang="es-ES" sz="1600" dirty="0" err="1" smtClean="0">
                <a:solidFill>
                  <a:srgbClr val="7030A0"/>
                </a:solidFill>
              </a:rPr>
              <a:t>is</a:t>
            </a:r>
            <a:endParaRPr lang="es-ES" sz="1600" dirty="0" smtClean="0">
              <a:solidFill>
                <a:srgbClr val="7030A0"/>
              </a:solidFill>
            </a:endParaRPr>
          </a:p>
          <a:p>
            <a:r>
              <a:rPr lang="es-ES" sz="1600" dirty="0" smtClean="0">
                <a:solidFill>
                  <a:srgbClr val="7030A0"/>
                </a:solidFill>
              </a:rPr>
              <a:t>      ---Entrada:-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    ---Pre: -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    ---Salida: un mensaje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    ---Post: escribir “Hola mundo!”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</a:t>
            </a:r>
            <a:r>
              <a:rPr lang="es-ES" sz="1600" dirty="0" err="1" smtClean="0">
                <a:solidFill>
                  <a:srgbClr val="7030A0"/>
                </a:solidFill>
              </a:rPr>
              <a:t>begin</a:t>
            </a:r>
            <a:endParaRPr lang="es-ES" sz="1600" dirty="0" smtClean="0">
              <a:solidFill>
                <a:srgbClr val="7030A0"/>
              </a:solidFill>
            </a:endParaRPr>
          </a:p>
          <a:p>
            <a:r>
              <a:rPr lang="es-ES" sz="1600" dirty="0" smtClean="0">
                <a:solidFill>
                  <a:srgbClr val="7030A0"/>
                </a:solidFill>
              </a:rPr>
              <a:t>      </a:t>
            </a:r>
            <a:r>
              <a:rPr lang="es-ES" sz="1600" dirty="0" err="1" smtClean="0">
                <a:solidFill>
                  <a:srgbClr val="7030A0"/>
                </a:solidFill>
              </a:rPr>
              <a:t>put</a:t>
            </a:r>
            <a:r>
              <a:rPr lang="es-ES" sz="1600" dirty="0" smtClean="0">
                <a:solidFill>
                  <a:srgbClr val="7030A0"/>
                </a:solidFill>
              </a:rPr>
              <a:t>(“Hola mundo!");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</a:t>
            </a:r>
            <a:r>
              <a:rPr lang="es-ES" sz="1600" dirty="0" err="1" smtClean="0">
                <a:solidFill>
                  <a:srgbClr val="7030A0"/>
                </a:solidFill>
              </a:rPr>
              <a:t>end</a:t>
            </a:r>
            <a:r>
              <a:rPr lang="es-ES" sz="1600" dirty="0" smtClean="0">
                <a:solidFill>
                  <a:srgbClr val="7030A0"/>
                </a:solidFill>
              </a:rPr>
              <a:t> </a:t>
            </a:r>
            <a:r>
              <a:rPr lang="es-ES" sz="1600" dirty="0" err="1" smtClean="0">
                <a:solidFill>
                  <a:srgbClr val="7030A0"/>
                </a:solidFill>
              </a:rPr>
              <a:t>hola_mundo</a:t>
            </a:r>
            <a:r>
              <a:rPr lang="es-ES" sz="1600" dirty="0" smtClean="0">
                <a:solidFill>
                  <a:srgbClr val="7030A0"/>
                </a:solidFill>
              </a:rPr>
              <a:t>;</a:t>
            </a:r>
            <a:endParaRPr lang="es-ES" sz="1600" dirty="0">
              <a:solidFill>
                <a:srgbClr val="7030A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508104" y="3429000"/>
            <a:ext cx="29523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7030A0"/>
                </a:solidFill>
              </a:rPr>
              <a:t>Ejemplo: Hola mundo</a:t>
            </a:r>
            <a:endParaRPr lang="es-E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Desde los dos guiones (</a:t>
            </a:r>
            <a:r>
              <a:rPr lang="es-ES" i="1" dirty="0" smtClean="0"/>
              <a:t>--</a:t>
            </a:r>
            <a:r>
              <a:rPr lang="es-ES" dirty="0" smtClean="0"/>
              <a:t>) hasta el final de la línea</a:t>
            </a:r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Comentarios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560" y="3356992"/>
            <a:ext cx="7992888" cy="33843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_IO;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_IO;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_IO;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_IO;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 -- Las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dos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líneas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de arriba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son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las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cláusulas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de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contexto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necesarias</a:t>
            </a:r>
            <a:endParaRPr lang="eu-ES" sz="140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 -- para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poder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leer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y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escribir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,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respectivamente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,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texto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y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valores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enteros</a:t>
            </a:r>
            <a:endParaRPr lang="eu-ES" sz="140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prueba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Num1, Num2: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; 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--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Declaración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de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variables</a:t>
            </a:r>
            <a:endParaRPr lang="eu-ES" sz="140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un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entero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"); 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--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escribir</a:t>
            </a:r>
            <a:endParaRPr lang="eu-ES" sz="140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(Num1);                         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--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leer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otro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entero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");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new_line; 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-- Salta de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línea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(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en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pantalla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("La suma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vale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(Num1 + 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prueba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Integer</a:t>
            </a:r>
            <a:r>
              <a:rPr lang="es-ES" dirty="0" smtClean="0"/>
              <a:t> (números enteros)</a:t>
            </a:r>
          </a:p>
          <a:p>
            <a:pPr lvl="1"/>
            <a:r>
              <a:rPr lang="es-ES" dirty="0" smtClean="0"/>
              <a:t>Dominio [</a:t>
            </a:r>
            <a:r>
              <a:rPr lang="es-ES" dirty="0" err="1" smtClean="0"/>
              <a:t>Integer'First</a:t>
            </a:r>
            <a:r>
              <a:rPr lang="es-ES" dirty="0" smtClean="0"/>
              <a:t>, </a:t>
            </a:r>
            <a:r>
              <a:rPr lang="es-ES" dirty="0" err="1" smtClean="0"/>
              <a:t>Integer'Last</a:t>
            </a:r>
            <a:r>
              <a:rPr lang="es-ES" dirty="0" smtClean="0"/>
              <a:t>]</a:t>
            </a:r>
          </a:p>
          <a:p>
            <a:pPr lvl="1"/>
            <a:r>
              <a:rPr lang="es-ES" dirty="0" smtClean="0"/>
              <a:t>Operaciones =, /=, &gt;, &gt;=, &lt;, &lt;=, +, -, *, /, rem, **</a:t>
            </a:r>
          </a:p>
          <a:p>
            <a:r>
              <a:rPr lang="es-ES" dirty="0" err="1" smtClean="0"/>
              <a:t>Float</a:t>
            </a:r>
            <a:r>
              <a:rPr lang="es-ES" dirty="0" smtClean="0"/>
              <a:t> (números reales)</a:t>
            </a:r>
          </a:p>
          <a:p>
            <a:pPr lvl="1"/>
            <a:r>
              <a:rPr lang="es-ES" dirty="0" smtClean="0"/>
              <a:t>Dominio[</a:t>
            </a:r>
            <a:r>
              <a:rPr lang="es-ES" dirty="0" err="1" smtClean="0"/>
              <a:t>Float'First</a:t>
            </a:r>
            <a:r>
              <a:rPr lang="es-ES" dirty="0" smtClean="0"/>
              <a:t>, </a:t>
            </a:r>
            <a:r>
              <a:rPr lang="es-ES" dirty="0" err="1" smtClean="0"/>
              <a:t>Float'Last</a:t>
            </a:r>
            <a:r>
              <a:rPr lang="es-ES" dirty="0" smtClean="0"/>
              <a:t>]</a:t>
            </a:r>
          </a:p>
          <a:p>
            <a:pPr lvl="1"/>
            <a:r>
              <a:rPr lang="es-ES" dirty="0" smtClean="0"/>
              <a:t>Operaciones =,/=,&gt;,&gt;=,&lt;,&lt;=,+,-,*,/,** (</a:t>
            </a:r>
            <a:r>
              <a:rPr lang="es-ES" dirty="0" err="1" smtClean="0"/>
              <a:t>float</a:t>
            </a:r>
            <a:r>
              <a:rPr lang="es-ES" dirty="0" smtClean="0"/>
              <a:t>**</a:t>
            </a:r>
            <a:r>
              <a:rPr lang="es-ES" dirty="0" err="1" smtClean="0"/>
              <a:t>integer</a:t>
            </a:r>
            <a:r>
              <a:rPr lang="es-ES" dirty="0" smtClean="0"/>
              <a:t>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básicos en Ada (I)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Character</a:t>
            </a:r>
            <a:r>
              <a:rPr lang="es-ES" dirty="0" smtClean="0"/>
              <a:t> (caracteres)</a:t>
            </a:r>
          </a:p>
          <a:p>
            <a:pPr lvl="1"/>
            <a:r>
              <a:rPr lang="es-ES" dirty="0" smtClean="0"/>
              <a:t>Operaciones =,/=,&gt;,&gt;=,&lt;,&lt;=</a:t>
            </a:r>
          </a:p>
          <a:p>
            <a:r>
              <a:rPr lang="es-ES" dirty="0" err="1" smtClean="0"/>
              <a:t>Boolean</a:t>
            </a:r>
            <a:r>
              <a:rPr lang="es-ES" dirty="0" smtClean="0"/>
              <a:t> (booleanos)</a:t>
            </a:r>
          </a:p>
          <a:p>
            <a:pPr lvl="1"/>
            <a:r>
              <a:rPr lang="es-ES" dirty="0" smtClean="0"/>
              <a:t>Operaciones and,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xor</a:t>
            </a:r>
            <a:r>
              <a:rPr lang="es-ES" dirty="0" smtClean="0"/>
              <a:t>, </a:t>
            </a:r>
            <a:r>
              <a:rPr lang="es-ES" dirty="0" err="1" smtClean="0"/>
              <a:t>not</a:t>
            </a:r>
            <a:endParaRPr lang="es-ES" dirty="0" smtClean="0"/>
          </a:p>
          <a:p>
            <a:r>
              <a:rPr lang="es-ES" dirty="0" err="1" smtClean="0"/>
              <a:t>String</a:t>
            </a:r>
            <a:r>
              <a:rPr lang="es-ES" dirty="0" smtClean="0"/>
              <a:t> (cadenas de caracteres)</a:t>
            </a:r>
          </a:p>
          <a:p>
            <a:pPr lvl="1"/>
            <a:r>
              <a:rPr lang="es-ES" dirty="0" smtClean="0"/>
              <a:t>Operaciones =,/=,&gt;,&gt;=,&lt;,&lt;=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básicos en Ada (II)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Ejemplos</a:t>
            </a:r>
          </a:p>
          <a:p>
            <a:pPr lvl="1"/>
            <a:r>
              <a:rPr lang="en-US" dirty="0" smtClean="0"/>
              <a:t>Num1, Num2 : Integer ;</a:t>
            </a:r>
          </a:p>
          <a:p>
            <a:pPr lvl="1"/>
            <a:r>
              <a:rPr lang="en-US" dirty="0" err="1" smtClean="0"/>
              <a:t>Raíz_cuadrada</a:t>
            </a:r>
            <a:r>
              <a:rPr lang="en-US" dirty="0" smtClean="0"/>
              <a:t> : Float ;</a:t>
            </a:r>
            <a:endParaRPr lang="es-ES" dirty="0" smtClean="0"/>
          </a:p>
          <a:p>
            <a:pPr lvl="1"/>
            <a:r>
              <a:rPr lang="en-US" dirty="0" smtClean="0"/>
              <a:t>Car, </a:t>
            </a:r>
            <a:r>
              <a:rPr lang="en-US" dirty="0" err="1" smtClean="0"/>
              <a:t>Letra</a:t>
            </a:r>
            <a:r>
              <a:rPr lang="en-US" dirty="0" smtClean="0"/>
              <a:t> : Character ;</a:t>
            </a:r>
            <a:endParaRPr lang="es-ES" dirty="0" smtClean="0"/>
          </a:p>
          <a:p>
            <a:pPr lvl="1"/>
            <a:r>
              <a:rPr lang="en-US" dirty="0" smtClean="0"/>
              <a:t>Linea : String(1..80) ;</a:t>
            </a:r>
          </a:p>
          <a:p>
            <a:r>
              <a:rPr lang="en-US" dirty="0" smtClean="0"/>
              <a:t>Con </a:t>
            </a:r>
            <a:r>
              <a:rPr lang="en-US" dirty="0" err="1" smtClean="0"/>
              <a:t>inicialización</a:t>
            </a:r>
            <a:endParaRPr lang="en-US" dirty="0" smtClean="0"/>
          </a:p>
          <a:p>
            <a:pPr lvl="1"/>
            <a:r>
              <a:rPr lang="en-US" dirty="0" err="1" smtClean="0"/>
              <a:t>Chivato</a:t>
            </a:r>
            <a:r>
              <a:rPr lang="en-US" dirty="0" smtClean="0"/>
              <a:t> : Boolean := False ;</a:t>
            </a:r>
          </a:p>
          <a:p>
            <a:pPr lvl="1"/>
            <a:r>
              <a:rPr lang="en-US" dirty="0" smtClean="0"/>
              <a:t>Cont : Integer := 0 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Declaración de variables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declaran</a:t>
            </a:r>
            <a:r>
              <a:rPr lang="en-US" dirty="0" smtClean="0"/>
              <a:t> con la </a:t>
            </a:r>
            <a:r>
              <a:rPr lang="en-US" dirty="0" err="1" smtClean="0"/>
              <a:t>palabra</a:t>
            </a:r>
            <a:r>
              <a:rPr lang="en-US" dirty="0" smtClean="0"/>
              <a:t> clave </a:t>
            </a:r>
            <a:r>
              <a:rPr lang="en-US" i="1" dirty="0" smtClean="0"/>
              <a:t>constant</a:t>
            </a:r>
            <a:r>
              <a:rPr lang="en-US" b="1" dirty="0" smtClean="0"/>
              <a:t> </a:t>
            </a:r>
            <a:r>
              <a:rPr lang="en-US" dirty="0" smtClean="0"/>
              <a:t>y se les </a:t>
            </a:r>
            <a:r>
              <a:rPr lang="en-US" dirty="0" err="1" smtClean="0"/>
              <a:t>da</a:t>
            </a:r>
            <a:r>
              <a:rPr lang="en-US" dirty="0" smtClean="0"/>
              <a:t> un valor </a:t>
            </a:r>
            <a:r>
              <a:rPr lang="en-US" dirty="0" err="1" smtClean="0"/>
              <a:t>inicial</a:t>
            </a:r>
            <a:endParaRPr lang="en-US" dirty="0" smtClean="0"/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: constant String(1..4) := “ACME”;</a:t>
            </a:r>
          </a:p>
          <a:p>
            <a:pPr lvl="1"/>
            <a:r>
              <a:rPr lang="en-US" dirty="0" smtClean="0"/>
              <a:t>Pi : constant Float := 3.1416 ;</a:t>
            </a:r>
          </a:p>
          <a:p>
            <a:pPr lvl="1"/>
            <a:r>
              <a:rPr lang="en-US" dirty="0" smtClean="0"/>
              <a:t>Max : constant Integer := 100;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Declaración de constantes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¿Por qué es interesante declarar y usar una constante en lugar de utilizar directamente su valor dentro de un programa?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Atención, pregunta</a:t>
            </a:r>
            <a:endParaRPr lang="es-ES" dirty="0"/>
          </a:p>
        </p:txBody>
      </p:sp>
      <p:pic>
        <p:nvPicPr>
          <p:cNvPr id="5" name="Picture 4" descr="MC90034334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817776"/>
            <a:ext cx="2879874" cy="29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representa con </a:t>
            </a:r>
            <a:r>
              <a:rPr lang="es-ES" i="1" dirty="0" smtClean="0"/>
              <a:t>:=</a:t>
            </a:r>
          </a:p>
          <a:p>
            <a:r>
              <a:rPr lang="es-ES" dirty="0" smtClean="0"/>
              <a:t>Es obligatorio que haya compatibilidad de tipos</a:t>
            </a:r>
          </a:p>
          <a:p>
            <a:pPr lvl="1"/>
            <a:r>
              <a:rPr lang="es-ES" dirty="0" smtClean="0"/>
              <a:t>El tipo de la variable debe coincidir con el tipo de la expresión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asignación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03848" y="4869160"/>
            <a:ext cx="4896544" cy="18722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Media 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Notas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alumnos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FF0000"/>
                </a:solidFill>
                <a:latin typeface="Courier New" pitchFamily="49" charset="0"/>
              </a:rPr>
              <a:t>Media := </a:t>
            </a:r>
            <a:r>
              <a:rPr lang="eu-ES" sz="1400" b="1" dirty="0" err="1" smtClean="0">
                <a:solidFill>
                  <a:srgbClr val="FF0000"/>
                </a:solidFill>
                <a:latin typeface="Courier New" pitchFamily="49" charset="0"/>
              </a:rPr>
              <a:t>Notas</a:t>
            </a:r>
            <a:r>
              <a:rPr lang="eu-ES" sz="1400" b="1" dirty="0" smtClean="0">
                <a:solidFill>
                  <a:srgbClr val="FF0000"/>
                </a:solidFill>
                <a:latin typeface="Courier New" pitchFamily="49" charset="0"/>
              </a:rPr>
              <a:t> / </a:t>
            </a:r>
            <a:r>
              <a:rPr lang="eu-ES" sz="1400" b="1" dirty="0" err="1" smtClean="0">
                <a:solidFill>
                  <a:srgbClr val="FF0000"/>
                </a:solidFill>
                <a:latin typeface="Courier New" pitchFamily="49" charset="0"/>
              </a:rPr>
              <a:t>Num</a:t>
            </a:r>
            <a:r>
              <a:rPr lang="eu-ES" sz="1400" b="1" dirty="0" smtClean="0">
                <a:solidFill>
                  <a:srgbClr val="FF0000"/>
                </a:solidFill>
                <a:latin typeface="Courier New" pitchFamily="49" charset="0"/>
              </a:rPr>
              <a:t>_</a:t>
            </a:r>
            <a:r>
              <a:rPr lang="eu-ES" sz="1400" b="1" dirty="0" err="1" smtClean="0">
                <a:solidFill>
                  <a:srgbClr val="FF0000"/>
                </a:solidFill>
                <a:latin typeface="Courier New" pitchFamily="49" charset="0"/>
              </a:rPr>
              <a:t>alumnos</a:t>
            </a:r>
            <a:r>
              <a:rPr lang="eu-ES" sz="1400" b="1" dirty="0" smtClean="0">
                <a:solidFill>
                  <a:srgbClr val="FF0000"/>
                </a:solidFill>
                <a:latin typeface="Courier New" pitchFamily="49" charset="0"/>
              </a:rPr>
              <a:t> ;  -- ¡ERROR!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Media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Notas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/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alumnos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realizan las operaciones </a:t>
            </a:r>
            <a:r>
              <a:rPr lang="es-ES" i="1" dirty="0" err="1" smtClean="0"/>
              <a:t>get</a:t>
            </a:r>
            <a:r>
              <a:rPr lang="es-ES" dirty="0" smtClean="0"/>
              <a:t> (leer) y </a:t>
            </a:r>
            <a:r>
              <a:rPr lang="es-ES" i="1" dirty="0" err="1" smtClean="0"/>
              <a:t>put</a:t>
            </a:r>
            <a:r>
              <a:rPr lang="es-ES" dirty="0" smtClean="0"/>
              <a:t> (escribir)</a:t>
            </a:r>
          </a:p>
          <a:p>
            <a:pPr lvl="1"/>
            <a:r>
              <a:rPr lang="es-ES" dirty="0" smtClean="0"/>
              <a:t>Existe un par </a:t>
            </a:r>
            <a:r>
              <a:rPr lang="es-ES" dirty="0" err="1" smtClean="0"/>
              <a:t>get</a:t>
            </a:r>
            <a:r>
              <a:rPr lang="es-ES" dirty="0" smtClean="0"/>
              <a:t>/</a:t>
            </a:r>
            <a:r>
              <a:rPr lang="es-ES" dirty="0" err="1" smtClean="0"/>
              <a:t>put</a:t>
            </a:r>
            <a:r>
              <a:rPr lang="es-ES" dirty="0" smtClean="0"/>
              <a:t> para enteros, otro para reales, </a:t>
            </a:r>
            <a:r>
              <a:rPr lang="es-ES" dirty="0" err="1" smtClean="0"/>
              <a:t>etc</a:t>
            </a:r>
            <a:endParaRPr lang="es-ES" dirty="0" smtClean="0"/>
          </a:p>
          <a:p>
            <a:pPr lvl="2"/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Ada.Text_IO</a:t>
            </a:r>
            <a:r>
              <a:rPr lang="es-ES" dirty="0" smtClean="0"/>
              <a:t>; use </a:t>
            </a:r>
            <a:r>
              <a:rPr lang="es-ES" dirty="0" err="1" smtClean="0"/>
              <a:t>Ada.Text_IO</a:t>
            </a:r>
            <a:r>
              <a:rPr lang="es-ES" dirty="0" smtClean="0"/>
              <a:t>;</a:t>
            </a:r>
          </a:p>
          <a:p>
            <a:pPr lvl="2"/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Ada.Integer_Text_IO</a:t>
            </a:r>
            <a:r>
              <a:rPr lang="es-ES" dirty="0" smtClean="0"/>
              <a:t>; use  </a:t>
            </a:r>
            <a:r>
              <a:rPr lang="es-ES" dirty="0" err="1" smtClean="0"/>
              <a:t>Ada.Integer_Text_IO</a:t>
            </a:r>
            <a:r>
              <a:rPr lang="es-ES" dirty="0" smtClean="0"/>
              <a:t>;</a:t>
            </a:r>
          </a:p>
          <a:p>
            <a:pPr lvl="2"/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Ada.Float_Text_IO</a:t>
            </a:r>
            <a:r>
              <a:rPr lang="es-ES" dirty="0" smtClean="0"/>
              <a:t>; use </a:t>
            </a:r>
            <a:r>
              <a:rPr lang="es-ES" dirty="0" err="1" smtClean="0"/>
              <a:t>Ada.Float_Text_IO</a:t>
            </a:r>
            <a:r>
              <a:rPr lang="es-ES" dirty="0" smtClean="0"/>
              <a:t>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 y salida de datos</a:t>
            </a:r>
            <a:endParaRPr lang="es-E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555776" y="4653136"/>
            <a:ext cx="6192688" cy="1296144"/>
          </a:xfrm>
          <a:prstGeom prst="wedgeRoundRectCallout">
            <a:avLst>
              <a:gd name="adj1" fmla="val -48958"/>
              <a:gd name="adj2" fmla="val 8286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Este aspecto, denominado sobrecarga de operadores, hace que en el uso nos dé igual el tipo de dato que queramos leer o escribir: Ada es capaz de distinguir (por el tipo de variable o elemento) qué operación concreta debe utilizar. </a:t>
            </a:r>
          </a:p>
        </p:txBody>
      </p:sp>
      <p:pic>
        <p:nvPicPr>
          <p:cNvPr id="5" name="Picture 5" descr="MC90044051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991943"/>
            <a:ext cx="1427162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then</a:t>
                      </a:r>
                      <a:endParaRPr lang="es-E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        sentencia(s);</a:t>
                      </a:r>
                    </a:p>
                    <a:p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s-E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baseline="0" dirty="0" err="1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ES" sz="24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  if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then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(s);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elsif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then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(s);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elsif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then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(s);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  ...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  [else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(s);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]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  end if;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   if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then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(s);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  else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(s);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  end if;</a:t>
                      </a:r>
                    </a:p>
                    <a:p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Sentencias condicionales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Objetivos del tema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Entornos de desarrollo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Guía básica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Ada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Guía básica de 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276872"/>
            <a:ext cx="3960440" cy="446449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 0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negativo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2 = 0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par");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impar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860032" y="3140968"/>
            <a:ext cx="3960440" cy="29523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 0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negativo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elsif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 0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positivo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23528" y="2658592"/>
          <a:ext cx="8424936" cy="401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288"/>
                <a:gridCol w="4749648"/>
              </a:tblGrid>
              <a:tr h="1512169">
                <a:tc>
                  <a:txBody>
                    <a:bodyPr/>
                    <a:lstStyle/>
                    <a:p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loop</a:t>
                      </a:r>
                      <a:endParaRPr lang="es-E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        sentencia(s);</a:t>
                      </a:r>
                    </a:p>
                    <a:p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exit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when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s-E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baseline="0" dirty="0" err="1" smtClean="0">
                          <a:solidFill>
                            <a:schemeClr val="tx1"/>
                          </a:solidFill>
                        </a:rPr>
                        <a:t>loop</a:t>
                      </a:r>
                      <a:r>
                        <a:rPr lang="es-ES" sz="24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4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n1 .. n2 </a:t>
                      </a:r>
                      <a:r>
                        <a:rPr lang="es-ES" sz="2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es-ES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   sentencia(s);</a:t>
                      </a:r>
                    </a:p>
                    <a:p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loop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s-ES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94700">
                <a:tc>
                  <a:txBody>
                    <a:bodyPr/>
                    <a:lstStyle/>
                    <a:p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loop</a:t>
                      </a:r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exit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when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s-E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        sentencia(s);</a:t>
                      </a:r>
                    </a:p>
                    <a:p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s-E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baseline="0" dirty="0" err="1" smtClean="0">
                          <a:solidFill>
                            <a:schemeClr val="tx1"/>
                          </a:solidFill>
                        </a:rPr>
                        <a:t>loop</a:t>
                      </a:r>
                      <a:r>
                        <a:rPr lang="es-ES" sz="24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s-E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kumimoji="0" lang="es-E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in reverse n1 .. n2 </a:t>
                      </a:r>
                      <a:r>
                        <a:rPr kumimoji="0" lang="es-E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kumimoji="0" lang="es-E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sentencia(s);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es-E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r>
                        <a:rPr kumimoji="0" lang="es-E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s-ES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67568">
                <a:tc>
                  <a:txBody>
                    <a:bodyPr/>
                    <a:lstStyle/>
                    <a:p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while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loop</a:t>
                      </a:r>
                      <a:endParaRPr lang="es-ES" sz="2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 sentencia(s);</a:t>
                      </a:r>
                    </a:p>
                    <a:p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loop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Sentencias iterativas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6876256" y="4653136"/>
            <a:ext cx="504056" cy="9361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6300192" y="3284984"/>
            <a:ext cx="288032" cy="223224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4932040" y="5517232"/>
            <a:ext cx="34563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Desde n1 hasta n2 (o viceversa) AMBOS INCLUÍDOS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(para que tenga sentido, </a:t>
            </a:r>
            <a:r>
              <a:rPr lang="es-ES" smtClean="0">
                <a:solidFill>
                  <a:schemeClr val="tx1"/>
                </a:solidFill>
              </a:rPr>
              <a:t>n1 &lt;= </a:t>
            </a:r>
            <a:r>
              <a:rPr lang="es-ES" dirty="0" smtClean="0">
                <a:solidFill>
                  <a:schemeClr val="tx1"/>
                </a:solidFill>
              </a:rPr>
              <a:t>n2)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276872"/>
            <a:ext cx="3960440" cy="446449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:= 1 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&gt;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+ 1;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+ 1;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0" y="2204864"/>
            <a:ext cx="4248472" cy="4392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in 1 ..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reverse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1 ..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un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positivo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&gt; 0;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Último ejemplo: calcular potencia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3284984"/>
            <a:ext cx="3888432" cy="324036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num1,num2,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leer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(num1);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leer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si num1=0 y num2=0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entonces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escribir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indefinido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si no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 0;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repetir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salir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si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=num2;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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* num1;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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+ 1;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fin_repetir;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escribir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fin_si;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067944" y="2492896"/>
            <a:ext cx="5040560" cy="43204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_IO,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_IO;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_IO,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_IO;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calcular_potencia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Num1,Num2,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(Num1);--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captura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de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datos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Num1=0 and Num2=0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caso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crítico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indefinido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casos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generales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0;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=Num2;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* Num1;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+ 1;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resultado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calcular_potencia 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7504" y="2924944"/>
            <a:ext cx="1647800" cy="36004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b="1" dirty="0" smtClean="0">
                <a:solidFill>
                  <a:srgbClr val="000000"/>
                </a:solidFill>
                <a:latin typeface="Courier New" pitchFamily="49" charset="0"/>
              </a:rPr>
              <a:t>Algoritmo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95936" y="2132856"/>
            <a:ext cx="1584176" cy="36004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b="1" dirty="0" smtClean="0">
                <a:solidFill>
                  <a:srgbClr val="000000"/>
                </a:solidFill>
                <a:latin typeface="Courier New" pitchFamily="49" charset="0"/>
              </a:rPr>
              <a:t>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Objetivos del tema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lang="es-ES" sz="2400" noProof="0" dirty="0" smtClean="0">
                <a:solidFill>
                  <a:schemeClr val="tx2"/>
                </a:solidFill>
              </a:rPr>
              <a:t>Entornos de desarrollo</a:t>
            </a: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Guía básica</a:t>
            </a:r>
            <a:r>
              <a:rPr kumimoji="0" lang="es-ES" sz="2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Ada</a:t>
            </a: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Guía básica de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Python</a:t>
            </a:r>
            <a:r>
              <a:rPr lang="es-ES" dirty="0" smtClean="0"/>
              <a:t> es un lenguaje no </a:t>
            </a:r>
            <a:r>
              <a:rPr lang="es-ES" dirty="0" err="1" smtClean="0"/>
              <a:t>tipado</a:t>
            </a:r>
            <a:endParaRPr lang="es-ES" dirty="0" smtClean="0"/>
          </a:p>
          <a:p>
            <a:pPr lvl="1"/>
            <a:r>
              <a:rPr lang="es-ES" dirty="0" smtClean="0"/>
              <a:t>No controla los tipos de las variables</a:t>
            </a:r>
          </a:p>
          <a:p>
            <a:r>
              <a:rPr lang="es-ES" dirty="0" smtClean="0"/>
              <a:t>Distingue entre mayúsculas y minúsculas</a:t>
            </a:r>
          </a:p>
          <a:p>
            <a:r>
              <a:rPr lang="es-ES" dirty="0" smtClean="0"/>
              <a:t>La tabulación del código es parte de la sintaxis</a:t>
            </a:r>
          </a:p>
          <a:p>
            <a:r>
              <a:rPr lang="es-ES" dirty="0" smtClean="0"/>
              <a:t>No puede haber más de una instrucción por línea</a:t>
            </a:r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generales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Estructura básica de un programa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1600" y="2564904"/>
            <a:ext cx="7272808" cy="30963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s-ES" sz="2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program_name</a:t>
            </a:r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s-ES" sz="2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#</a:t>
            </a:r>
            <a:r>
              <a:rPr lang="es-ES" sz="22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Specification</a:t>
            </a:r>
            <a:endParaRPr lang="es-ES" sz="2200" i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Statement_1</a:t>
            </a:r>
          </a:p>
          <a:p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Statement_n</a:t>
            </a:r>
            <a:endParaRPr lang="es-ES" sz="2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program_name</a:t>
            </a:r>
            <a:r>
              <a:rPr lang="es-E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u-ES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Paralelogramo"/>
          <p:cNvSpPr/>
          <p:nvPr/>
        </p:nvSpPr>
        <p:spPr>
          <a:xfrm>
            <a:off x="4427984" y="3501008"/>
            <a:ext cx="4464496" cy="2664296"/>
          </a:xfrm>
          <a:prstGeom prst="parallelogram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rgbClr val="7030A0"/>
                </a:solidFill>
              </a:rPr>
              <a:t>   </a:t>
            </a:r>
            <a:r>
              <a:rPr lang="es-ES" sz="1600" dirty="0" err="1" smtClean="0">
                <a:solidFill>
                  <a:srgbClr val="7030A0"/>
                </a:solidFill>
              </a:rPr>
              <a:t>def</a:t>
            </a:r>
            <a:r>
              <a:rPr lang="es-ES" sz="1600" dirty="0" smtClean="0">
                <a:solidFill>
                  <a:srgbClr val="7030A0"/>
                </a:solidFill>
              </a:rPr>
              <a:t> </a:t>
            </a:r>
            <a:r>
              <a:rPr lang="es-ES" sz="1600" dirty="0" err="1" smtClean="0">
                <a:solidFill>
                  <a:srgbClr val="7030A0"/>
                </a:solidFill>
              </a:rPr>
              <a:t>hola_mundo</a:t>
            </a:r>
            <a:r>
              <a:rPr lang="es-ES" sz="1600" dirty="0" smtClean="0">
                <a:solidFill>
                  <a:srgbClr val="7030A0"/>
                </a:solidFill>
              </a:rPr>
              <a:t>():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     #Entrada:-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     #Pre: -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     #Salida: un mensaje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     #Post: escribir “Hola mundo!”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         </a:t>
            </a:r>
            <a:r>
              <a:rPr lang="es-ES" sz="1600" dirty="0" err="1" smtClean="0">
                <a:solidFill>
                  <a:srgbClr val="7030A0"/>
                </a:solidFill>
              </a:rPr>
              <a:t>print</a:t>
            </a:r>
            <a:r>
              <a:rPr lang="es-ES" sz="1600" dirty="0" smtClean="0">
                <a:solidFill>
                  <a:srgbClr val="7030A0"/>
                </a:solidFill>
              </a:rPr>
              <a:t> (“Hola mundo!”)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#llamada</a:t>
            </a:r>
          </a:p>
          <a:p>
            <a:r>
              <a:rPr lang="es-ES" sz="1600" dirty="0" smtClean="0">
                <a:solidFill>
                  <a:srgbClr val="7030A0"/>
                </a:solidFill>
              </a:rPr>
              <a:t>   </a:t>
            </a:r>
            <a:r>
              <a:rPr lang="es-ES" sz="1600" dirty="0" err="1" smtClean="0">
                <a:solidFill>
                  <a:srgbClr val="7030A0"/>
                </a:solidFill>
              </a:rPr>
              <a:t>hola_mundo</a:t>
            </a:r>
            <a:r>
              <a:rPr lang="es-ES" sz="1600" dirty="0" smtClean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364088" y="2924944"/>
            <a:ext cx="29523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7030A0"/>
                </a:solidFill>
              </a:rPr>
              <a:t>Ejemplo: Hola mundo</a:t>
            </a:r>
            <a:endParaRPr lang="es-E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Desde la almohadilla (#) hasta el final de la línea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Comentarios</a:t>
            </a:r>
            <a:endParaRPr lang="es-E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1680" y="3717032"/>
            <a:ext cx="6984776" cy="244827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# Programa de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prueba</a:t>
            </a:r>
            <a:endParaRPr lang="eu-ES" sz="140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prueba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():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num1 = 3 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#Las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variables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no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se</a:t>
            </a:r>
            <a:r>
              <a:rPr lang="eu-ES" sz="1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7030A0"/>
                </a:solidFill>
                <a:latin typeface="Courier New" pitchFamily="49" charset="0"/>
              </a:rPr>
              <a:t>declaran</a:t>
            </a:r>
            <a:endParaRPr lang="eu-ES" sz="140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num2 = 2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("La suma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vale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:",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smtClean="0">
                <a:solidFill>
                  <a:srgbClr val="000000"/>
                </a:solidFill>
                <a:latin typeface="Courier New" pitchFamily="49" charset="0"/>
              </a:rPr>
              <a:t>="")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(num1 + num2)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7030A0"/>
                </a:solidFill>
                <a:latin typeface="Courier New" pitchFamily="49" charset="0"/>
              </a:rPr>
              <a:t># Llamada para poder ejecutar el programa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prueba()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, </a:t>
            </a:r>
            <a:r>
              <a:rPr lang="es-ES" dirty="0" err="1" smtClean="0"/>
              <a:t>long</a:t>
            </a:r>
            <a:r>
              <a:rPr lang="es-ES" dirty="0" smtClean="0"/>
              <a:t> (números enteros)</a:t>
            </a:r>
          </a:p>
          <a:p>
            <a:pPr lvl="1"/>
            <a:r>
              <a:rPr lang="es-ES" dirty="0" smtClean="0"/>
              <a:t>Operaciones ==, !=, &gt;, &gt;=, &lt;, &lt;=, +, -, *, /, //, %, ** </a:t>
            </a:r>
          </a:p>
          <a:p>
            <a:pPr lvl="2"/>
            <a:r>
              <a:rPr lang="es-ES" dirty="0" smtClean="0"/>
              <a:t>/ división real, // división entera</a:t>
            </a:r>
          </a:p>
          <a:p>
            <a:r>
              <a:rPr lang="es-ES" dirty="0" err="1" smtClean="0"/>
              <a:t>float</a:t>
            </a:r>
            <a:r>
              <a:rPr lang="es-ES" dirty="0" smtClean="0"/>
              <a:t> (números reales)</a:t>
            </a:r>
          </a:p>
          <a:p>
            <a:pPr lvl="1"/>
            <a:r>
              <a:rPr lang="es-ES" dirty="0" smtClean="0"/>
              <a:t>Operaciones ==, !=, &gt;, &gt;=, &lt;, &lt;=, +, -, *, /, **</a:t>
            </a:r>
          </a:p>
          <a:p>
            <a:r>
              <a:rPr lang="es-ES" dirty="0" err="1" smtClean="0"/>
              <a:t>str</a:t>
            </a:r>
            <a:r>
              <a:rPr lang="es-ES" dirty="0" smtClean="0"/>
              <a:t> (no existe el tipo carácter, todo son cadenas)</a:t>
            </a:r>
          </a:p>
          <a:p>
            <a:pPr lvl="1"/>
            <a:r>
              <a:rPr lang="es-ES" dirty="0" smtClean="0"/>
              <a:t>Operaciones ==, !=, &gt;, &gt;=, &lt;, &lt;=, + (concatenación)</a:t>
            </a:r>
          </a:p>
          <a:p>
            <a:r>
              <a:rPr lang="es-ES" dirty="0" err="1" smtClean="0"/>
              <a:t>bool</a:t>
            </a:r>
            <a:r>
              <a:rPr lang="es-ES" dirty="0" smtClean="0"/>
              <a:t> (booleanos)</a:t>
            </a:r>
          </a:p>
          <a:p>
            <a:pPr lvl="1"/>
            <a:r>
              <a:rPr lang="es-ES" dirty="0" smtClean="0"/>
              <a:t>Operaciones and,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not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básicos en </a:t>
            </a:r>
            <a:r>
              <a:rPr lang="es-ES" dirty="0" err="1" smtClean="0"/>
              <a:t>Python</a:t>
            </a:r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r>
              <a:rPr lang="es-ES" dirty="0" smtClean="0"/>
              <a:t> es un lenguaje no </a:t>
            </a:r>
            <a:r>
              <a:rPr lang="es-ES" dirty="0" err="1" smtClean="0"/>
              <a:t>tipado</a:t>
            </a:r>
            <a:endParaRPr lang="es-ES" dirty="0" smtClean="0"/>
          </a:p>
          <a:p>
            <a:pPr lvl="1"/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 no se declaran las variables</a:t>
            </a:r>
          </a:p>
          <a:p>
            <a:pPr lvl="1"/>
            <a:r>
              <a:rPr lang="es-ES" dirty="0" smtClean="0"/>
              <a:t>Ni se les asigna un tipo de dato explícitamente</a:t>
            </a:r>
          </a:p>
          <a:p>
            <a:pPr lvl="2"/>
            <a:r>
              <a:rPr lang="es-ES" dirty="0" smtClean="0"/>
              <a:t>El tipo de dato puede incluso variar durante la ejecución</a:t>
            </a:r>
          </a:p>
          <a:p>
            <a:pPr lvl="1"/>
            <a:r>
              <a:rPr lang="es-ES" dirty="0" smtClean="0"/>
              <a:t>Tampoco hay un modo explícito de declarar constantes</a:t>
            </a:r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Declaración de variables</a:t>
            </a:r>
            <a:endParaRPr lang="es-ES" dirty="0"/>
          </a:p>
        </p:txBody>
      </p:sp>
      <p:pic>
        <p:nvPicPr>
          <p:cNvPr id="1027" name="Picture 3" descr="d:\Users\jtplocuj\AppData\Local\Microsoft\Windows\Temporary Internet Files\Content.IE5\GK36YCI0\atencion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808562"/>
            <a:ext cx="1860798" cy="18607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Presentar los tipos de datos e instrucciones básicas de los lenguajes que se utilizarán en la asignatura</a:t>
            </a:r>
          </a:p>
          <a:p>
            <a:pPr lvl="1"/>
            <a:r>
              <a:rPr lang="es-ES" dirty="0" smtClean="0"/>
              <a:t>Trabajar con Eclipse + </a:t>
            </a:r>
            <a:r>
              <a:rPr lang="es-ES" dirty="0" err="1" smtClean="0"/>
              <a:t>plugin</a:t>
            </a:r>
            <a:r>
              <a:rPr lang="es-ES" dirty="0" smtClean="0"/>
              <a:t> Ada-</a:t>
            </a:r>
            <a:r>
              <a:rPr lang="es-ES" dirty="0" err="1" smtClean="0"/>
              <a:t>GNATbench</a:t>
            </a:r>
            <a:endParaRPr lang="es-ES" dirty="0" smtClean="0"/>
          </a:p>
          <a:p>
            <a:pPr lvl="1"/>
            <a:r>
              <a:rPr lang="es-ES" dirty="0" smtClean="0"/>
              <a:t>Trabajar con </a:t>
            </a:r>
            <a:r>
              <a:rPr lang="es-ES" dirty="0" err="1" smtClean="0"/>
              <a:t>CodeSkulptor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tema</a:t>
            </a: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representa con </a:t>
            </a:r>
            <a:r>
              <a:rPr lang="es-ES" i="1" dirty="0" smtClean="0"/>
              <a:t>=</a:t>
            </a:r>
          </a:p>
          <a:p>
            <a:pPr lvl="1"/>
            <a:r>
              <a:rPr lang="es-ES" dirty="0" smtClean="0"/>
              <a:t>variable = 5</a:t>
            </a:r>
          </a:p>
          <a:p>
            <a:pPr lvl="1"/>
            <a:r>
              <a:rPr lang="es-ES" dirty="0" smtClean="0"/>
              <a:t>variable = </a:t>
            </a:r>
            <a:r>
              <a:rPr lang="en-US" dirty="0" smtClean="0"/>
              <a:t>3.0</a:t>
            </a:r>
            <a:endParaRPr lang="es-ES" dirty="0" smtClean="0"/>
          </a:p>
          <a:p>
            <a:pPr lvl="1"/>
            <a:r>
              <a:rPr lang="en-US" dirty="0" smtClean="0"/>
              <a:t>variable = ‘a’</a:t>
            </a:r>
          </a:p>
          <a:p>
            <a:pPr lvl="1"/>
            <a:r>
              <a:rPr lang="en-US" dirty="0" smtClean="0"/>
              <a:t>variable = “a”</a:t>
            </a:r>
            <a:endParaRPr lang="es-ES" dirty="0" smtClean="0"/>
          </a:p>
          <a:p>
            <a:pPr lvl="1"/>
            <a:r>
              <a:rPr lang="en-US" dirty="0" smtClean="0"/>
              <a:t>variable = True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asignación</a:t>
            </a:r>
            <a:endParaRPr lang="es-E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995936" y="3356992"/>
            <a:ext cx="4861048" cy="1440160"/>
          </a:xfrm>
          <a:prstGeom prst="wedgeRoundRectCallout">
            <a:avLst>
              <a:gd name="adj1" fmla="val -2179"/>
              <a:gd name="adj2" fmla="val 8674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Las comillas pueden ser simples o dobles, mientras las de abrir sean iguales a las de cerrar. Esto permite </a:t>
            </a:r>
            <a:r>
              <a:rPr lang="es-ES" b="1" i="1" dirty="0" smtClean="0">
                <a:solidFill>
                  <a:schemeClr val="hlink"/>
                </a:solidFill>
                <a:cs typeface="DejaVu Sans" pitchFamily="34" charset="0"/>
              </a:rPr>
              <a:t>anidar</a:t>
            </a: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 comillas, como en:</a:t>
            </a:r>
          </a:p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  </a:t>
            </a:r>
            <a:r>
              <a:rPr lang="es-ES" b="1" dirty="0" err="1" smtClean="0">
                <a:solidFill>
                  <a:schemeClr val="hlink"/>
                </a:solidFill>
                <a:cs typeface="DejaVu Sans" pitchFamily="34" charset="0"/>
              </a:rPr>
              <a:t>print</a:t>
            </a:r>
            <a:r>
              <a:rPr lang="es-ES" b="1" smtClean="0">
                <a:solidFill>
                  <a:schemeClr val="hlink"/>
                </a:solidFill>
                <a:cs typeface="DejaVu Sans" pitchFamily="34" charset="0"/>
              </a:rPr>
              <a:t> </a:t>
            </a:r>
            <a:r>
              <a:rPr lang="es-ES" b="1" smtClean="0">
                <a:solidFill>
                  <a:schemeClr val="hlink"/>
                </a:solidFill>
                <a:cs typeface="DejaVu Sans" pitchFamily="34" charset="0"/>
              </a:rPr>
              <a:t>(</a:t>
            </a:r>
            <a:r>
              <a:rPr lang="es-ES" b="1" smtClean="0">
                <a:solidFill>
                  <a:srgbClr val="7030A0"/>
                </a:solidFill>
                <a:cs typeface="DejaVu Sans" pitchFamily="34" charset="0"/>
              </a:rPr>
              <a:t>“</a:t>
            </a: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Digo </a:t>
            </a:r>
            <a:r>
              <a:rPr lang="es-ES" b="1" dirty="0" smtClean="0">
                <a:solidFill>
                  <a:srgbClr val="7030A0"/>
                </a:solidFill>
                <a:cs typeface="DejaVu Sans" pitchFamily="34" charset="0"/>
              </a:rPr>
              <a:t>'</a:t>
            </a: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Hola mundo!</a:t>
            </a:r>
            <a:r>
              <a:rPr lang="es-ES" b="1" dirty="0" smtClean="0">
                <a:solidFill>
                  <a:srgbClr val="7030A0"/>
                </a:solidFill>
                <a:cs typeface="DejaVu Sans" pitchFamily="34" charset="0"/>
              </a:rPr>
              <a:t>'</a:t>
            </a: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 y </a:t>
            </a:r>
            <a:r>
              <a:rPr lang="es-ES" b="1" smtClean="0">
                <a:solidFill>
                  <a:schemeClr val="hlink"/>
                </a:solidFill>
                <a:cs typeface="DejaVu Sans" pitchFamily="34" charset="0"/>
              </a:rPr>
              <a:t>termino</a:t>
            </a:r>
            <a:r>
              <a:rPr lang="es-ES" b="1" smtClean="0">
                <a:solidFill>
                  <a:schemeClr val="hlink"/>
                </a:solidFill>
                <a:cs typeface="DejaVu Sans" pitchFamily="34" charset="0"/>
              </a:rPr>
              <a:t>.</a:t>
            </a:r>
            <a:r>
              <a:rPr lang="es-ES" b="1" smtClean="0">
                <a:solidFill>
                  <a:srgbClr val="7030A0"/>
                </a:solidFill>
                <a:cs typeface="DejaVu Sans" pitchFamily="34" charset="0"/>
              </a:rPr>
              <a:t>”)</a:t>
            </a:r>
            <a:endParaRPr lang="es-ES" b="1" dirty="0" smtClean="0">
              <a:solidFill>
                <a:srgbClr val="7030A0"/>
              </a:solidFill>
              <a:cs typeface="DejaVu Sans" pitchFamily="34" charset="0"/>
            </a:endParaRPr>
          </a:p>
        </p:txBody>
      </p:sp>
      <p:pic>
        <p:nvPicPr>
          <p:cNvPr id="5" name="Picture 5" descr="MC90044051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941168"/>
            <a:ext cx="1427162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operación </a:t>
            </a:r>
            <a:r>
              <a:rPr lang="es-ES" i="1" dirty="0" smtClean="0"/>
              <a:t>input()</a:t>
            </a:r>
            <a:r>
              <a:rPr lang="es-ES" dirty="0" smtClean="0"/>
              <a:t> lee caracteres, que a veces habrá que convertir a formato numérico, y se le puede indicar qué texto precederá a dicha lectura</a:t>
            </a:r>
          </a:p>
          <a:p>
            <a:pPr lvl="1"/>
            <a:r>
              <a:rPr lang="es-ES" dirty="0" smtClean="0"/>
              <a:t>edad = </a:t>
            </a:r>
            <a:r>
              <a:rPr lang="es-ES" dirty="0" err="1" smtClean="0"/>
              <a:t>int</a:t>
            </a:r>
            <a:r>
              <a:rPr lang="es-ES" dirty="0" smtClean="0"/>
              <a:t>(input("Escribe tu edad:  "))</a:t>
            </a:r>
          </a:p>
          <a:p>
            <a:pPr lvl="1"/>
            <a:r>
              <a:rPr lang="es-ES" dirty="0" smtClean="0"/>
              <a:t>nota = </a:t>
            </a:r>
            <a:r>
              <a:rPr lang="es-ES" dirty="0" err="1" smtClean="0"/>
              <a:t>float</a:t>
            </a:r>
            <a:r>
              <a:rPr lang="es-ES" dirty="0" smtClean="0"/>
              <a:t>(input(“Escribe la nota obtenida:  ”))</a:t>
            </a:r>
          </a:p>
          <a:p>
            <a:pPr lvl="1"/>
            <a:r>
              <a:rPr lang="es-ES" dirty="0" smtClean="0"/>
              <a:t>nombre = input(“Escribe tu nombre:  ”)</a:t>
            </a:r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 de datos</a:t>
            </a:r>
            <a:endParaRPr lang="es-E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sentencia </a:t>
            </a:r>
            <a:r>
              <a:rPr lang="es-ES" i="1" dirty="0" err="1" smtClean="0"/>
              <a:t>print</a:t>
            </a:r>
            <a:r>
              <a:rPr lang="es-ES" i="1" dirty="0" smtClean="0"/>
              <a:t>()</a:t>
            </a:r>
            <a:r>
              <a:rPr lang="es-ES" dirty="0" smtClean="0"/>
              <a:t> escribe en pantalla y salta de línea</a:t>
            </a:r>
          </a:p>
          <a:p>
            <a:pPr lvl="1"/>
            <a:r>
              <a:rPr lang="es-ES" dirty="0" smtClean="0"/>
              <a:t>Para evitar este salto se usa el parámetro opcional </a:t>
            </a:r>
            <a:r>
              <a:rPr lang="es-ES" i="1" dirty="0" err="1" smtClean="0"/>
              <a:t>end</a:t>
            </a:r>
            <a:endParaRPr lang="es-ES" i="1" dirty="0" smtClean="0"/>
          </a:p>
          <a:p>
            <a:pPr lvl="2"/>
            <a:r>
              <a:rPr lang="es-ES" dirty="0" err="1" smtClean="0"/>
              <a:t>print</a:t>
            </a:r>
            <a:r>
              <a:rPr lang="es-ES" dirty="0" smtClean="0"/>
              <a:t> ("Hola mundo!")</a:t>
            </a:r>
          </a:p>
          <a:p>
            <a:pPr lvl="2"/>
            <a:r>
              <a:rPr lang="es-ES" dirty="0" err="1" smtClean="0"/>
              <a:t>print</a:t>
            </a:r>
            <a:r>
              <a:rPr lang="es-ES" dirty="0" smtClean="0"/>
              <a:t> (‘El nombre es  ' + nombre, </a:t>
            </a:r>
            <a:r>
              <a:rPr lang="es-ES" dirty="0" err="1" smtClean="0"/>
              <a:t>end</a:t>
            </a:r>
            <a:r>
              <a:rPr lang="es-ES" dirty="0" smtClean="0"/>
              <a:t>="")</a:t>
            </a:r>
          </a:p>
          <a:p>
            <a:pPr lvl="2"/>
            <a:r>
              <a:rPr lang="es-ES" dirty="0" err="1" smtClean="0"/>
              <a:t>print</a:t>
            </a:r>
            <a:r>
              <a:rPr lang="es-ES" dirty="0" smtClean="0"/>
              <a:t> (" y la edad es  " + </a:t>
            </a:r>
            <a:r>
              <a:rPr lang="es-ES" dirty="0" err="1" smtClean="0"/>
              <a:t>str</a:t>
            </a:r>
            <a:r>
              <a:rPr lang="es-ES" dirty="0" smtClean="0"/>
              <a:t>(edad) , </a:t>
            </a:r>
            <a:r>
              <a:rPr lang="es-ES" dirty="0" err="1" smtClean="0"/>
              <a:t>end</a:t>
            </a:r>
            <a:r>
              <a:rPr lang="es-ES" dirty="0" smtClean="0"/>
              <a:t>="")</a:t>
            </a:r>
          </a:p>
          <a:p>
            <a:pPr lvl="2"/>
            <a:r>
              <a:rPr lang="es-ES" dirty="0" err="1" smtClean="0"/>
              <a:t>print</a:t>
            </a:r>
            <a:r>
              <a:rPr lang="es-ES" dirty="0" smtClean="0"/>
              <a:t> (edad)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Salida de datos</a:t>
            </a:r>
            <a:endParaRPr lang="es-E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619672" y="2886800"/>
          <a:ext cx="576064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</a:tblGrid>
              <a:tr h="1505201">
                <a:tc>
                  <a:txBody>
                    <a:bodyPr/>
                    <a:lstStyle/>
                    <a:p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condición </a:t>
                      </a:r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        sentencia(s)</a:t>
                      </a:r>
                    </a:p>
                    <a:p>
                      <a:endParaRPr lang="es-ES" sz="24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  ...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[else :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5936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else :</a:t>
                      </a:r>
                    </a:p>
                    <a:p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400" b="0" i="1" dirty="0" err="1" smtClean="0">
                          <a:solidFill>
                            <a:schemeClr val="tx1"/>
                          </a:solidFill>
                        </a:rPr>
                        <a:t>sentencia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Sentencias condicionales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276872"/>
            <a:ext cx="3960440" cy="446449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 0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numero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negativo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% 2 == 0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numero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par")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numero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impar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16016" y="2348880"/>
            <a:ext cx="4104456" cy="41764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 0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numero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negativo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== 0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numero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numero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positivo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!= 0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("El numero no es cero")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&gt; 0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("El numero es positivo")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("El numero es negativo")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("El numero es cero")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Sentencias iterativas</a:t>
            </a:r>
            <a:endParaRPr lang="es-ES" dirty="0"/>
          </a:p>
        </p:txBody>
      </p:sp>
      <p:sp>
        <p:nvSpPr>
          <p:cNvPr id="12" name="1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existe una sentencia equivalente a </a:t>
            </a:r>
            <a:r>
              <a:rPr lang="es-ES" i="1" dirty="0" err="1" smtClean="0"/>
              <a:t>loop</a:t>
            </a:r>
            <a:r>
              <a:rPr lang="es-ES" i="1" dirty="0" smtClean="0"/>
              <a:t> </a:t>
            </a:r>
            <a:r>
              <a:rPr lang="es-ES" i="1" dirty="0" err="1" smtClean="0"/>
              <a:t>exit</a:t>
            </a:r>
            <a:r>
              <a:rPr lang="es-ES" i="1" dirty="0" smtClean="0"/>
              <a:t> </a:t>
            </a:r>
            <a:r>
              <a:rPr lang="es-ES" i="1" dirty="0" err="1" smtClean="0"/>
              <a:t>when</a:t>
            </a:r>
            <a:endParaRPr lang="es-ES" i="1" dirty="0" smtClean="0"/>
          </a:p>
        </p:txBody>
      </p:sp>
      <p:graphicFrame>
        <p:nvGraphicFramePr>
          <p:cNvPr id="13" name="3 Marcador de contenido"/>
          <p:cNvGraphicFramePr>
            <a:graphicFrameLocks/>
          </p:cNvGraphicFramePr>
          <p:nvPr/>
        </p:nvGraphicFramePr>
        <p:xfrm>
          <a:off x="979922" y="3573016"/>
          <a:ext cx="7408502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825"/>
                <a:gridCol w="4456677"/>
              </a:tblGrid>
              <a:tr h="1656184">
                <a:tc>
                  <a:txBody>
                    <a:bodyPr/>
                    <a:lstStyle/>
                    <a:p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</a:rPr>
                        <a:t>while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condición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r>
                        <a:rPr lang="es-ES" sz="2400" b="0" i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 sentencia(s)</a:t>
                      </a:r>
                    </a:p>
                  </a:txBody>
                  <a:tcPr marL="88427" marR="88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4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2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(n1 , n2</a:t>
                      </a:r>
                      <a:r>
                        <a:rPr lang="es-ES" sz="24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</a:t>
                      </a:r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</a:t>
                      </a:r>
                    </a:p>
                    <a:p>
                      <a:r>
                        <a:rPr lang="es-ES" sz="2400" b="0" i="1" dirty="0" smtClean="0">
                          <a:solidFill>
                            <a:schemeClr val="tx1"/>
                          </a:solidFill>
                        </a:rPr>
                        <a:t>     sentencia(s)</a:t>
                      </a:r>
                    </a:p>
                  </a:txBody>
                  <a:tcPr marL="88427" marR="88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rango en </a:t>
            </a:r>
            <a:r>
              <a:rPr lang="es-ES" dirty="0" err="1" smtClean="0"/>
              <a:t>Python</a:t>
            </a:r>
            <a:r>
              <a:rPr lang="es-ES" dirty="0" smtClean="0"/>
              <a:t> tiene un comportamiento especial</a:t>
            </a:r>
          </a:p>
          <a:p>
            <a:pPr lvl="1"/>
            <a:r>
              <a:rPr lang="es-ES" dirty="0" err="1" smtClean="0"/>
              <a:t>range</a:t>
            </a:r>
            <a:r>
              <a:rPr lang="es-ES" dirty="0" smtClean="0"/>
              <a:t> (inicio, fin, salto)</a:t>
            </a:r>
          </a:p>
          <a:p>
            <a:pPr lvl="2"/>
            <a:r>
              <a:rPr lang="es-ES" dirty="0" smtClean="0"/>
              <a:t>Se incluye el inicio pero no el fin</a:t>
            </a:r>
          </a:p>
          <a:p>
            <a:pPr lvl="2"/>
            <a:r>
              <a:rPr lang="es-ES" i="1" dirty="0" smtClean="0"/>
              <a:t>salto</a:t>
            </a:r>
            <a:r>
              <a:rPr lang="es-ES" dirty="0" smtClean="0"/>
              <a:t> es opcional, y por defecto vale 1</a:t>
            </a:r>
          </a:p>
          <a:p>
            <a:pPr lvl="2"/>
            <a:r>
              <a:rPr lang="es-ES" i="1" dirty="0" smtClean="0"/>
              <a:t>inicio</a:t>
            </a:r>
            <a:r>
              <a:rPr lang="es-ES" dirty="0" smtClean="0"/>
              <a:t> también se puede omitir, y por defecto vale 0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Rangos</a:t>
            </a:r>
            <a:endParaRPr lang="es-E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imprime cada uno de los siguientes ejemplos?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Atención, pregunta</a:t>
            </a:r>
            <a:endParaRPr lang="es-ES" dirty="0"/>
          </a:p>
        </p:txBody>
      </p:sp>
      <p:pic>
        <p:nvPicPr>
          <p:cNvPr id="5" name="Picture 4" descr="MC90034334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817776"/>
            <a:ext cx="2879874" cy="29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31640" y="3212976"/>
            <a:ext cx="3528392" cy="33843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num = 20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i = 1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while i &lt; num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    print(i)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    i = i + 1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for i in range (1, num)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    print(i)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for i in range (num, 0, -1)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    print(i)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for i in range (num)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nn-NO" sz="1400" dirty="0" smtClean="0">
                <a:solidFill>
                  <a:srgbClr val="000000"/>
                </a:solidFill>
                <a:latin typeface="Courier New" pitchFamily="49" charset="0"/>
              </a:rPr>
              <a:t>    print(i)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Último ejemplo: calcular potencia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3284984"/>
            <a:ext cx="3888432" cy="324036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num1,num2,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leer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(num1);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leer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si num1=0 y num2=0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entonces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escribir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indefinido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si no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 0;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repetir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salir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si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=num2;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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* num1;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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+ 1;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fin_repetir;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escribir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fin_si;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067944" y="3068960"/>
            <a:ext cx="5040560" cy="3600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calcular_potencia()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#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captura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de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datos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num1 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(input()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num2 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(input()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num1==0 and num2==0 :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#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caso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critico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indefinido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#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casos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generales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 1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 0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&lt;num2 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* num1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resultado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"+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acum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7504" y="2924944"/>
            <a:ext cx="1647800" cy="36004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b="1" dirty="0" smtClean="0">
                <a:solidFill>
                  <a:srgbClr val="000000"/>
                </a:solidFill>
                <a:latin typeface="Courier New" pitchFamily="49" charset="0"/>
              </a:rPr>
              <a:t>Algoritmo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67944" y="2708920"/>
            <a:ext cx="1584176" cy="36004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b="1" dirty="0" smtClean="0">
                <a:solidFill>
                  <a:srgbClr val="000000"/>
                </a:solidFill>
                <a:latin typeface="Courier New" pitchFamily="49" charset="0"/>
              </a:rPr>
              <a:t>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Ada</a:t>
            </a:r>
          </a:p>
          <a:p>
            <a:pPr lvl="1"/>
            <a:r>
              <a:rPr lang="es-ES" dirty="0" smtClean="0"/>
              <a:t>Urretavizcaya: </a:t>
            </a:r>
            <a:r>
              <a:rPr lang="es-ES" dirty="0" err="1" smtClean="0"/>
              <a:t>MiniManual</a:t>
            </a:r>
            <a:r>
              <a:rPr lang="es-ES" dirty="0" smtClean="0"/>
              <a:t> Lenguaje Ada, en </a:t>
            </a:r>
            <a:r>
              <a:rPr lang="es-ES" dirty="0" err="1" smtClean="0"/>
              <a:t>eGela</a:t>
            </a:r>
            <a:endParaRPr lang="es-ES" dirty="0" smtClean="0"/>
          </a:p>
          <a:p>
            <a:r>
              <a:rPr lang="es-ES" dirty="0" err="1" smtClean="0"/>
              <a:t>Python</a:t>
            </a:r>
            <a:endParaRPr lang="es-ES" dirty="0" smtClean="0"/>
          </a:p>
          <a:p>
            <a:pPr lvl="1"/>
            <a:r>
              <a:rPr lang="es-ES" dirty="0" err="1" smtClean="0"/>
              <a:t>Python</a:t>
            </a:r>
            <a:r>
              <a:rPr lang="es-ES" dirty="0" smtClean="0"/>
              <a:t> Software </a:t>
            </a:r>
            <a:r>
              <a:rPr lang="es-ES" dirty="0" err="1" smtClean="0"/>
              <a:t>Foundation</a:t>
            </a:r>
            <a:r>
              <a:rPr lang="es-ES" dirty="0" smtClean="0"/>
              <a:t> </a:t>
            </a:r>
            <a:r>
              <a:rPr lang="es-ES" dirty="0" err="1" smtClean="0"/>
              <a:t>documentation</a:t>
            </a:r>
            <a:r>
              <a:rPr lang="es-ES" dirty="0" smtClean="0"/>
              <a:t>, disponible en </a:t>
            </a:r>
            <a:r>
              <a:rPr lang="es-ES" dirty="0" smtClean="0">
                <a:hlinkClick r:id="rId2"/>
              </a:rPr>
              <a:t>https://www.python.org/doc/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CodeSkulptor</a:t>
            </a:r>
            <a:r>
              <a:rPr lang="es-ES" dirty="0" smtClean="0"/>
              <a:t> </a:t>
            </a:r>
            <a:r>
              <a:rPr lang="es-ES" dirty="0" err="1" smtClean="0"/>
              <a:t>documentation</a:t>
            </a:r>
            <a:r>
              <a:rPr lang="es-ES" dirty="0" smtClean="0"/>
              <a:t>, disponible en </a:t>
            </a:r>
            <a:r>
              <a:rPr lang="es-ES" dirty="0" smtClean="0">
                <a:hlinkClick r:id="rId3"/>
              </a:rPr>
              <a:t>py3.codeskulptor.org/docs.html</a:t>
            </a:r>
            <a:r>
              <a:rPr lang="es-ES" dirty="0" smtClean="0"/>
              <a:t>   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Más </a:t>
            </a:r>
            <a:r>
              <a:rPr lang="es-ES" dirty="0" smtClean="0"/>
              <a:t>información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Formas muy diferentes de entender la programación</a:t>
            </a:r>
          </a:p>
          <a:p>
            <a:pPr lvl="1"/>
            <a:r>
              <a:rPr lang="es-ES" dirty="0" smtClean="0"/>
              <a:t>Ada es ideal para adquirir los conocimientos básicos</a:t>
            </a:r>
          </a:p>
          <a:p>
            <a:pPr lvl="1"/>
            <a:r>
              <a:rPr lang="es-ES" dirty="0" err="1" smtClean="0"/>
              <a:t>Python</a:t>
            </a:r>
            <a:r>
              <a:rPr lang="es-ES" dirty="0" smtClean="0"/>
              <a:t> es un lenguaje actual y con futuro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Ada y </a:t>
            </a:r>
            <a:r>
              <a:rPr lang="es-ES" dirty="0" err="1" smtClean="0"/>
              <a:t>Python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9" name="8 Imagen" descr="raf,750x1000,075,t,9ec0d5 0d26d5c715.u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1314" y="4077072"/>
            <a:ext cx="2192555" cy="26369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j0089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0844"/>
            <a:ext cx="24177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2800" y="2574032"/>
            <a:ext cx="4648200" cy="1143000"/>
          </a:xfrm>
          <a:prstGeom prst="wedgeEllipseCallout">
            <a:avLst>
              <a:gd name="adj1" fmla="val -44056"/>
              <a:gd name="adj2" fmla="val 7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s-ES" sz="3200">
                <a:latin typeface="Garamond" pitchFamily="18" charset="0"/>
              </a:rPr>
              <a:t>¿Alguna pregunta?</a:t>
            </a:r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Objetivos del tema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Entornos de desarrollo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Guía básica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Ada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Guía básica de 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Toda la información relativa a la instalación y uso del entorno de desarrollo Eclipse con el </a:t>
            </a:r>
            <a:r>
              <a:rPr lang="es-ES" dirty="0" err="1" smtClean="0"/>
              <a:t>plugin</a:t>
            </a:r>
            <a:r>
              <a:rPr lang="es-ES" dirty="0" smtClean="0"/>
              <a:t> para programar en Ada está disponible en </a:t>
            </a:r>
            <a:r>
              <a:rPr lang="es-ES" dirty="0" err="1" smtClean="0"/>
              <a:t>eGela</a:t>
            </a:r>
            <a:endParaRPr lang="es-ES" dirty="0" smtClean="0"/>
          </a:p>
          <a:p>
            <a:pPr lvl="1"/>
            <a:r>
              <a:rPr lang="es-ES" dirty="0" smtClean="0"/>
              <a:t>Guía Instalación ADA-</a:t>
            </a:r>
            <a:r>
              <a:rPr lang="es-ES" dirty="0" err="1" smtClean="0"/>
              <a:t>GNATbench</a:t>
            </a:r>
            <a:r>
              <a:rPr lang="es-ES" dirty="0" smtClean="0"/>
              <a:t> (para Linux/Windows)</a:t>
            </a:r>
          </a:p>
          <a:p>
            <a:pPr lvl="1"/>
            <a:r>
              <a:rPr lang="es-ES" dirty="0" smtClean="0"/>
              <a:t>Guía de Trabajo con Eclipse-Ada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Eclipse + Ada-</a:t>
            </a:r>
            <a:r>
              <a:rPr lang="es-ES" dirty="0" err="1" smtClean="0"/>
              <a:t>GNATbench</a:t>
            </a:r>
            <a:endParaRPr lang="es-ES" dirty="0"/>
          </a:p>
        </p:txBody>
      </p:sp>
      <p:pic>
        <p:nvPicPr>
          <p:cNvPr id="4" name="Picture 4" descr="d:\Users\jtplocuj\AppData\Local\Microsoft\Windows\Temporary Internet Files\Content.IE5\UP08FO0W\Ada_Lovelace_183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713" y="5157192"/>
            <a:ext cx="1271775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implementar las soluciones en </a:t>
            </a:r>
            <a:r>
              <a:rPr lang="es-ES" dirty="0" err="1" smtClean="0"/>
              <a:t>Python</a:t>
            </a:r>
            <a:r>
              <a:rPr lang="es-ES" dirty="0" smtClean="0"/>
              <a:t> se usará el entorno </a:t>
            </a:r>
            <a:r>
              <a:rPr lang="en-US" dirty="0" err="1" smtClean="0"/>
              <a:t>CodeSkulptor</a:t>
            </a:r>
            <a:endParaRPr lang="en-US" dirty="0" smtClean="0"/>
          </a:p>
          <a:p>
            <a:pPr lvl="1"/>
            <a:r>
              <a:rPr lang="es-ES" dirty="0" smtClean="0"/>
              <a:t>Python2:  </a:t>
            </a:r>
            <a:r>
              <a:rPr lang="es-ES" dirty="0" smtClean="0">
                <a:hlinkClick r:id="rId2"/>
              </a:rPr>
              <a:t>http://www.codeskulptor.org/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Python3:  </a:t>
            </a:r>
            <a:r>
              <a:rPr lang="es-ES" dirty="0" smtClean="0">
                <a:hlinkClick r:id="rId3"/>
              </a:rPr>
              <a:t>http://py3.codeskulptor.org/</a:t>
            </a:r>
            <a:r>
              <a:rPr lang="es-ES" dirty="0" smtClean="0"/>
              <a:t>        </a:t>
            </a:r>
          </a:p>
          <a:p>
            <a:r>
              <a:rPr lang="es-ES" dirty="0" smtClean="0"/>
              <a:t>No requiere instalación, basta con un navegador web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CodeSkulptor</a:t>
            </a:r>
            <a:endParaRPr lang="es-ES" dirty="0"/>
          </a:p>
        </p:txBody>
      </p:sp>
      <p:pic>
        <p:nvPicPr>
          <p:cNvPr id="4" name="Picture 6" descr="d:\Users\jtplocuj\AppData\Local\Microsoft\Windows\Temporary Internet Files\Content.IE5\C3TIW888\Python-logo-notext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013176"/>
            <a:ext cx="1556792" cy="1556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Objetivos del tema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lang="es-ES" sz="2400" noProof="0" dirty="0" smtClean="0">
                <a:solidFill>
                  <a:schemeClr val="tx2"/>
                </a:solidFill>
              </a:rPr>
              <a:t>Entornos de desarrollo</a:t>
            </a: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Guía básica</a:t>
            </a:r>
            <a:r>
              <a:rPr kumimoji="0" lang="es-E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Ada</a:t>
            </a: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Guía básica de 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Ada es un lenguaje fuertemente </a:t>
            </a:r>
            <a:r>
              <a:rPr lang="es-ES" dirty="0" err="1" smtClean="0"/>
              <a:t>tipado</a:t>
            </a:r>
            <a:endParaRPr lang="es-ES" dirty="0" smtClean="0"/>
          </a:p>
          <a:p>
            <a:pPr lvl="1"/>
            <a:r>
              <a:rPr lang="es-ES" dirty="0" smtClean="0"/>
              <a:t>Control exhaustivo sobre los tipos de las variables</a:t>
            </a:r>
          </a:p>
          <a:p>
            <a:r>
              <a:rPr lang="es-ES" dirty="0" smtClean="0"/>
              <a:t>NO distingue entre mayúsculas y minúsculas</a:t>
            </a:r>
          </a:p>
          <a:p>
            <a:r>
              <a:rPr lang="es-ES" dirty="0" smtClean="0"/>
              <a:t>Las instrucciones terminan en punto y coma ( ; )</a:t>
            </a:r>
          </a:p>
          <a:p>
            <a:pPr lvl="1"/>
            <a:r>
              <a:rPr lang="es-ES" dirty="0" smtClean="0"/>
              <a:t>Buena práctica: una única instrucción por línea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generales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usada para ppts de PB</Template>
  <TotalTime>1098</TotalTime>
  <Words>2196</Words>
  <Application>Microsoft Office PowerPoint</Application>
  <PresentationFormat>Presentación en pantalla (4:3)</PresentationFormat>
  <Paragraphs>476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Waveform</vt:lpstr>
      <vt:lpstr>Tema 2.4</vt:lpstr>
      <vt:lpstr>Índice</vt:lpstr>
      <vt:lpstr>Objetivos del tema</vt:lpstr>
      <vt:lpstr>¿Por qué Ada y Python?</vt:lpstr>
      <vt:lpstr>Índice</vt:lpstr>
      <vt:lpstr>Eclipse + Ada-GNATbench</vt:lpstr>
      <vt:lpstr>CodeSkulptor</vt:lpstr>
      <vt:lpstr>Índice</vt:lpstr>
      <vt:lpstr>Características generales</vt:lpstr>
      <vt:lpstr>Estructura básica de un programa</vt:lpstr>
      <vt:lpstr>Comentarios</vt:lpstr>
      <vt:lpstr>Tipos de datos básicos en Ada (I)</vt:lpstr>
      <vt:lpstr>Tipos de datos básicos en Ada (II)</vt:lpstr>
      <vt:lpstr>Declaración de variables</vt:lpstr>
      <vt:lpstr>Declaración de constantes</vt:lpstr>
      <vt:lpstr>Atención, pregunta</vt:lpstr>
      <vt:lpstr>La asignación</vt:lpstr>
      <vt:lpstr>Entrada y salida de datos</vt:lpstr>
      <vt:lpstr>Sentencias condicionales</vt:lpstr>
      <vt:lpstr>Ejemplos</vt:lpstr>
      <vt:lpstr>Sentencias iterativas</vt:lpstr>
      <vt:lpstr>Ejemplos</vt:lpstr>
      <vt:lpstr>Último ejemplo: calcular potencia</vt:lpstr>
      <vt:lpstr>Índice</vt:lpstr>
      <vt:lpstr>Características generales</vt:lpstr>
      <vt:lpstr>Estructura básica de un programa</vt:lpstr>
      <vt:lpstr>Comentarios</vt:lpstr>
      <vt:lpstr>Tipos de datos básicos en Python</vt:lpstr>
      <vt:lpstr>Declaración de variables</vt:lpstr>
      <vt:lpstr>La asignación</vt:lpstr>
      <vt:lpstr>Entrada de datos</vt:lpstr>
      <vt:lpstr>Salida de datos</vt:lpstr>
      <vt:lpstr>Sentencias condicionales</vt:lpstr>
      <vt:lpstr>Ejemplos</vt:lpstr>
      <vt:lpstr>Sentencias iterativas</vt:lpstr>
      <vt:lpstr>Rangos</vt:lpstr>
      <vt:lpstr>Atención, pregunta</vt:lpstr>
      <vt:lpstr>Último ejemplo: calcular potencia</vt:lpstr>
      <vt:lpstr>Más información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JAVILO LOPEZ</dc:creator>
  <cp:lastModifiedBy>usuario</cp:lastModifiedBy>
  <cp:revision>284</cp:revision>
  <dcterms:created xsi:type="dcterms:W3CDTF">2017-05-08T10:11:44Z</dcterms:created>
  <dcterms:modified xsi:type="dcterms:W3CDTF">2022-09-26T14:32:20Z</dcterms:modified>
</cp:coreProperties>
</file>