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49" r:id="rId2"/>
    <p:sldId id="271" r:id="rId3"/>
    <p:sldId id="257" r:id="rId4"/>
    <p:sldId id="492" r:id="rId5"/>
    <p:sldId id="398" r:id="rId6"/>
    <p:sldId id="399" r:id="rId7"/>
    <p:sldId id="449" r:id="rId8"/>
    <p:sldId id="439" r:id="rId9"/>
    <p:sldId id="500" r:id="rId10"/>
    <p:sldId id="470" r:id="rId11"/>
    <p:sldId id="502" r:id="rId12"/>
    <p:sldId id="469" r:id="rId13"/>
    <p:sldId id="472" r:id="rId14"/>
    <p:sldId id="473" r:id="rId15"/>
    <p:sldId id="511" r:id="rId16"/>
    <p:sldId id="532" r:id="rId17"/>
    <p:sldId id="533" r:id="rId18"/>
    <p:sldId id="530" r:id="rId19"/>
    <p:sldId id="531" r:id="rId20"/>
    <p:sldId id="513" r:id="rId21"/>
    <p:sldId id="520" r:id="rId22"/>
    <p:sldId id="504" r:id="rId23"/>
    <p:sldId id="505" r:id="rId24"/>
    <p:sldId id="507" r:id="rId25"/>
    <p:sldId id="508" r:id="rId26"/>
    <p:sldId id="509" r:id="rId27"/>
    <p:sldId id="510" r:id="rId28"/>
    <p:sldId id="503" r:id="rId29"/>
    <p:sldId id="515" r:id="rId30"/>
    <p:sldId id="516" r:id="rId31"/>
    <p:sldId id="517" r:id="rId32"/>
    <p:sldId id="518" r:id="rId33"/>
    <p:sldId id="448" r:id="rId34"/>
    <p:sldId id="487" r:id="rId35"/>
    <p:sldId id="493" r:id="rId36"/>
    <p:sldId id="494" r:id="rId37"/>
    <p:sldId id="495" r:id="rId38"/>
    <p:sldId id="496" r:id="rId39"/>
    <p:sldId id="522" r:id="rId40"/>
    <p:sldId id="528" r:id="rId41"/>
    <p:sldId id="524" r:id="rId42"/>
    <p:sldId id="497" r:id="rId43"/>
    <p:sldId id="499" r:id="rId44"/>
    <p:sldId id="529" r:id="rId45"/>
    <p:sldId id="431" r:id="rId46"/>
    <p:sldId id="432" r:id="rId47"/>
    <p:sldId id="521" r:id="rId48"/>
    <p:sldId id="534" r:id="rId49"/>
    <p:sldId id="475" r:id="rId50"/>
    <p:sldId id="535" r:id="rId51"/>
    <p:sldId id="379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 smtClean="0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2AEB7D-D1D5-420C-A8B0-CFCB3B1264C1}" type="slidenum">
              <a:rPr lang="es-ES"/>
              <a:pPr/>
              <a:t>18</a:t>
            </a:fld>
            <a:endParaRPr lang="es-E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6216" cy="41074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C61889-4A86-49B8-A187-189ED367ADB7}" type="slidenum">
              <a:rPr lang="es-ES"/>
              <a:pPr/>
              <a:t>19</a:t>
            </a:fld>
            <a:endParaRPr lang="es-E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22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E0B7F0-E406-4984-BCE6-08C8D27D51E9}" type="slidenum">
              <a:rPr lang="es-ES"/>
              <a:pPr/>
              <a:t>24</a:t>
            </a:fld>
            <a:endParaRPr lang="es-E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25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70153-9F42-4510-AB79-CA61BA838C0E}" type="slidenum">
              <a:rPr lang="es-ES"/>
              <a:pPr/>
              <a:t>26</a:t>
            </a:fld>
            <a:endParaRPr lang="es-E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27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E074E8-DA78-40B0-B5B8-1DC529563571}" type="slidenum">
              <a:rPr lang="es-ES"/>
              <a:pPr/>
              <a:t>28</a:t>
            </a:fld>
            <a:endParaRPr lang="es-E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35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718983-8004-4FEA-9DE7-2290CEE37356}" type="slidenum">
              <a:rPr lang="es-ES"/>
              <a:pPr/>
              <a:t>5</a:t>
            </a:fld>
            <a:endParaRPr lang="es-E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36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37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38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40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E074E8-DA78-40B0-B5B8-1DC529563571}" type="slidenum">
              <a:rPr lang="es-ES"/>
              <a:pPr/>
              <a:t>41</a:t>
            </a:fld>
            <a:endParaRPr lang="es-E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42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3664A9-4F9E-4A34-928E-BAB8CFA551A4}" type="slidenum">
              <a:rPr lang="es-ES"/>
              <a:pPr/>
              <a:t>43</a:t>
            </a:fld>
            <a:endParaRPr lang="es-E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38662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7059" y="4342939"/>
            <a:ext cx="5010082" cy="41018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533131-C1DF-444E-8A6C-4565A569454D}" type="slidenum">
              <a:rPr lang="es-ES"/>
              <a:pPr/>
              <a:t>45</a:t>
            </a:fld>
            <a:endParaRPr lang="es-E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A315A-1241-4508-B38B-2F47A801273A}" type="slidenum">
              <a:rPr lang="es-ES"/>
              <a:pPr/>
              <a:t>46</a:t>
            </a:fld>
            <a:endParaRPr lang="es-E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CF62ED-145D-45C5-9637-3227837B35DE}" type="slidenum">
              <a:rPr lang="es-ES"/>
              <a:pPr/>
              <a:t>6</a:t>
            </a:fld>
            <a:endParaRPr lang="es-E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1425A7-4815-4DA2-93EB-80FF9AE5E835}" type="slidenum">
              <a:rPr lang="es-ES"/>
              <a:pPr/>
              <a:t>7</a:t>
            </a:fld>
            <a:endParaRPr lang="es-E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F1E0C2-F8FC-42D5-8B6F-0F67E5433C02}" type="slidenum">
              <a:rPr lang="es-ES"/>
              <a:pPr/>
              <a:t>10</a:t>
            </a:fld>
            <a:endParaRPr lang="es-E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F1E0C2-F8FC-42D5-8B6F-0F67E5433C02}" type="slidenum">
              <a:rPr lang="es-ES"/>
              <a:pPr/>
              <a:t>11</a:t>
            </a:fld>
            <a:endParaRPr lang="es-E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F28292-7F76-4F19-9FCF-2A54AF1FD454}" type="slidenum">
              <a:rPr lang="es-ES"/>
              <a:pPr/>
              <a:t>14</a:t>
            </a:fld>
            <a:endParaRPr lang="es-E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79CB5-695F-4FEF-BE44-5341E4326F71}" type="slidenum">
              <a:rPr lang="es-ES"/>
              <a:pPr/>
              <a:t>16</a:t>
            </a:fld>
            <a:endParaRPr lang="es-E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79CB5-695F-4FEF-BE44-5341E4326F71}" type="slidenum">
              <a:rPr lang="es-ES"/>
              <a:pPr/>
              <a:t>17</a:t>
            </a:fld>
            <a:endParaRPr lang="es-E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3.1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Diseño descendente: subprogramas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subprogramas pueden recibir datos para realizar su tarea y/o devolver resultados</a:t>
            </a:r>
          </a:p>
          <a:p>
            <a:pPr lvl="1"/>
            <a:r>
              <a:rPr lang="es-ES" dirty="0" smtClean="0"/>
              <a:t>Mediante el paso de parámetros y la instrucción </a:t>
            </a:r>
            <a:r>
              <a:rPr lang="es-ES" i="1" dirty="0" err="1" smtClean="0"/>
              <a:t>return</a:t>
            </a:r>
            <a:endParaRPr lang="es-ES" i="1" dirty="0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Intercambio de datos</a:t>
            </a:r>
            <a:endParaRPr lang="es-E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47664" y="4077072"/>
            <a:ext cx="6984776" cy="22322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	...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n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...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fact_n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escribir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de " n "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 “ fact_n);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...		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 flipV="1">
            <a:off x="4860064" y="5373216"/>
            <a:ext cx="288000" cy="45719"/>
          </a:xfrm>
          <a:prstGeom prst="rect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04048" y="5229200"/>
            <a:ext cx="1440160" cy="36004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Parámetro 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 flipV="1">
            <a:off x="2519832" y="5373216"/>
            <a:ext cx="720000" cy="45719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1331640" y="5229200"/>
            <a:ext cx="1224136" cy="36004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7030A0"/>
                </a:solidFill>
              </a:rPr>
              <a:t>Resultado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 flipV="1">
            <a:off x="3708016" y="5373216"/>
            <a:ext cx="1008000" cy="4571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3779912" y="4653136"/>
            <a:ext cx="3312368" cy="36004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Nombre del subprograma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4139952" y="4941168"/>
            <a:ext cx="432048" cy="216024"/>
          </a:xfrm>
          <a:prstGeom prst="line">
            <a:avLst/>
          </a:prstGeom>
          <a:noFill/>
          <a:ln w="15875" cap="sq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definición del subprograma es genérica</a:t>
            </a:r>
          </a:p>
          <a:p>
            <a:pPr lvl="1"/>
            <a:r>
              <a:rPr lang="es-ES" dirty="0" smtClean="0"/>
              <a:t>Se podrá lograr el mismo efecto para diferentes valores de los datos (variables o expresiones)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Reusabilidad</a:t>
            </a:r>
            <a:endParaRPr lang="es-ES" dirty="0"/>
          </a:p>
        </p:txBody>
      </p:sp>
      <p:pic>
        <p:nvPicPr>
          <p:cNvPr id="11" name="10 Imagen" descr="420bf080448b0b64ddd2eaeaa6a9c2cb8fd6923b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7494" y="3936479"/>
            <a:ext cx="1890970" cy="644649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4149080"/>
            <a:ext cx="6984776" cy="24482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	...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n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...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k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... ;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fact_n 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fact_k 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(k);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fact_nk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factorial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(n – 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comb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fact_n / (fact_k * fact_nk);</a:t>
            </a:r>
            <a:endParaRPr lang="eu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escribir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combinatorio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es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 "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comb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...		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Nombres de los parámetros de un subprograma tal y como se definen en su cabecera</a:t>
            </a:r>
          </a:p>
          <a:p>
            <a:pPr lvl="1"/>
            <a:r>
              <a:rPr lang="es-ES" dirty="0" smtClean="0"/>
              <a:t>Solo existen dentro del subprograma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formales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11960" y="4869160"/>
            <a:ext cx="4896544" cy="1728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comienzo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fin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 flipV="1">
            <a:off x="6588224" y="5157192"/>
            <a:ext cx="396000" cy="4571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355976" y="5661247"/>
            <a:ext cx="648072" cy="64807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7504" y="4941168"/>
            <a:ext cx="5184576" cy="18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fact_n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 fact_k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(k);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fact_nk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factorial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(n–k);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Valores (literales, variables, expresiones...) que se les asigna a los parámetros formales en </a:t>
            </a:r>
            <a:r>
              <a:rPr lang="es-ES" i="1" dirty="0" smtClean="0"/>
              <a:t>una</a:t>
            </a:r>
            <a:r>
              <a:rPr lang="es-ES" dirty="0" smtClean="0"/>
              <a:t> llamada</a:t>
            </a:r>
          </a:p>
          <a:p>
            <a:pPr lvl="1"/>
            <a:r>
              <a:rPr lang="es-ES" dirty="0" smtClean="0"/>
              <a:t>Diferentes llamadas </a:t>
            </a:r>
            <a:r>
              <a:rPr lang="es-ES" dirty="0" smtClean="0">
                <a:sym typeface="Wingdings" pitchFamily="2" charset="2"/>
              </a:rPr>
              <a:t> diferentes parámetros reales</a:t>
            </a:r>
            <a:endParaRPr lang="es-ES" dirty="0" smtClean="0"/>
          </a:p>
          <a:p>
            <a:pPr lvl="1"/>
            <a:r>
              <a:rPr lang="es-ES" dirty="0" smtClean="0"/>
              <a:t>En cada llamada el número de  parámetros reales y sus tipos deben coincidir con los parámetros formales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reales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 flipV="1">
            <a:off x="2483808" y="6263600"/>
            <a:ext cx="360000" cy="4572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211960" y="4869160"/>
            <a:ext cx="4896544" cy="1728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comienzo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fin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11 Rectángulo"/>
          <p:cNvSpPr/>
          <p:nvPr/>
        </p:nvSpPr>
        <p:spPr>
          <a:xfrm flipV="1">
            <a:off x="2411760" y="5877272"/>
            <a:ext cx="216000" cy="4572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 flipV="1">
            <a:off x="2411760" y="5445224"/>
            <a:ext cx="216000" cy="4572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un (sub)programa A llama a otro subprograma B</a:t>
            </a:r>
          </a:p>
          <a:p>
            <a:pPr lvl="1"/>
            <a:r>
              <a:rPr lang="es-ES" dirty="0" smtClean="0"/>
              <a:t>A interrumpe su ejecución y le cede el control a B</a:t>
            </a:r>
          </a:p>
          <a:p>
            <a:pPr lvl="2"/>
            <a:r>
              <a:rPr lang="es-ES" dirty="0" smtClean="0"/>
              <a:t>Se establece la relación entre parámetros reales y formales</a:t>
            </a:r>
          </a:p>
          <a:p>
            <a:pPr lvl="2"/>
            <a:r>
              <a:rPr lang="es-ES" dirty="0" smtClean="0"/>
              <a:t>Se reserva espacio en memoria para las variables de B</a:t>
            </a:r>
          </a:p>
          <a:p>
            <a:pPr lvl="1"/>
            <a:r>
              <a:rPr lang="es-ES" dirty="0" smtClean="0"/>
              <a:t>Cuando B termina de ejecutarse, A </a:t>
            </a:r>
            <a:r>
              <a:rPr lang="es-ES" i="1" dirty="0" smtClean="0"/>
              <a:t>recoge</a:t>
            </a:r>
            <a:r>
              <a:rPr lang="es-ES" dirty="0" smtClean="0"/>
              <a:t> el resultado y sigue desde el punto donde lo dejó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Llamada a un subprograma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Sirve para devolver resultados desde un subprograma</a:t>
            </a:r>
          </a:p>
          <a:p>
            <a:pPr lvl="1"/>
            <a:r>
              <a:rPr lang="es-ES" dirty="0" smtClean="0"/>
              <a:t>Indica qué expresión se evalúa para obtener el resultado</a:t>
            </a:r>
          </a:p>
          <a:p>
            <a:r>
              <a:rPr lang="es-ES" dirty="0" smtClean="0"/>
              <a:t>Cuando se ejecuta un </a:t>
            </a:r>
            <a:r>
              <a:rPr lang="es-ES" i="1" dirty="0" err="1" smtClean="0"/>
              <a:t>return</a:t>
            </a:r>
            <a:r>
              <a:rPr lang="es-ES" dirty="0" smtClean="0"/>
              <a:t>, el subprograma termina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sentencia </a:t>
            </a:r>
            <a:r>
              <a:rPr lang="es-ES" i="1" dirty="0" err="1" smtClean="0"/>
              <a:t>return</a:t>
            </a:r>
            <a:endParaRPr lang="es-ES" i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95936" y="4437112"/>
            <a:ext cx="4968552" cy="23042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combinatorio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 			(n, k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fact_n, fact_k, fact_nk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comienzo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fact_n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fact_k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factorial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fact_nk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factorial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(n-k);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f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act_n / (fact_k * fact_nk);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fin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combinatorio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4797152"/>
            <a:ext cx="3240360" cy="15121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)programa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principal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a1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...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a2  ...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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combinatorio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(a1,a2);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...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1475656" y="6165304"/>
            <a:ext cx="2952328" cy="72008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411760" y="4797151"/>
            <a:ext cx="2160240" cy="1080118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variables solamente son visibles en el cuerpo del subprograma en el que están definidas</a:t>
            </a:r>
          </a:p>
          <a:p>
            <a:pPr lvl="1"/>
            <a:r>
              <a:rPr lang="es-ES" dirty="0" smtClean="0"/>
              <a:t>Por tanto, no existen ni se pueden usar por otros</a:t>
            </a:r>
          </a:p>
          <a:p>
            <a:pPr lvl="2"/>
            <a:r>
              <a:rPr lang="es-ES" dirty="0" smtClean="0"/>
              <a:t>Las excepciones (variables globales...) no se verán aún</a:t>
            </a:r>
          </a:p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Visibilidad de las variables</a:t>
            </a:r>
            <a:endParaRPr lang="es-E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995936" y="4725144"/>
            <a:ext cx="4968552" cy="201622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combinatorio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 			(n, k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fact_n, fact_k, fact_nk 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comienzo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...</a:t>
            </a:r>
            <a:endParaRPr lang="eu-E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fact_n  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u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factorial</a:t>
            </a: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(a1); -- ¡¡ERROR!!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...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fin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combinatorio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3528" y="4797152"/>
            <a:ext cx="3384376" cy="15121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sub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)programa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principal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a1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 ...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a2  ... 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fact_n := ...; -- ¡¡ERROR!!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...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 finalizar la ejecución de un subprograma, todas las variables que tiene definidas </a:t>
            </a:r>
            <a:r>
              <a:rPr lang="es-ES" i="1" dirty="0" smtClean="0"/>
              <a:t>desaparecen</a:t>
            </a:r>
            <a:r>
              <a:rPr lang="es-ES" dirty="0" smtClean="0"/>
              <a:t> (dejan de existir, liberándose la memoria que ocupan)</a:t>
            </a:r>
          </a:p>
          <a:p>
            <a:pPr lvl="1"/>
            <a:r>
              <a:rPr lang="es-ES" dirty="0" smtClean="0"/>
              <a:t>Si se vuelve a llamar al subprograma, se </a:t>
            </a:r>
            <a:r>
              <a:rPr lang="es-ES" i="1" dirty="0" smtClean="0"/>
              <a:t>crearán </a:t>
            </a:r>
            <a:r>
              <a:rPr lang="es-ES" dirty="0" smtClean="0"/>
              <a:t>otras nuevas</a:t>
            </a:r>
          </a:p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Visibilidad de las variables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muy importante especificar los subprogramas</a:t>
            </a:r>
          </a:p>
          <a:p>
            <a:pPr lvl="1"/>
            <a:r>
              <a:rPr lang="es-ES" dirty="0" smtClean="0"/>
              <a:t>Solamente leyendo la especificación, otro programador podrá saber qué hace el subprograma</a:t>
            </a:r>
          </a:p>
          <a:p>
            <a:r>
              <a:rPr lang="es-ES" dirty="0" smtClean="0"/>
              <a:t>En la especificación no se indicarán los parámetros y sus tipos, solamente sus propiedades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Especificación de subprogramas</a:t>
            </a:r>
            <a:endParaRPr lang="es-ES" dirty="0"/>
          </a:p>
        </p:txBody>
      </p:sp>
      <p:pic>
        <p:nvPicPr>
          <p:cNvPr id="4099" name="Picture 3" descr="d:\Users\jtplocuj\AppData\Local\Microsoft\Windows\Temporary Internet Files\Content.IE5\8KNMPT7O\enchuf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941168"/>
            <a:ext cx="2222545" cy="157042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Ejemplos</a:t>
            </a:r>
            <a:endParaRPr lang="es-E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71600" y="3068960"/>
            <a:ext cx="7200800" cy="18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escribir_asteriscos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Cuantos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	---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Precondición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Cuantos &gt;=0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da-DK" sz="1400" b="1" dirty="0" smtClean="0">
                <a:solidFill>
                  <a:srgbClr val="000000"/>
                </a:solidFill>
                <a:latin typeface="Courier New" pitchFamily="49" charset="0"/>
              </a:rPr>
              <a:t>---Postcondición: </a:t>
            </a: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Se han escrito en pantalla Cuantos símbolos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				 de asterisco</a:t>
            </a:r>
            <a:endParaRPr lang="da-DK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71600" y="4797152"/>
            <a:ext cx="7200800" cy="18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subprograma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es_letra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	---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Precondición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endParaRPr lang="da-DK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da-DK" sz="1400" b="1" dirty="0" smtClean="0">
                <a:solidFill>
                  <a:srgbClr val="000000"/>
                </a:solidFill>
                <a:latin typeface="Courier New" pitchFamily="49" charset="0"/>
              </a:rPr>
              <a:t>---Postcondición: </a:t>
            </a: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Devuelve True si Car es una letra, False si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				 es cualquier otro tipo de carácter</a:t>
            </a:r>
            <a:endParaRPr lang="da-DK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984581" y="4507532"/>
            <a:ext cx="716165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definen tres tipos de parámetros, en función de si se usan para proporcionar datos al subprograma y/o recoger resultados del mismo</a:t>
            </a:r>
          </a:p>
          <a:p>
            <a:pPr lvl="1"/>
            <a:r>
              <a:rPr lang="es-ES" dirty="0" smtClean="0"/>
              <a:t>Parámetros de entrada</a:t>
            </a:r>
          </a:p>
          <a:p>
            <a:pPr lvl="1"/>
            <a:r>
              <a:rPr lang="es-ES" dirty="0" smtClean="0"/>
              <a:t>Parámetros de salida</a:t>
            </a:r>
          </a:p>
          <a:p>
            <a:pPr lvl="1"/>
            <a:r>
              <a:rPr lang="es-ES" dirty="0" smtClean="0"/>
              <a:t>Parámetros de entrada-salida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parámetros en Ada</a:t>
            </a:r>
            <a:endParaRPr lang="es-ES" dirty="0"/>
          </a:p>
        </p:txBody>
      </p:sp>
      <p:pic>
        <p:nvPicPr>
          <p:cNvPr id="4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utilizan para proporcionar datos a un subprograma </a:t>
            </a:r>
          </a:p>
          <a:p>
            <a:pPr lvl="1"/>
            <a:r>
              <a:rPr lang="es-ES" dirty="0" smtClean="0"/>
              <a:t>Los parámetros formales de entrada obtienen su valor desde los parámetros reales</a:t>
            </a:r>
          </a:p>
          <a:p>
            <a:pPr lvl="1"/>
            <a:r>
              <a:rPr lang="es-ES" dirty="0" smtClean="0"/>
              <a:t>Durante la ejecución del subprograma sus valores no se pueden modificar (son como constantes locales) </a:t>
            </a:r>
          </a:p>
          <a:p>
            <a:pPr lvl="3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entrada</a:t>
            </a:r>
            <a:endParaRPr lang="es-ES" dirty="0"/>
          </a:p>
        </p:txBody>
      </p:sp>
      <p:sp>
        <p:nvSpPr>
          <p:cNvPr id="8" name="7 Esquina doblada"/>
          <p:cNvSpPr/>
          <p:nvPr/>
        </p:nvSpPr>
        <p:spPr>
          <a:xfrm>
            <a:off x="5940152" y="5157192"/>
            <a:ext cx="1440160" cy="1224136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4427984" y="5301208"/>
            <a:ext cx="1296144" cy="648072"/>
          </a:xfrm>
          <a:prstGeom prst="rightArrow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Ada, se utiliza la palabra clave (opcional) </a:t>
            </a:r>
            <a:r>
              <a:rPr lang="es-ES" b="1" dirty="0" smtClean="0"/>
              <a:t>in</a:t>
            </a:r>
            <a:r>
              <a:rPr lang="es-ES" dirty="0" smtClean="0"/>
              <a:t> para indicar que uno o varios parámetros son de entrada</a:t>
            </a:r>
          </a:p>
          <a:p>
            <a:pPr lvl="1"/>
            <a:r>
              <a:rPr lang="es-ES" dirty="0" smtClean="0"/>
              <a:t>Son equivalentes:</a:t>
            </a:r>
          </a:p>
          <a:p>
            <a:pPr lvl="2"/>
            <a:r>
              <a:rPr lang="es-ES" dirty="0" smtClean="0"/>
              <a:t>subprograma </a:t>
            </a:r>
            <a:r>
              <a:rPr lang="es-ES" dirty="0" err="1" smtClean="0"/>
              <a:t>escribir_asteriscos</a:t>
            </a:r>
            <a:r>
              <a:rPr lang="es-ES" dirty="0" smtClean="0"/>
              <a:t> (Cuantos : </a:t>
            </a:r>
            <a:r>
              <a:rPr lang="es-ES" dirty="0" err="1" smtClean="0"/>
              <a:t>Integer</a:t>
            </a:r>
            <a:r>
              <a:rPr lang="es-ES" dirty="0" smtClean="0"/>
              <a:t>) …</a:t>
            </a:r>
          </a:p>
          <a:p>
            <a:pPr lvl="2"/>
            <a:r>
              <a:rPr lang="es-ES" dirty="0" smtClean="0"/>
              <a:t>subprograma </a:t>
            </a:r>
            <a:r>
              <a:rPr lang="es-ES" dirty="0" err="1" smtClean="0"/>
              <a:t>escribir_asteriscos</a:t>
            </a:r>
            <a:r>
              <a:rPr lang="es-ES" dirty="0" smtClean="0"/>
              <a:t> (Cuantos : in </a:t>
            </a:r>
            <a:r>
              <a:rPr lang="es-ES" dirty="0" err="1" smtClean="0"/>
              <a:t>Integer</a:t>
            </a:r>
            <a:r>
              <a:rPr lang="es-ES" dirty="0" smtClean="0"/>
              <a:t>) …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entrada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5013176"/>
            <a:ext cx="6696744" cy="18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escribir_asteriscos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Cuantos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for I in 1..Cuantos loop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     put("*");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da-DK" sz="1400" dirty="0" smtClean="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escribir_asteriscos;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716016" y="5733256"/>
            <a:ext cx="4104456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Ejemplos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   escribir_asteriscos (7);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   escribir_asteriscos (2*N+4);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300192" y="4869160"/>
            <a:ext cx="2664296" cy="792088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Parámetros reales (</a:t>
            </a:r>
            <a:r>
              <a:rPr lang="es-ES" sz="1600" i="1" dirty="0" smtClean="0">
                <a:solidFill>
                  <a:srgbClr val="00B050"/>
                </a:solidFill>
              </a:rPr>
              <a:t>in</a:t>
            </a:r>
            <a:r>
              <a:rPr lang="es-ES" sz="1600" dirty="0" smtClean="0">
                <a:solidFill>
                  <a:srgbClr val="00B050"/>
                </a:solidFill>
              </a:rPr>
              <a:t>): </a:t>
            </a:r>
            <a:r>
              <a:rPr lang="es-ES" sz="1600" b="1" dirty="0" smtClean="0">
                <a:solidFill>
                  <a:srgbClr val="00B050"/>
                </a:solidFill>
              </a:rPr>
              <a:t>Expresiones</a:t>
            </a:r>
            <a:r>
              <a:rPr lang="es-ES" sz="1600" dirty="0" smtClean="0">
                <a:solidFill>
                  <a:srgbClr val="00B050"/>
                </a:solidFill>
              </a:rPr>
              <a:t> del mismo tipo que los parámetros formales</a:t>
            </a:r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H="1">
            <a:off x="7380312" y="5661248"/>
            <a:ext cx="216024" cy="504056"/>
          </a:xfrm>
          <a:prstGeom prst="line">
            <a:avLst/>
          </a:prstGeom>
          <a:noFill/>
          <a:ln w="15875" cap="sq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596336" y="5661248"/>
            <a:ext cx="72008" cy="792088"/>
          </a:xfrm>
          <a:prstGeom prst="line">
            <a:avLst/>
          </a:prstGeom>
          <a:noFill/>
          <a:ln w="15875" cap="sq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Sirven para devolver valores desde un subprograma</a:t>
            </a:r>
          </a:p>
          <a:p>
            <a:pPr lvl="1"/>
            <a:r>
              <a:rPr lang="es-ES" dirty="0" smtClean="0"/>
              <a:t>Cada parámetro formal de salida actúa como una variable dentro del cuerpo del subprograma</a:t>
            </a:r>
          </a:p>
          <a:p>
            <a:pPr lvl="1"/>
            <a:r>
              <a:rPr lang="es-ES" dirty="0" smtClean="0"/>
              <a:t>Esa </a:t>
            </a:r>
            <a:r>
              <a:rPr lang="es-ES" i="1" dirty="0" smtClean="0"/>
              <a:t>variable</a:t>
            </a:r>
            <a:r>
              <a:rPr lang="es-ES" dirty="0" smtClean="0"/>
              <a:t> tomará un valor que, al terminar la ejecución del subprograma, se le asignará</a:t>
            </a:r>
            <a:r>
              <a:rPr lang="es-ES" i="1" dirty="0" smtClean="0"/>
              <a:t> </a:t>
            </a:r>
            <a:r>
              <a:rPr lang="es-ES" dirty="0" smtClean="0"/>
              <a:t>al parámetro real</a:t>
            </a:r>
          </a:p>
          <a:p>
            <a:pPr lvl="2"/>
            <a:r>
              <a:rPr lang="es-ES" dirty="0" smtClean="0"/>
              <a:t>Un parámetro real de salida siempre será una variable</a:t>
            </a:r>
          </a:p>
          <a:p>
            <a:pPr lvl="2"/>
            <a:endParaRPr lang="es-ES" dirty="0" smtClean="0"/>
          </a:p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salida</a:t>
            </a:r>
            <a:endParaRPr lang="es-ES" dirty="0"/>
          </a:p>
        </p:txBody>
      </p:sp>
      <p:sp>
        <p:nvSpPr>
          <p:cNvPr id="4" name="3 Esquina doblada"/>
          <p:cNvSpPr/>
          <p:nvPr/>
        </p:nvSpPr>
        <p:spPr>
          <a:xfrm>
            <a:off x="5940152" y="5157192"/>
            <a:ext cx="1440160" cy="1224136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 rot="10800000">
            <a:off x="4427984" y="5301208"/>
            <a:ext cx="1296144" cy="648072"/>
          </a:xfrm>
          <a:prstGeom prst="rightArrow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5940152" y="4653136"/>
            <a:ext cx="1152128" cy="1512168"/>
          </a:xfrm>
          <a:prstGeom prst="line">
            <a:avLst/>
          </a:prstGeom>
          <a:noFill/>
          <a:ln w="15875" cap="sq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Ada, se utiliza la palabra clave </a:t>
            </a:r>
            <a:r>
              <a:rPr lang="es-ES" b="1" dirty="0" err="1" smtClean="0"/>
              <a:t>out</a:t>
            </a:r>
            <a:r>
              <a:rPr lang="es-ES" dirty="0" smtClean="0"/>
              <a:t> para indicar que uno o varios parámetros son de salida</a:t>
            </a:r>
          </a:p>
          <a:p>
            <a:pPr lvl="2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salida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4365104"/>
            <a:ext cx="7488832" cy="23762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division_cortada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Dividendo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Divisor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Division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Resto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--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Este subprograma recibe 2 datos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-- y devuelve otros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Division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Dividendo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/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Divisor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Resto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Dividendo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rem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Divisor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division_cortada; 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0" y="5733256"/>
            <a:ext cx="4392488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Ejemplos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division_cortada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(17, 7, N1, N2);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division_cortada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(X, Y,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Div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Rto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300192" y="4797152"/>
            <a:ext cx="2771800" cy="7920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accent5">
                    <a:lumMod val="50000"/>
                  </a:schemeClr>
                </a:solidFill>
              </a:rPr>
              <a:t>Parámetros reales (</a:t>
            </a:r>
            <a:r>
              <a:rPr lang="es-ES" sz="1600" i="1" dirty="0" err="1" smtClean="0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es-ES" sz="1600" dirty="0" smtClean="0">
                <a:solidFill>
                  <a:schemeClr val="accent5">
                    <a:lumMod val="50000"/>
                  </a:schemeClr>
                </a:solidFill>
              </a:rPr>
              <a:t>): </a:t>
            </a:r>
            <a:r>
              <a:rPr lang="es-ES" sz="1600" b="1" dirty="0" smtClean="0">
                <a:solidFill>
                  <a:schemeClr val="accent5">
                    <a:lumMod val="50000"/>
                  </a:schemeClr>
                </a:solidFill>
              </a:rPr>
              <a:t>Variables</a:t>
            </a:r>
            <a:r>
              <a:rPr lang="es-ES" sz="1600" dirty="0" smtClean="0">
                <a:solidFill>
                  <a:schemeClr val="accent5">
                    <a:lumMod val="50000"/>
                  </a:schemeClr>
                </a:solidFill>
              </a:rPr>
              <a:t> del mismo tipo que los parámetros formales</a:t>
            </a:r>
            <a:endParaRPr lang="es-E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644008" y="3861048"/>
            <a:ext cx="2664296" cy="792088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Parámetros reales (</a:t>
            </a:r>
            <a:r>
              <a:rPr lang="es-ES" sz="1600" i="1" dirty="0" smtClean="0">
                <a:solidFill>
                  <a:srgbClr val="00B050"/>
                </a:solidFill>
              </a:rPr>
              <a:t>in</a:t>
            </a:r>
            <a:r>
              <a:rPr lang="es-ES" sz="1600" dirty="0" smtClean="0">
                <a:solidFill>
                  <a:srgbClr val="00B050"/>
                </a:solidFill>
              </a:rPr>
              <a:t>): </a:t>
            </a:r>
            <a:r>
              <a:rPr lang="es-ES" sz="1600" b="1" dirty="0" smtClean="0">
                <a:solidFill>
                  <a:srgbClr val="00B050"/>
                </a:solidFill>
              </a:rPr>
              <a:t>Expresiones</a:t>
            </a:r>
            <a:r>
              <a:rPr lang="es-ES" sz="1600" dirty="0" smtClean="0">
                <a:solidFill>
                  <a:srgbClr val="00B050"/>
                </a:solidFill>
              </a:rPr>
              <a:t> del mismo tipo que los parámetros formales</a:t>
            </a:r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04248" y="6165304"/>
            <a:ext cx="720080" cy="504056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7596336" y="6165304"/>
            <a:ext cx="1008112" cy="504056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8028384" y="5589240"/>
            <a:ext cx="72008" cy="576064"/>
          </a:xfrm>
          <a:prstGeom prst="line">
            <a:avLst/>
          </a:prstGeom>
          <a:noFill/>
          <a:ln w="15875" cap="sq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usan para actualizar valores de variables</a:t>
            </a:r>
          </a:p>
          <a:p>
            <a:pPr lvl="1"/>
            <a:r>
              <a:rPr lang="es-ES" dirty="0" smtClean="0"/>
              <a:t>Se toma el valor del parámetro real y se modifica</a:t>
            </a:r>
          </a:p>
          <a:p>
            <a:pPr lvl="1"/>
            <a:r>
              <a:rPr lang="es-ES" dirty="0" smtClean="0"/>
              <a:t>Funcionan igual que los parámetros de salida, con la diferencia de que los parámetros de entrada-salida tienen asignado un valor inicial (el de entrada)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entrada-salida</a:t>
            </a:r>
            <a:endParaRPr lang="es-ES" dirty="0"/>
          </a:p>
        </p:txBody>
      </p:sp>
      <p:sp>
        <p:nvSpPr>
          <p:cNvPr id="5" name="4 Esquina doblada"/>
          <p:cNvSpPr/>
          <p:nvPr/>
        </p:nvSpPr>
        <p:spPr>
          <a:xfrm>
            <a:off x="5940152" y="5157192"/>
            <a:ext cx="1440160" cy="1224136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izquierda y derecha"/>
          <p:cNvSpPr/>
          <p:nvPr/>
        </p:nvSpPr>
        <p:spPr>
          <a:xfrm>
            <a:off x="4499992" y="5301208"/>
            <a:ext cx="1296000" cy="64807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Ada, se utiliza </a:t>
            </a:r>
            <a:r>
              <a:rPr lang="es-ES" b="1" dirty="0" smtClean="0"/>
              <a:t>in </a:t>
            </a:r>
            <a:r>
              <a:rPr lang="es-ES" b="1" dirty="0" err="1" smtClean="0"/>
              <a:t>out</a:t>
            </a:r>
            <a:r>
              <a:rPr lang="es-ES" dirty="0" smtClean="0"/>
              <a:t> para indicar que uno o varios parámetros son de entrada-salida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entrada-salida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03648" y="3501008"/>
            <a:ext cx="5688632" cy="12241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incrementar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+ 1;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incrementar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84168" y="5733256"/>
            <a:ext cx="2880320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Ejemplos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incrementar(N 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   incrementar(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Cont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300192" y="4581128"/>
            <a:ext cx="2771800" cy="7920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Parámetros reales (in </a:t>
            </a:r>
            <a:r>
              <a:rPr lang="es-ES" sz="1600" i="1" dirty="0" err="1" smtClean="0">
                <a:solidFill>
                  <a:srgbClr val="7030A0"/>
                </a:solidFill>
              </a:rPr>
              <a:t>out</a:t>
            </a:r>
            <a:r>
              <a:rPr lang="es-ES" sz="1600" dirty="0" smtClean="0">
                <a:solidFill>
                  <a:srgbClr val="7030A0"/>
                </a:solidFill>
              </a:rPr>
              <a:t>): </a:t>
            </a:r>
            <a:r>
              <a:rPr lang="es-ES" sz="1600" b="1" dirty="0" smtClean="0">
                <a:solidFill>
                  <a:srgbClr val="7030A0"/>
                </a:solidFill>
              </a:rPr>
              <a:t>Variables</a:t>
            </a:r>
            <a:r>
              <a:rPr lang="es-ES" sz="1600" dirty="0" smtClean="0">
                <a:solidFill>
                  <a:srgbClr val="7030A0"/>
                </a:solidFill>
              </a:rPr>
              <a:t> del mismo tipo que los parámetros formales</a:t>
            </a:r>
            <a:endParaRPr lang="es-ES" sz="1600" dirty="0">
              <a:solidFill>
                <a:srgbClr val="7030A0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7740352" y="5373216"/>
            <a:ext cx="72008" cy="792088"/>
          </a:xfrm>
          <a:prstGeom prst="line">
            <a:avLst/>
          </a:prstGeom>
          <a:noFill/>
          <a:ln w="15875" cap="sq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740352" y="5373216"/>
            <a:ext cx="216024" cy="1080120"/>
          </a:xfrm>
          <a:prstGeom prst="line">
            <a:avLst/>
          </a:prstGeom>
          <a:noFill/>
          <a:ln w="15875" cap="sq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822698" y="4869160"/>
            <a:ext cx="3973438" cy="1080120"/>
          </a:xfrm>
          <a:prstGeom prst="wedgeRoundRectCallout">
            <a:avLst>
              <a:gd name="adj1" fmla="val -49374"/>
              <a:gd name="adj2" fmla="val 7291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En el segundo ejemplo, el parámetro real se llama igual que el parámetro formal (</a:t>
            </a:r>
            <a:r>
              <a:rPr lang="es-ES" b="1" dirty="0" err="1" smtClean="0">
                <a:solidFill>
                  <a:schemeClr val="hlink"/>
                </a:solidFill>
                <a:cs typeface="DejaVu Sans" pitchFamily="34" charset="0"/>
              </a:rPr>
              <a:t>Cont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). ¿Supone un problema?</a:t>
            </a:r>
          </a:p>
        </p:txBody>
      </p:sp>
      <p:pic>
        <p:nvPicPr>
          <p:cNvPr id="14" name="Picture 5" descr="MC90044051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30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5363" y="1600200"/>
            <a:ext cx="7598267" cy="3962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1185863" lvl="3" indent="-157163" algn="l">
              <a:spcBef>
                <a:spcPts val="2400"/>
              </a:spcBef>
              <a:buClrTx/>
              <a:buSzPct val="60000"/>
              <a:buFontTx/>
              <a:buNone/>
              <a:tabLst>
                <a:tab pos="1185863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  <a:tab pos="9720263" algn="l"/>
                <a:tab pos="10169525" algn="l"/>
              </a:tabLst>
            </a:pPr>
            <a:endParaRPr lang="eu-ES" sz="1800" b="1" dirty="0">
              <a:solidFill>
                <a:srgbClr val="000000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lenguaje Ada distingue explícitamente entre dos tipos de subprogramas</a:t>
            </a:r>
          </a:p>
          <a:p>
            <a:pPr lvl="1"/>
            <a:r>
              <a:rPr lang="es-ES" dirty="0" smtClean="0"/>
              <a:t>Funciones (</a:t>
            </a:r>
            <a:r>
              <a:rPr lang="es-ES" i="1" dirty="0" err="1" smtClean="0"/>
              <a:t>function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Procedimientos (</a:t>
            </a:r>
            <a:r>
              <a:rPr lang="es-ES" i="1" dirty="0" err="1" smtClean="0"/>
              <a:t>procedure</a:t>
            </a:r>
            <a:r>
              <a:rPr lang="es-ES" dirty="0" smtClean="0"/>
              <a:t>)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de subprogramas en Ada</a:t>
            </a:r>
            <a:endParaRPr lang="es-ES" dirty="0"/>
          </a:p>
        </p:txBody>
      </p:sp>
      <p:pic>
        <p:nvPicPr>
          <p:cNvPr id="5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Equivalen a una expresión o cálculo</a:t>
            </a:r>
          </a:p>
          <a:p>
            <a:pPr lvl="1"/>
            <a:r>
              <a:rPr lang="es-ES" dirty="0" smtClean="0"/>
              <a:t>Todos los parámetros son de entrada</a:t>
            </a:r>
          </a:p>
          <a:p>
            <a:pPr lvl="1"/>
            <a:r>
              <a:rPr lang="es-ES" dirty="0" smtClean="0"/>
              <a:t>Calculan un único resultado que devuelven mediante una sentencia </a:t>
            </a:r>
            <a:r>
              <a:rPr lang="es-ES" i="1" dirty="0" err="1" smtClean="0"/>
              <a:t>return</a:t>
            </a:r>
            <a:endParaRPr lang="es-ES" i="1" dirty="0" smtClean="0"/>
          </a:p>
          <a:p>
            <a:pPr lvl="1"/>
            <a:r>
              <a:rPr lang="es-ES" dirty="0" smtClean="0"/>
              <a:t>Cuando se ejecutan se acaban sustituyendo por el valor que devuelven en el contexto de una instrucción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Necesidad de repartir las tareas entre subprogramas, especialmente si el problema es complejo</a:t>
            </a:r>
          </a:p>
          <a:p>
            <a:r>
              <a:rPr lang="es-ES" dirty="0" smtClean="0"/>
              <a:t>Tipos de subprogramas: funciones y procedimientos</a:t>
            </a:r>
          </a:p>
          <a:p>
            <a:pPr lvl="1"/>
            <a:r>
              <a:rPr lang="es-ES" dirty="0" smtClean="0"/>
              <a:t>Definición, </a:t>
            </a:r>
            <a:r>
              <a:rPr lang="es-ES" dirty="0" err="1" smtClean="0"/>
              <a:t>parametrización</a:t>
            </a:r>
            <a:r>
              <a:rPr lang="es-ES" dirty="0" smtClean="0"/>
              <a:t> y especificación</a:t>
            </a:r>
          </a:p>
          <a:p>
            <a:pPr lvl="1"/>
            <a:r>
              <a:rPr lang="es-ES" dirty="0" smtClean="0"/>
              <a:t>Utilización en diferentes lenguajes (Ada, </a:t>
            </a:r>
            <a:r>
              <a:rPr lang="es-ES" dirty="0" err="1" smtClean="0"/>
              <a:t>Python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Buenas prácticas al programar subprogramas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Objetivos del tema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(cabeceras)</a:t>
            </a:r>
            <a:endParaRPr lang="es-ES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23528" y="2708920"/>
            <a:ext cx="8424936" cy="5040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es_letra (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51520" y="4077072"/>
            <a:ext cx="8712968" cy="5040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valor_absoluto (N: 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24 Flecha arriba y abajo"/>
          <p:cNvSpPr/>
          <p:nvPr/>
        </p:nvSpPr>
        <p:spPr>
          <a:xfrm rot="21185934">
            <a:off x="1969934" y="3062708"/>
            <a:ext cx="271944" cy="1052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arriba y abajo"/>
          <p:cNvSpPr/>
          <p:nvPr/>
        </p:nvSpPr>
        <p:spPr>
          <a:xfrm rot="21178790">
            <a:off x="3699177" y="3068960"/>
            <a:ext cx="271944" cy="1052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arriba y abajo"/>
          <p:cNvSpPr/>
          <p:nvPr/>
        </p:nvSpPr>
        <p:spPr>
          <a:xfrm rot="20757670">
            <a:off x="6840790" y="3068960"/>
            <a:ext cx="271944" cy="1052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2483768" y="3356992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2123728" y="3356992"/>
            <a:ext cx="10801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707904" y="3356992"/>
            <a:ext cx="16561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Parámetros formales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8264" y="335699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Tipo del resultado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(cuerpos)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4941168"/>
            <a:ext cx="7488832" cy="18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valor_absoluto (N: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N;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 0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-1 *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valor_absoluto; 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2420888"/>
            <a:ext cx="8064896" cy="1728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es_letra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400" smtClean="0">
                <a:solidFill>
                  <a:srgbClr val="000000"/>
                </a:solidFill>
                <a:latin typeface="Courier New" pitchFamily="49" charset="0"/>
              </a:rPr>
              <a:t>	Resultado: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False;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&gt;= ‘A’ and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&lt;= ‘Z’) or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&gt;= ‘a’ and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&lt;= ‘z’)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Resultado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es_letra; 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932040" y="3501008"/>
            <a:ext cx="3888432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Ejemplo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Inicial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es_letra(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Inicial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92080" y="5445224"/>
            <a:ext cx="3528392" cy="12241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Ejemplos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N := ...;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V_abs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valor_absoluto(N)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valor_absoluto(N–1)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2852936"/>
            <a:ext cx="7408333" cy="3450696"/>
          </a:xfrm>
        </p:spPr>
        <p:txBody>
          <a:bodyPr/>
          <a:lstStyle/>
          <a:p>
            <a:r>
              <a:rPr lang="es-ES" dirty="0" smtClean="0"/>
              <a:t>Los parámetros de las funciones son de entrada (</a:t>
            </a:r>
            <a:r>
              <a:rPr lang="es-ES" i="1" dirty="0" smtClean="0"/>
              <a:t>in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Por tanto, son como constantes y no se les puede asignar ningún valor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640" y="4293096"/>
            <a:ext cx="6769947" cy="23042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prueba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(Numero: 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:= Numero;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begin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Aux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-1;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Numero := Numero – 1;   -- ¡¡ERROR!!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Importante</a:t>
            </a:r>
            <a:endParaRPr lang="es-ES" dirty="0"/>
          </a:p>
        </p:txBody>
      </p:sp>
      <p:pic>
        <p:nvPicPr>
          <p:cNvPr id="2050" name="Picture 2" descr="d:\Users\jtplocuj\AppData\Local\Microsoft\Windows\Temporary Internet Files\Content.IE5\GK36YCI0\atencion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515719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Equivalen a una sentencia o instrucción completa</a:t>
            </a:r>
          </a:p>
          <a:p>
            <a:pPr lvl="1"/>
            <a:r>
              <a:rPr lang="es-ES" dirty="0" smtClean="0"/>
              <a:t>Pueden devolver uno, varios o ningún resultado</a:t>
            </a:r>
          </a:p>
          <a:p>
            <a:pPr lvl="1"/>
            <a:r>
              <a:rPr lang="es-ES" dirty="0" smtClean="0"/>
              <a:t>Parámetros de entrada, salida y/o entrada-salida</a:t>
            </a:r>
          </a:p>
          <a:p>
            <a:pPr lvl="1"/>
            <a:r>
              <a:rPr lang="es-ES" dirty="0" smtClean="0"/>
              <a:t>No contienen ninguna sentencia </a:t>
            </a:r>
            <a:r>
              <a:rPr lang="es-ES" i="1" dirty="0" err="1" smtClean="0"/>
              <a:t>return</a:t>
            </a:r>
            <a:endParaRPr lang="es-ES" i="1" dirty="0" smtClean="0"/>
          </a:p>
          <a:p>
            <a:pPr lvl="2"/>
            <a:r>
              <a:rPr lang="es-ES" dirty="0" smtClean="0"/>
              <a:t>Si </a:t>
            </a:r>
            <a:r>
              <a:rPr lang="es-ES" i="1" dirty="0" smtClean="0"/>
              <a:t>devuelven</a:t>
            </a:r>
            <a:r>
              <a:rPr lang="es-ES" dirty="0" smtClean="0"/>
              <a:t> algo lo hacen mediante parámetros de salida</a:t>
            </a:r>
          </a:p>
          <a:p>
            <a:pPr lvl="2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Procedimientos</a:t>
            </a:r>
            <a:endParaRPr lang="es-E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331640" y="2708920"/>
            <a:ext cx="6768752" cy="5040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imprimir_saludo ( )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008" y="4077072"/>
            <a:ext cx="8892480" cy="5040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division_cortada (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Dividendo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Divisor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								   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Division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Resto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24 Flecha arriba y abajo"/>
          <p:cNvSpPr/>
          <p:nvPr/>
        </p:nvSpPr>
        <p:spPr>
          <a:xfrm rot="21185934">
            <a:off x="3266078" y="3062708"/>
            <a:ext cx="271944" cy="1052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arriba y abajo"/>
          <p:cNvSpPr/>
          <p:nvPr/>
        </p:nvSpPr>
        <p:spPr>
          <a:xfrm rot="21178790">
            <a:off x="5139337" y="3068960"/>
            <a:ext cx="271944" cy="1052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2483768" y="3356992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2267744" y="3356992"/>
            <a:ext cx="10801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5148064" y="3356992"/>
            <a:ext cx="16561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Parámetros formales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11960" y="5301208"/>
            <a:ext cx="4464496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Ejemplos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llamadas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imprimir_saludo()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N1 : = .... 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division_cortada(N1,2,Rdo,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Resto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escribir_asteriscos(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Rdo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2132856"/>
            <a:ext cx="8498139" cy="46805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>
                <a:solidFill>
                  <a:srgbClr val="000000"/>
                </a:solidFill>
                <a:latin typeface="Courier New" pitchFamily="49" charset="0"/>
              </a:rPr>
              <a:t>ordenar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Numero1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Numero2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begin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un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otro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(Numero2);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ordenar1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(Numero1,Numero2);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(Numero1,Numero2)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(Numero2);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ordenar2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(Numero1,Numero2);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(Numero1,Numero2)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(Numero1);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(Numero2);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("No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ha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podido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ordenar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números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:");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ordenar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2780928"/>
            <a:ext cx="8370401" cy="38884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ordenar1 (N1,N2: in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Pre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2 n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ú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meros enteros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Post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ordena 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os 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dos 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números enteros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 (modo 1)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begin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("ORDENAR1:");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new_line;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N2&lt;N1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N1:=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N1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+N2;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N2:=N1-N2;</a:t>
            </a:r>
          </a:p>
          <a:p>
            <a:pPr algn="just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N1:=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N1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-N2;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ordenar1;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2780928"/>
            <a:ext cx="8370401" cy="38884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ordenar2 (N1,N2: in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Pre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2 n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ú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meros enteros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Post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ordena 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los 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dos números enteros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 (modo 2)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begin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("ORDENAR2:");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new_line;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N2&lt;N1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:=N1;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N1:=N2;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N2:=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ordenar2;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3140968"/>
            <a:ext cx="8370401" cy="35283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(N1,N2: 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Pre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2 n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ú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meros enteros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be-BY" sz="1600" b="1" dirty="0" smtClean="0">
                <a:solidFill>
                  <a:srgbClr val="000000"/>
                </a:solidFill>
                <a:latin typeface="Courier New" pitchFamily="49" charset="0"/>
              </a:rPr>
              <a:t>Post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: devuelve T</a:t>
            </a:r>
            <a:r>
              <a:rPr lang="es-ES" sz="1600" dirty="0" err="1" smtClean="0">
                <a:solidFill>
                  <a:srgbClr val="000000"/>
                </a:solidFill>
                <a:latin typeface="Courier New" pitchFamily="49" charset="0"/>
              </a:rPr>
              <a:t>rue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 si N1&lt;=N2, </a:t>
            </a:r>
            <a:r>
              <a:rPr lang="es-ES" sz="1600" dirty="0" smtClean="0">
                <a:solidFill>
                  <a:srgbClr val="000000"/>
                </a:solidFill>
                <a:latin typeface="Courier New" pitchFamily="49" charset="0"/>
              </a:rPr>
              <a:t>False </a:t>
            </a:r>
            <a:r>
              <a:rPr lang="be-BY" sz="1600" dirty="0" smtClean="0">
                <a:solidFill>
                  <a:srgbClr val="000000"/>
                </a:solidFill>
                <a:latin typeface="Courier New" pitchFamily="49" charset="0"/>
              </a:rPr>
              <a:t>si no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Se_cumple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begin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N1&gt;N2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Se_cumple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 pitchFamily="49" charset="0"/>
              </a:rPr>
              <a:t>Se_cumple</a:t>
            </a:r>
            <a:r>
              <a:rPr lang="eu-E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600" b="1" dirty="0" err="1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Subprogramas en </a:t>
            </a:r>
            <a:r>
              <a:rPr lang="es-ES" sz="2400" b="1" dirty="0" err="1" smtClean="0">
                <a:solidFill>
                  <a:schemeClr val="tx2"/>
                </a:solidFill>
              </a:rPr>
              <a:t>Python</a:t>
            </a:r>
            <a:endParaRPr lang="es-ES" sz="2400" b="1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tipo de dato define el tipo del parámetro</a:t>
            </a:r>
          </a:p>
          <a:p>
            <a:pPr lvl="1"/>
            <a:r>
              <a:rPr lang="es-ES" dirty="0" smtClean="0"/>
              <a:t>Si es inmutable (entero, real, carácter,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tupla</a:t>
            </a:r>
            <a:r>
              <a:rPr lang="es-ES" dirty="0" smtClean="0"/>
              <a:t>...), entonces el parámetro será de entrada</a:t>
            </a:r>
          </a:p>
          <a:p>
            <a:pPr lvl="1"/>
            <a:r>
              <a:rPr lang="es-ES" dirty="0" smtClean="0"/>
              <a:t>Si es mutable (lista, clase...), entonces puede ser de entrada (si no se modifica o se hace </a:t>
            </a:r>
            <a:r>
              <a:rPr lang="es-ES" i="1" dirty="0" smtClean="0"/>
              <a:t>apuntar a otro objeto</a:t>
            </a:r>
            <a:r>
              <a:rPr lang="es-ES" dirty="0" smtClean="0"/>
              <a:t>) o de entrada-salida (si se </a:t>
            </a:r>
            <a:r>
              <a:rPr lang="es-ES" i="1" dirty="0" smtClean="0"/>
              <a:t>modifica su contenido</a:t>
            </a:r>
            <a:r>
              <a:rPr lang="es-ES" dirty="0" smtClean="0"/>
              <a:t>)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Tipos de parámetros en Python</a:t>
            </a:r>
            <a:endParaRPr lang="es-ES" dirty="0"/>
          </a:p>
        </p:txBody>
      </p:sp>
      <p:pic>
        <p:nvPicPr>
          <p:cNvPr id="13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5363" y="1600200"/>
            <a:ext cx="7598267" cy="3962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1185863" lvl="3" indent="-157163" algn="l">
              <a:spcBef>
                <a:spcPts val="2400"/>
              </a:spcBef>
              <a:buClrTx/>
              <a:buSzPct val="60000"/>
              <a:buFontTx/>
              <a:buNone/>
              <a:tabLst>
                <a:tab pos="1185863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  <a:tab pos="9720263" algn="l"/>
                <a:tab pos="10169525" algn="l"/>
              </a:tabLst>
            </a:pPr>
            <a:endParaRPr lang="eu-ES" sz="1800" b="1" dirty="0">
              <a:solidFill>
                <a:srgbClr val="000000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no se distingue explícitamente entre funciones y procedimientos</a:t>
            </a:r>
          </a:p>
          <a:p>
            <a:r>
              <a:rPr lang="es-ES" dirty="0" smtClean="0"/>
              <a:t>En la cabecera no aparece el tipo de los parámetros formales ni de los datos devueltos</a:t>
            </a:r>
          </a:p>
          <a:p>
            <a:pPr lvl="1"/>
            <a:r>
              <a:rPr lang="es-ES" dirty="0" smtClean="0"/>
              <a:t>Un subprograma puede no tener instrucción </a:t>
            </a:r>
            <a:r>
              <a:rPr lang="es-ES" i="1" dirty="0" err="1" smtClean="0"/>
              <a:t>return</a:t>
            </a:r>
            <a:endParaRPr lang="es-ES" i="1" dirty="0" smtClean="0"/>
          </a:p>
          <a:p>
            <a:pPr lvl="1"/>
            <a:r>
              <a:rPr lang="es-ES" dirty="0" smtClean="0"/>
              <a:t>Un </a:t>
            </a:r>
            <a:r>
              <a:rPr lang="es-ES" i="1" dirty="0" err="1" smtClean="0"/>
              <a:t>return</a:t>
            </a:r>
            <a:r>
              <a:rPr lang="es-ES" dirty="0" smtClean="0"/>
              <a:t> puede devolver más de un resultado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Subprogramas en </a:t>
            </a:r>
            <a:r>
              <a:rPr lang="es-ES" dirty="0" err="1" smtClean="0"/>
              <a:t>Python</a:t>
            </a:r>
            <a:endParaRPr lang="es-ES" dirty="0"/>
          </a:p>
        </p:txBody>
      </p:sp>
      <p:pic>
        <p:nvPicPr>
          <p:cNvPr id="6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1916832"/>
            <a:ext cx="8370401" cy="47525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spcBef>
                <a:spcPts val="1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2844552"/>
            <a:ext cx="3672408" cy="3896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ordenar1 (n1,n2):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("ORDENAR1:")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n2&lt;n1: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n1 = n1 + n2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n2 = n1 - n2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n1 = n1 - n2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n1,n2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ordenar2 (n1,n2):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("ORDENAR2:")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= n1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n2&lt;n1: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n1 = n2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n2 =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aux</a:t>
            </a: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n1,n2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16016" y="2852936"/>
            <a:ext cx="3456384" cy="1656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verificar(n1,n2):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se_cumple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n1&gt;n2: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se_cumple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= False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se_cumple</a:t>
            </a: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2333" y="1916832"/>
            <a:ext cx="8370401" cy="47525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endParaRPr lang="eu-E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spcBef>
                <a:spcPts val="1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ordenar 2 números</a:t>
            </a:r>
            <a:endParaRPr lang="es-E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1600" y="2348880"/>
            <a:ext cx="7873534" cy="42484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b="1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ordenar():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numero1 =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(input("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un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número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: "))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numero2 =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(input("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Escribe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otro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número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entero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: "))  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numero1,numero2 = 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ordenar1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(numero1,numero2)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(numero1,numero2):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("Números ordenados: ")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(numero2)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("Ordenando números de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nuevo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:")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numero1,numero2 = 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ordenar2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(numero1,numero2)      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ourier New" pitchFamily="49" charset="0"/>
              </a:rPr>
              <a:t>verificar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(numero1,numero2):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("Números ordenados:")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(numero1)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(numero2)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("No se ha podido ordenar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</a:rPr>
              <a:t>los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 números")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las variables y los subprogramas tienen nombres apropiados, la implementación se leerá </a:t>
            </a:r>
            <a:r>
              <a:rPr lang="es-ES" i="1" dirty="0" smtClean="0"/>
              <a:t>como un texto</a:t>
            </a:r>
          </a:p>
          <a:p>
            <a:pPr lvl="1"/>
            <a:r>
              <a:rPr lang="es-ES" dirty="0" smtClean="0"/>
              <a:t>Usar nombres que describan el uso de la variable</a:t>
            </a:r>
          </a:p>
          <a:p>
            <a:pPr lvl="1"/>
            <a:r>
              <a:rPr lang="es-ES" dirty="0" smtClean="0"/>
              <a:t>Es fácil pone un nombre adecuado a un subprograma cuando su objetivo es simple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Nombrado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16016" y="5157192"/>
            <a:ext cx="3312368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pedir_numero_positivo(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&gt; 18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eu-E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importante especificar los subprogramas y evitar ambigüedades</a:t>
            </a:r>
          </a:p>
          <a:p>
            <a:pPr lvl="1"/>
            <a:r>
              <a:rPr lang="es-ES" dirty="0" smtClean="0"/>
              <a:t>Además es recomendable utilizar comentarios</a:t>
            </a:r>
          </a:p>
          <a:p>
            <a:r>
              <a:rPr lang="es-ES" dirty="0" smtClean="0"/>
              <a:t>Es fácil sustituir una versión de subprograma por otra, mientras no se altere su especificación</a:t>
            </a:r>
          </a:p>
          <a:p>
            <a:pPr lvl="1"/>
            <a:r>
              <a:rPr lang="es-ES" dirty="0" smtClean="0"/>
              <a:t>Si no habrá que cambiar el código de otros programas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Especificación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funciones Ada y algunos subprogramas </a:t>
            </a:r>
            <a:r>
              <a:rPr lang="es-ES" dirty="0" err="1" smtClean="0"/>
              <a:t>Python</a:t>
            </a:r>
            <a:r>
              <a:rPr lang="es-ES" dirty="0" smtClean="0"/>
              <a:t> requieren que en algún momento se ejecute un </a:t>
            </a:r>
            <a:r>
              <a:rPr lang="es-ES" i="1" dirty="0" err="1" smtClean="0"/>
              <a:t>return</a:t>
            </a:r>
            <a:endParaRPr lang="es-ES" i="1" dirty="0" smtClean="0"/>
          </a:p>
          <a:p>
            <a:pPr lvl="1"/>
            <a:r>
              <a:rPr lang="es-ES" dirty="0" smtClean="0"/>
              <a:t>Puede haber una o más sentencias </a:t>
            </a:r>
            <a:r>
              <a:rPr lang="es-ES" i="1" dirty="0" err="1" smtClean="0"/>
              <a:t>return</a:t>
            </a:r>
            <a:r>
              <a:rPr lang="es-ES" dirty="0" smtClean="0"/>
              <a:t>, pero todos los caminos deben conducir a una</a:t>
            </a:r>
          </a:p>
          <a:p>
            <a:pPr lvl="1"/>
            <a:r>
              <a:rPr lang="es-ES" dirty="0" smtClean="0"/>
              <a:t>La expresión ha de ser del mismo tipo que el resultado</a:t>
            </a:r>
          </a:p>
          <a:p>
            <a:pPr lvl="1"/>
            <a:r>
              <a:rPr lang="es-ES" dirty="0" smtClean="0"/>
              <a:t>Después de ejecutar un </a:t>
            </a:r>
            <a:r>
              <a:rPr lang="es-ES" i="1" dirty="0" err="1" smtClean="0"/>
              <a:t>return</a:t>
            </a:r>
            <a:r>
              <a:rPr lang="es-ES" i="1" dirty="0" smtClean="0"/>
              <a:t> , </a:t>
            </a:r>
            <a:r>
              <a:rPr lang="es-ES" dirty="0" smtClean="0"/>
              <a:t>el subprograma termina</a:t>
            </a:r>
            <a:endParaRPr lang="es-ES" i="1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La sentencia return</a:t>
            </a:r>
            <a:endParaRPr lang="es-E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Buena práctica: siempre se pondrá </a:t>
            </a:r>
            <a:r>
              <a:rPr lang="es-ES" b="1" dirty="0" smtClean="0"/>
              <a:t>un único </a:t>
            </a:r>
            <a:r>
              <a:rPr lang="es-ES" b="1" i="1" dirty="0" err="1" smtClean="0"/>
              <a:t>return</a:t>
            </a:r>
            <a:r>
              <a:rPr lang="es-ES" dirty="0" smtClean="0"/>
              <a:t>, que será la última instrucción del subprograma</a:t>
            </a:r>
          </a:p>
          <a:p>
            <a:pPr lvl="1"/>
            <a:r>
              <a:rPr lang="es-ES" dirty="0" smtClean="0"/>
              <a:t>Es mucho más claro y facilita la depuración, más cuanto mayor sea el número y tamaño de los subprogramas 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La sentencia return</a:t>
            </a:r>
            <a:endParaRPr lang="es-E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 deja claro qué parámetros pueden modificarse (</a:t>
            </a:r>
            <a:r>
              <a:rPr lang="es-ES" i="1" dirty="0" err="1" smtClean="0"/>
              <a:t>out</a:t>
            </a:r>
            <a:r>
              <a:rPr lang="es-ES" dirty="0" smtClean="0"/>
              <a:t>, </a:t>
            </a:r>
            <a:r>
              <a:rPr lang="es-ES" i="1" dirty="0" smtClean="0"/>
              <a:t>in </a:t>
            </a:r>
            <a:r>
              <a:rPr lang="es-ES" i="1" dirty="0" err="1" smtClean="0"/>
              <a:t>out</a:t>
            </a:r>
            <a:r>
              <a:rPr lang="es-ES" dirty="0" smtClean="0"/>
              <a:t>) y cuáles no (</a:t>
            </a:r>
            <a:r>
              <a:rPr lang="es-ES" i="1" dirty="0" smtClean="0"/>
              <a:t>in</a:t>
            </a:r>
            <a:r>
              <a:rPr lang="es-ES" dirty="0" smtClean="0"/>
              <a:t>)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, modificar los parámetros puede acarrear resultados inesperados</a:t>
            </a:r>
          </a:p>
          <a:p>
            <a:pPr lvl="1"/>
            <a:r>
              <a:rPr lang="es-ES" dirty="0" smtClean="0"/>
              <a:t>Se requieren conocimientos </a:t>
            </a:r>
            <a:r>
              <a:rPr lang="es-ES" i="1" dirty="0" smtClean="0"/>
              <a:t>avanzados</a:t>
            </a:r>
            <a:r>
              <a:rPr lang="es-ES" dirty="0" smtClean="0"/>
              <a:t>  (punteros, ...)</a:t>
            </a:r>
          </a:p>
          <a:p>
            <a:pPr lvl="1"/>
            <a:r>
              <a:rPr lang="es-ES" dirty="0" smtClean="0"/>
              <a:t>Por tanto, en esta asignatura, en lugar de modificarlos, devolveremos  múltiples elementos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los parámetros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79712" y="5589240"/>
            <a:ext cx="6336704" cy="792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numero1,numero2 = ordenar(numero1,numero2)        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“Divide y vencerás”</a:t>
            </a:r>
          </a:p>
          <a:p>
            <a:pPr lvl="1"/>
            <a:r>
              <a:rPr lang="es-ES" dirty="0" smtClean="0"/>
              <a:t>Se divide el problema inicial en problemas más sencillos</a:t>
            </a:r>
          </a:p>
          <a:p>
            <a:pPr lvl="2"/>
            <a:r>
              <a:rPr lang="es-ES" dirty="0" smtClean="0"/>
              <a:t>Cada subprograma realizará una parte de la tarea principal</a:t>
            </a:r>
          </a:p>
          <a:p>
            <a:pPr lvl="2"/>
            <a:r>
              <a:rPr lang="es-ES" dirty="0" smtClean="0"/>
              <a:t>Cada subprograma tendrá su propio propósito</a:t>
            </a:r>
          </a:p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 descendente</a:t>
            </a:r>
            <a:endParaRPr lang="es-ES" dirty="0"/>
          </a:p>
        </p:txBody>
      </p:sp>
      <p:pic>
        <p:nvPicPr>
          <p:cNvPr id="2069" name="Picture 21" descr="d:\Users\jtplocuj\AppData\Local\Microsoft\Windows\Temporary Internet Files\Content.IE5\XL9GXD8B\La_importancia_de_la_segmentacio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458630" y="4254338"/>
            <a:ext cx="1894305" cy="28359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términos generales, no es buena práctica anidar un bucle dentro de otro</a:t>
            </a:r>
          </a:p>
          <a:p>
            <a:pPr lvl="1"/>
            <a:r>
              <a:rPr lang="es-ES" smtClean="0"/>
              <a:t>Casi siempre </a:t>
            </a:r>
            <a:r>
              <a:rPr lang="es-ES" dirty="0" smtClean="0"/>
              <a:t>el bucle interno podrá verse como una llamada a un subprograma</a:t>
            </a:r>
          </a:p>
          <a:p>
            <a:pPr lvl="1"/>
            <a:r>
              <a:rPr lang="es-ES" dirty="0" smtClean="0"/>
              <a:t>Entre las excepciones está el recorrido de matrices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Bucles anidados</a:t>
            </a:r>
            <a:endParaRPr lang="es-ES" dirty="0"/>
          </a:p>
        </p:txBody>
      </p:sp>
      <p:pic>
        <p:nvPicPr>
          <p:cNvPr id="1027" name="Picture 3" descr="d:\Users\jtplocuj\AppData\Local\Microsoft\Windows\Temporary Internet Files\Content.IE5\1PABXBMI\Magnetic_field_of_wire_loop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509120"/>
            <a:ext cx="2213793" cy="2208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Abstracción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puede llamar a un subprograma sin saber </a:t>
            </a:r>
            <a:r>
              <a:rPr lang="es-ES" b="1" dirty="0" smtClean="0"/>
              <a:t>cómo </a:t>
            </a:r>
            <a:r>
              <a:rPr lang="es-ES" dirty="0" smtClean="0"/>
              <a:t>funciona, siempre que se sepa </a:t>
            </a:r>
            <a:r>
              <a:rPr lang="es-ES" b="1" dirty="0" smtClean="0"/>
              <a:t>qué</a:t>
            </a:r>
            <a:r>
              <a:rPr lang="es-ES" dirty="0" smtClean="0"/>
              <a:t> es lo que hace</a:t>
            </a:r>
          </a:p>
          <a:p>
            <a:r>
              <a:rPr lang="es-ES" dirty="0" smtClean="0"/>
              <a:t>Abstracción = distinción entre </a:t>
            </a:r>
            <a:r>
              <a:rPr lang="es-ES" i="1" dirty="0" smtClean="0"/>
              <a:t>cómo y qué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Es clave para resolver problemas complejos </a:t>
            </a:r>
          </a:p>
          <a:p>
            <a:pPr lvl="1"/>
            <a:r>
              <a:rPr lang="es-ES" dirty="0" smtClean="0"/>
              <a:t>No hay que mirar el código, con leer la especificación del subprograma es suficiente para conocer su cometido</a:t>
            </a:r>
            <a:endParaRPr lang="es-ES" dirty="0"/>
          </a:p>
        </p:txBody>
      </p:sp>
      <p:pic>
        <p:nvPicPr>
          <p:cNvPr id="3111" name="Picture 39" descr="d:\Users\jtplocuj\AppData\Local\Microsoft\Windows\Temporary Internet Files\Content.IE5\XL9GXD8B\Caja negr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074315"/>
            <a:ext cx="1728192" cy="17390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lenguajes de programación ofrecen módulos con subprogramas estándar que resultan muy útiles</a:t>
            </a:r>
          </a:p>
          <a:p>
            <a:pPr lvl="1"/>
            <a:r>
              <a:rPr lang="es-ES" dirty="0" smtClean="0"/>
              <a:t>No hay que rehacerlos: los programadores pueden reutilizar los algoritmos implementados por expertos</a:t>
            </a:r>
          </a:p>
          <a:p>
            <a:pPr lvl="2"/>
            <a:r>
              <a:rPr lang="es-ES" dirty="0" smtClean="0"/>
              <a:t>Por ejemplo: funciones matemáticas (sin, </a:t>
            </a:r>
            <a:r>
              <a:rPr lang="es-ES" dirty="0" err="1" smtClean="0"/>
              <a:t>cos</a:t>
            </a:r>
            <a:r>
              <a:rPr lang="es-ES" dirty="0" smtClean="0"/>
              <a:t>, </a:t>
            </a:r>
            <a:r>
              <a:rPr lang="es-ES" dirty="0" err="1" smtClean="0"/>
              <a:t>sqrt</a:t>
            </a:r>
            <a:r>
              <a:rPr lang="es-ES" dirty="0" smtClean="0"/>
              <a:t>...)</a:t>
            </a:r>
          </a:p>
          <a:p>
            <a:pPr lvl="3"/>
            <a:r>
              <a:rPr lang="es-ES" dirty="0" smtClean="0"/>
              <a:t>Ada: paquete </a:t>
            </a:r>
            <a:r>
              <a:rPr lang="es-ES" dirty="0" err="1" smtClean="0"/>
              <a:t>Ada.Numerics.Generic_Elementary_Functions</a:t>
            </a:r>
            <a:endParaRPr lang="es-ES" dirty="0" smtClean="0"/>
          </a:p>
          <a:p>
            <a:pPr lvl="3"/>
            <a:r>
              <a:rPr lang="es-ES" dirty="0" err="1" smtClean="0"/>
              <a:t>Python</a:t>
            </a:r>
            <a:r>
              <a:rPr lang="es-ES" dirty="0" smtClean="0"/>
              <a:t>: módulo </a:t>
            </a:r>
            <a:r>
              <a:rPr lang="es-ES" dirty="0" err="1" smtClean="0"/>
              <a:t>math</a:t>
            </a:r>
            <a:endParaRPr lang="es-ES" dirty="0" smtClean="0"/>
          </a:p>
          <a:p>
            <a:pPr lvl="3"/>
            <a:r>
              <a:rPr lang="es-ES" dirty="0" smtClean="0"/>
              <a:t>Java: clase </a:t>
            </a:r>
            <a:r>
              <a:rPr lang="es-ES" dirty="0" err="1" smtClean="0"/>
              <a:t>Math</a:t>
            </a:r>
            <a:endParaRPr lang="es-ES" dirty="0" smtClean="0"/>
          </a:p>
          <a:p>
            <a:pPr lvl="3"/>
            <a:r>
              <a:rPr lang="es-ES" dirty="0" smtClean="0"/>
              <a:t>C: archivo de cabecera </a:t>
            </a:r>
            <a:r>
              <a:rPr lang="es-ES" dirty="0" err="1" smtClean="0"/>
              <a:t>math.h</a:t>
            </a:r>
            <a:r>
              <a:rPr lang="es-ES" dirty="0" smtClean="0"/>
              <a:t> de la biblioteca estándar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Subprogramas predefinidos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se concibe la programación sin usar subprogramas</a:t>
            </a:r>
          </a:p>
          <a:p>
            <a:pPr lvl="1"/>
            <a:r>
              <a:rPr lang="es-ES" dirty="0" smtClean="0"/>
              <a:t>Cada subprograma se define y usa por separado, lo que</a:t>
            </a:r>
          </a:p>
          <a:p>
            <a:pPr lvl="2"/>
            <a:r>
              <a:rPr lang="es-ES" dirty="0" smtClean="0"/>
              <a:t>Favorece la abstracción, legibilidad y flexibilidad</a:t>
            </a:r>
          </a:p>
          <a:p>
            <a:pPr lvl="2"/>
            <a:r>
              <a:rPr lang="es-ES" dirty="0" smtClean="0"/>
              <a:t>Fomenta la reusabilidad de código</a:t>
            </a:r>
          </a:p>
          <a:p>
            <a:pPr lvl="2"/>
            <a:r>
              <a:rPr lang="es-ES" dirty="0" smtClean="0"/>
              <a:t>Facilita las pruebas y la programación en equipo</a:t>
            </a:r>
          </a:p>
          <a:p>
            <a:pPr lvl="2"/>
            <a:r>
              <a:rPr lang="es-ES" dirty="0" smtClean="0"/>
              <a:t>Hace que encontrar y corregir errores sea más sencillo</a:t>
            </a:r>
          </a:p>
          <a:p>
            <a:pPr lvl="2"/>
            <a:r>
              <a:rPr lang="es-ES" dirty="0" smtClean="0"/>
              <a:t>Implica menos tiempo para entender programas ajenos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pic>
        <p:nvPicPr>
          <p:cNvPr id="1047" name="Picture 23" descr="d:\Users\jtplocuj\AppData\Local\Microsoft\Windows\Temporary Internet Files\Content.IE5\9ELTLND5\puzzle dont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301154"/>
            <a:ext cx="1568142" cy="1440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Conceptos generales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Subprogramas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Buenas prácticas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2427</TotalTime>
  <Words>1638</Words>
  <Application>Microsoft Office PowerPoint</Application>
  <PresentationFormat>Presentación en pantalla (4:3)</PresentationFormat>
  <Paragraphs>525</Paragraphs>
  <Slides>51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1" baseType="lpstr">
      <vt:lpstr>Calibri</vt:lpstr>
      <vt:lpstr>Candara</vt:lpstr>
      <vt:lpstr>Courier New</vt:lpstr>
      <vt:lpstr>DejaVu Sans</vt:lpstr>
      <vt:lpstr>Garamond</vt:lpstr>
      <vt:lpstr>Symbol</vt:lpstr>
      <vt:lpstr>Times New Roman</vt:lpstr>
      <vt:lpstr>Verdana</vt:lpstr>
      <vt:lpstr>Wingdings</vt:lpstr>
      <vt:lpstr>Waveform</vt:lpstr>
      <vt:lpstr>Tema 3.1</vt:lpstr>
      <vt:lpstr>Índice</vt:lpstr>
      <vt:lpstr>Objetivos del tema</vt:lpstr>
      <vt:lpstr>Índice</vt:lpstr>
      <vt:lpstr>Diseño descendente</vt:lpstr>
      <vt:lpstr>Abstracción</vt:lpstr>
      <vt:lpstr>Subprogramas predefinidos</vt:lpstr>
      <vt:lpstr>Ventajas</vt:lpstr>
      <vt:lpstr>Índice</vt:lpstr>
      <vt:lpstr>Intercambio de datos</vt:lpstr>
      <vt:lpstr>Reusabilidad</vt:lpstr>
      <vt:lpstr>Parámetros formales</vt:lpstr>
      <vt:lpstr>Parámetros reales</vt:lpstr>
      <vt:lpstr>Llamada a un subprograma</vt:lpstr>
      <vt:lpstr>La sentencia return</vt:lpstr>
      <vt:lpstr>Visibilidad de las variables</vt:lpstr>
      <vt:lpstr>Visibilidad de las variables</vt:lpstr>
      <vt:lpstr>Especificación de subprogramas</vt:lpstr>
      <vt:lpstr>Ejemplos</vt:lpstr>
      <vt:lpstr>Índice</vt:lpstr>
      <vt:lpstr>Tipos de parámetros en Ada</vt:lpstr>
      <vt:lpstr>Parámetros de entrada</vt:lpstr>
      <vt:lpstr>Parámetros de entrada</vt:lpstr>
      <vt:lpstr>Parámetros de salida</vt:lpstr>
      <vt:lpstr>Parámetros de salida</vt:lpstr>
      <vt:lpstr>Parámetros de entrada-salida</vt:lpstr>
      <vt:lpstr>Parámetros de entrada-salida</vt:lpstr>
      <vt:lpstr>Tipos de subprogramas en Ada</vt:lpstr>
      <vt:lpstr>Funciones</vt:lpstr>
      <vt:lpstr>Ejemplos (cabeceras)</vt:lpstr>
      <vt:lpstr>Ejemplos (cuerpos)</vt:lpstr>
      <vt:lpstr>Importante</vt:lpstr>
      <vt:lpstr>Procedimientos</vt:lpstr>
      <vt:lpstr>Ejemplos</vt:lpstr>
      <vt:lpstr>Ejemplo: ordenar 2 números</vt:lpstr>
      <vt:lpstr>Ejemplo: ordenar 2 números</vt:lpstr>
      <vt:lpstr>Ejemplo: ordenar 2 números</vt:lpstr>
      <vt:lpstr>Ejemplo: ordenar 2 números</vt:lpstr>
      <vt:lpstr>Índice</vt:lpstr>
      <vt:lpstr>Tipos de parámetros en Python</vt:lpstr>
      <vt:lpstr>Subprogramas en Python</vt:lpstr>
      <vt:lpstr>Ejemplo: ordenar 2 números</vt:lpstr>
      <vt:lpstr>Ejemplo: ordenar 2 números</vt:lpstr>
      <vt:lpstr>Índice</vt:lpstr>
      <vt:lpstr>Nombrado</vt:lpstr>
      <vt:lpstr>Especificación</vt:lpstr>
      <vt:lpstr>La sentencia return</vt:lpstr>
      <vt:lpstr>La sentencia return</vt:lpstr>
      <vt:lpstr>Modificar los parámetros</vt:lpstr>
      <vt:lpstr>Bucles anidados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jlo</cp:lastModifiedBy>
  <cp:revision>501</cp:revision>
  <dcterms:created xsi:type="dcterms:W3CDTF">2017-05-08T10:11:44Z</dcterms:created>
  <dcterms:modified xsi:type="dcterms:W3CDTF">2022-10-03T12:13:26Z</dcterms:modified>
</cp:coreProperties>
</file>