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9" r:id="rId2"/>
    <p:sldId id="551" r:id="rId3"/>
    <p:sldId id="552" r:id="rId4"/>
    <p:sldId id="553" r:id="rId5"/>
    <p:sldId id="536" r:id="rId6"/>
    <p:sldId id="537" r:id="rId7"/>
    <p:sldId id="550" r:id="rId8"/>
    <p:sldId id="554" r:id="rId9"/>
    <p:sldId id="543" r:id="rId10"/>
    <p:sldId id="555" r:id="rId11"/>
    <p:sldId id="556" r:id="rId12"/>
    <p:sldId id="557" r:id="rId13"/>
    <p:sldId id="558" r:id="rId14"/>
    <p:sldId id="560" r:id="rId15"/>
    <p:sldId id="562" r:id="rId16"/>
    <p:sldId id="561" r:id="rId17"/>
    <p:sldId id="563" r:id="rId18"/>
    <p:sldId id="56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iraz" userId="9bfbe751be3e5f10" providerId="LiveId" clId="{317E016E-9AF3-4F17-848F-8DDA381FF059}"/>
    <pc:docChg chg="modSld sldOrd">
      <pc:chgData name="Jon Miraz" userId="9bfbe751be3e5f10" providerId="LiveId" clId="{317E016E-9AF3-4F17-848F-8DDA381FF059}" dt="2023-06-04T15:34:28.154" v="1"/>
      <pc:docMkLst>
        <pc:docMk/>
      </pc:docMkLst>
      <pc:sldChg chg="ord">
        <pc:chgData name="Jon Miraz" userId="9bfbe751be3e5f10" providerId="LiveId" clId="{317E016E-9AF3-4F17-848F-8DDA381FF059}" dt="2023-06-04T15:34:28.154" v="1"/>
        <pc:sldMkLst>
          <pc:docMk/>
          <pc:sldMk cId="0" sldId="5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5AE2-CC2F-43E1-909E-A64973E8BDDF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41837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8" y="4342939"/>
            <a:ext cx="5013149" cy="410465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41837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8" y="4342939"/>
            <a:ext cx="5013149" cy="410465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41837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8" y="4342939"/>
            <a:ext cx="5013149" cy="410465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41837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058" y="4342939"/>
            <a:ext cx="5013149" cy="410465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3.2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Ejercicios de subprogramas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68493" y="1055688"/>
            <a:ext cx="8524241" cy="563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1400" dirty="0">
              <a:solidFill>
                <a:srgbClr val="000000"/>
              </a:solidFill>
              <a:latin typeface="Termin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1196752"/>
            <a:ext cx="8568952" cy="540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cambio_signo_ppal_v2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Num1, Num2: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cambio_signo(Num1, Num2</a:t>
            </a:r>
            <a:r>
              <a:rPr lang="eu-ES" sz="1600" b="1">
                <a:solidFill>
                  <a:srgbClr val="000000"/>
                </a:solidFill>
                <a:latin typeface="Courier New" pitchFamily="49" charset="0"/>
              </a:rPr>
              <a:t>: in out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begin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Num1:= Num1*(-1);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Num2:= Num2*(-1);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cambio_signo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begin  --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comienza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programa cambio_signo_ppal_v2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primer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numero: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segundo numero: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 ("Has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introducido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los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cambio_signo(Num1,Num2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 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Tras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cambiarlos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signo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los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son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cambio_signo_ppal_v2;</a:t>
            </a:r>
            <a:endParaRPr lang="eu-E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4644008" y="260648"/>
            <a:ext cx="4042792" cy="8584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Versión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un subprograma que calcule el valor de las dos raíces de una ecuación de segundo grado </a:t>
            </a:r>
            <a:r>
              <a:rPr lang="es-ES" i="1" dirty="0"/>
              <a:t>ax2+bx+c=0</a:t>
            </a:r>
            <a:r>
              <a:rPr lang="es-ES" dirty="0"/>
              <a:t>, dados los valores a, b, y c.</a:t>
            </a:r>
          </a:p>
          <a:p>
            <a:pPr lvl="1"/>
            <a:r>
              <a:rPr lang="es-ES" dirty="0"/>
              <a:t>Especificación: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 (ADA y 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2483768" y="4581128"/>
            <a:ext cx="4680520" cy="1584176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Entrada: 3 números reales: A, B y C</a:t>
            </a:r>
          </a:p>
          <a:p>
            <a:r>
              <a:rPr lang="es-ES" sz="2000" dirty="0">
                <a:solidFill>
                  <a:schemeClr val="tx1"/>
                </a:solidFill>
              </a:rPr>
              <a:t>Pre:  A es distinto de cero</a:t>
            </a:r>
          </a:p>
          <a:p>
            <a:r>
              <a:rPr lang="es-ES" sz="2000" dirty="0">
                <a:solidFill>
                  <a:schemeClr val="tx1"/>
                </a:solidFill>
              </a:rPr>
              <a:t>Salida: 2 números reales: X1 y X2</a:t>
            </a:r>
          </a:p>
          <a:p>
            <a:r>
              <a:rPr lang="es-ES" sz="2000" dirty="0">
                <a:solidFill>
                  <a:schemeClr val="tx1"/>
                </a:solidFill>
              </a:rPr>
              <a:t>Post: X1: (-B + </a:t>
            </a:r>
            <a:r>
              <a:rPr lang="es-ES" sz="2000" dirty="0" err="1">
                <a:solidFill>
                  <a:schemeClr val="tx1"/>
                </a:solidFill>
              </a:rPr>
              <a:t>sqrt</a:t>
            </a:r>
            <a:r>
              <a:rPr lang="es-ES" sz="2000" dirty="0">
                <a:solidFill>
                  <a:schemeClr val="tx1"/>
                </a:solidFill>
              </a:rPr>
              <a:t>(B</a:t>
            </a:r>
            <a:r>
              <a:rPr lang="es-ES" sz="2000" baseline="30000" dirty="0">
                <a:solidFill>
                  <a:schemeClr val="tx1"/>
                </a:solidFill>
              </a:rPr>
              <a:t>2</a:t>
            </a:r>
            <a:r>
              <a:rPr lang="es-ES" sz="2000" dirty="0">
                <a:solidFill>
                  <a:schemeClr val="tx1"/>
                </a:solidFill>
              </a:rPr>
              <a:t> – 4AC))/2a</a:t>
            </a:r>
          </a:p>
          <a:p>
            <a:r>
              <a:rPr lang="es-ES" sz="2000" dirty="0">
                <a:solidFill>
                  <a:schemeClr val="tx1"/>
                </a:solidFill>
              </a:rPr>
              <a:t>           X2: (-B - </a:t>
            </a:r>
            <a:r>
              <a:rPr lang="es-ES" sz="2000" dirty="0" err="1">
                <a:solidFill>
                  <a:schemeClr val="tx1"/>
                </a:solidFill>
              </a:rPr>
              <a:t>sqrt</a:t>
            </a:r>
            <a:r>
              <a:rPr lang="es-ES" sz="2000" dirty="0">
                <a:solidFill>
                  <a:schemeClr val="tx1"/>
                </a:solidFill>
              </a:rPr>
              <a:t>(B</a:t>
            </a:r>
            <a:r>
              <a:rPr lang="es-ES" sz="2000" baseline="30000" dirty="0">
                <a:solidFill>
                  <a:schemeClr val="tx1"/>
                </a:solidFill>
              </a:rPr>
              <a:t>2</a:t>
            </a:r>
            <a:r>
              <a:rPr lang="es-ES" sz="2000" dirty="0">
                <a:solidFill>
                  <a:schemeClr val="tx1"/>
                </a:solidFill>
              </a:rPr>
              <a:t> – 4AC))/2a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68493" y="1055688"/>
            <a:ext cx="8524241" cy="563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1400" dirty="0">
              <a:solidFill>
                <a:srgbClr val="000000"/>
              </a:solidFill>
              <a:latin typeface="Termin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00808"/>
            <a:ext cx="8280920" cy="4968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Numerics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Elementary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Functions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Numerics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Elementary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Functions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ecuacion_2grado_ppal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A, B, C, R1, R2 :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>
                <a:solidFill>
                  <a:srgbClr val="000000"/>
                </a:solidFill>
                <a:latin typeface="Courier New" pitchFamily="49" charset="0"/>
              </a:rPr>
              <a:t>ecuacion_2grado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(A,B,C:in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;X1,X2: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begin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   X1:=(-B +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(B**2-4*A*C))/(2*A);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   X2:=(-B –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(B**2-4*A*C))/(2*A);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>
                <a:solidFill>
                  <a:srgbClr val="000000"/>
                </a:solidFill>
                <a:latin typeface="Courier New" pitchFamily="49" charset="0"/>
              </a:rPr>
              <a:t>ecuacion_2grado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put_line("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de a: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(A);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put_line("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de b: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(B);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put_line("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de c: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(C);   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b="1" dirty="0">
                <a:solidFill>
                  <a:srgbClr val="000000"/>
                </a:solidFill>
                <a:latin typeface="Courier New" pitchFamily="49" charset="0"/>
              </a:rPr>
              <a:t>ecuacion_2grado(A,B,C,R1,R2);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("Las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raices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son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: 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(R1,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Exp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=&gt;0);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new_line;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(R2,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Exp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=&gt;0);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ecuacion_2grado_ppal;	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4644008" y="260648"/>
            <a:ext cx="4042792" cy="8584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68493" y="1055688"/>
            <a:ext cx="8524241" cy="563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1400" dirty="0">
              <a:solidFill>
                <a:srgbClr val="000000"/>
              </a:solidFill>
              <a:latin typeface="Termin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204864"/>
            <a:ext cx="8136904" cy="4392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from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math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import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ecuacion_2grado(a,b,c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X1 = (-b +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(b**2-4*a*c))/(2*a)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X2 = (-b -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(b**2-4*a*c))/(2*a)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X1,X2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ecuacion_2grado_ppal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a =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(input("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de a: ")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b =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(input("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de b: ")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c =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(input("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de c: ")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r1, r2 =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ecuacion_2grado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(a,b,c)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("Las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raices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son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 " +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(r1) + " y " +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(r2)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4644008" y="260648"/>
            <a:ext cx="4042792" cy="8584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Dado </a:t>
            </a:r>
            <a:r>
              <a:rPr lang="es-ES" i="1" dirty="0"/>
              <a:t>n</a:t>
            </a:r>
            <a:r>
              <a:rPr lang="es-ES" dirty="0"/>
              <a:t> par &gt;2 , obtener todos los pares de números primos (llamados factores primos) cuya suma es </a:t>
            </a:r>
            <a:r>
              <a:rPr lang="es-ES" i="1" dirty="0"/>
              <a:t>n</a:t>
            </a:r>
          </a:p>
          <a:p>
            <a:pPr lvl="1"/>
            <a:r>
              <a:rPr lang="eu-ES" dirty="0" err="1"/>
              <a:t>Por</a:t>
            </a:r>
            <a:r>
              <a:rPr lang="eu-ES" dirty="0"/>
              <a:t> </a:t>
            </a:r>
            <a:r>
              <a:rPr lang="eu-ES" dirty="0" err="1"/>
              <a:t>ejemplo</a:t>
            </a:r>
            <a:r>
              <a:rPr lang="eu-ES" dirty="0"/>
              <a:t>: </a:t>
            </a:r>
          </a:p>
          <a:p>
            <a:pPr lvl="2"/>
            <a:r>
              <a:rPr lang="eu-ES" dirty="0"/>
              <a:t>4: 2+2</a:t>
            </a:r>
          </a:p>
          <a:p>
            <a:pPr lvl="2"/>
            <a:r>
              <a:rPr lang="eu-ES" dirty="0"/>
              <a:t>6: 3+3</a:t>
            </a:r>
          </a:p>
          <a:p>
            <a:pPr lvl="2"/>
            <a:r>
              <a:rPr lang="eu-ES" dirty="0"/>
              <a:t>8: 3+5</a:t>
            </a:r>
          </a:p>
          <a:p>
            <a:pPr lvl="2"/>
            <a:r>
              <a:rPr lang="eu-ES" dirty="0"/>
              <a:t>22: 3+19, 5+17, y 11+11</a:t>
            </a:r>
          </a:p>
          <a:p>
            <a:pPr lvl="2"/>
            <a:r>
              <a:rPr lang="eu-ES" dirty="0"/>
              <a:t>24: 5+19, 7+17, y 11+13</a:t>
            </a:r>
          </a:p>
          <a:p>
            <a:pPr lvl="2"/>
            <a:r>
              <a:rPr lang="eu-ES" dirty="0"/>
              <a:t>...</a:t>
            </a:r>
            <a:endParaRPr lang="es-ES" i="1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propuesto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plantillas para resolver este ejercicio están en </a:t>
            </a:r>
            <a:r>
              <a:rPr lang="es-ES" dirty="0" err="1"/>
              <a:t>eGela</a:t>
            </a:r>
            <a:r>
              <a:rPr lang="es-ES" dirty="0"/>
              <a:t>, en el fichero </a:t>
            </a:r>
            <a:r>
              <a:rPr lang="es-ES" i="1" dirty="0"/>
              <a:t>factores_primos.zip</a:t>
            </a:r>
          </a:p>
          <a:p>
            <a:pPr lvl="1"/>
            <a:r>
              <a:rPr lang="es-ES" dirty="0"/>
              <a:t>pruebas_calcular_factores_primos.adb</a:t>
            </a:r>
          </a:p>
          <a:p>
            <a:pPr lvl="1"/>
            <a:r>
              <a:rPr lang="es-ES" dirty="0"/>
              <a:t>calcular_factores_primos.adb</a:t>
            </a:r>
          </a:p>
          <a:p>
            <a:pPr lvl="1"/>
            <a:r>
              <a:rPr lang="es-ES" dirty="0"/>
              <a:t>calcular_primeros_factores_primos.adb</a:t>
            </a:r>
          </a:p>
          <a:p>
            <a:pPr lvl="1"/>
            <a:r>
              <a:rPr lang="es-ES" dirty="0"/>
              <a:t>calcular_siguientes_factores_primos.adb</a:t>
            </a:r>
          </a:p>
          <a:p>
            <a:pPr lvl="1"/>
            <a:r>
              <a:rPr lang="es-ES" dirty="0"/>
              <a:t>siguiente_numero_primo.adb</a:t>
            </a:r>
          </a:p>
          <a:p>
            <a:pPr lvl="1"/>
            <a:endParaRPr lang="es-ES" i="1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(ADA)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pruebas_calcular_factores_primos.adb</a:t>
            </a:r>
          </a:p>
          <a:p>
            <a:pPr lvl="1"/>
            <a:r>
              <a:rPr lang="es-ES" dirty="0"/>
              <a:t>Se dan los dos primeros casos de prueba, pero hay que añadir más para verificar que </a:t>
            </a:r>
            <a:r>
              <a:rPr lang="es-ES" i="1" dirty="0" err="1"/>
              <a:t>calcular_factores_primos</a:t>
            </a:r>
            <a:r>
              <a:rPr lang="es-ES" dirty="0"/>
              <a:t> funciona correctamente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de pruebas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calcular_factores_primos.adb</a:t>
            </a:r>
          </a:p>
          <a:p>
            <a:pPr lvl="1"/>
            <a:r>
              <a:rPr lang="es-ES" dirty="0"/>
              <a:t>Se  obtiene el primer par de factores primos, que existe</a:t>
            </a:r>
          </a:p>
          <a:p>
            <a:pPr lvl="2"/>
            <a:r>
              <a:rPr lang="es-ES" dirty="0"/>
              <a:t>calcular_primeros_factores_primos.adb</a:t>
            </a:r>
          </a:p>
          <a:p>
            <a:pPr lvl="1"/>
            <a:r>
              <a:rPr lang="es-ES" dirty="0"/>
              <a:t>Después se entra en un bucle. En cada iteración se obtiene el siguiente par de factores primos (si existe)</a:t>
            </a:r>
          </a:p>
          <a:p>
            <a:pPr lvl="2"/>
            <a:r>
              <a:rPr lang="es-ES" dirty="0"/>
              <a:t>calcular_siguientes_factores_primos.adb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Tanto </a:t>
            </a:r>
            <a:r>
              <a:rPr lang="es-ES" dirty="0" err="1"/>
              <a:t>calcular_primeros_factores_primos</a:t>
            </a:r>
            <a:r>
              <a:rPr lang="es-ES" dirty="0"/>
              <a:t> como </a:t>
            </a:r>
            <a:r>
              <a:rPr lang="es-ES" dirty="0" err="1"/>
              <a:t>calcular_siguientes_factores_primos</a:t>
            </a:r>
            <a:r>
              <a:rPr lang="es-ES" dirty="0"/>
              <a:t> harán uso de</a:t>
            </a:r>
          </a:p>
          <a:p>
            <a:pPr lvl="1"/>
            <a:r>
              <a:rPr lang="eu-ES" dirty="0"/>
              <a:t>es_primo, </a:t>
            </a:r>
            <a:r>
              <a:rPr lang="eu-ES" dirty="0" err="1"/>
              <a:t>que</a:t>
            </a:r>
            <a:r>
              <a:rPr lang="eu-ES" dirty="0"/>
              <a:t> dado </a:t>
            </a:r>
            <a:r>
              <a:rPr lang="eu-ES" dirty="0" err="1"/>
              <a:t>un</a:t>
            </a:r>
            <a:r>
              <a:rPr lang="eu-ES" dirty="0"/>
              <a:t> </a:t>
            </a:r>
            <a:r>
              <a:rPr lang="eu-ES" dirty="0" err="1"/>
              <a:t>número</a:t>
            </a:r>
            <a:r>
              <a:rPr lang="eu-ES" dirty="0"/>
              <a:t> </a:t>
            </a:r>
            <a:r>
              <a:rPr lang="eu-ES" dirty="0" err="1"/>
              <a:t>dice</a:t>
            </a:r>
            <a:r>
              <a:rPr lang="eu-ES" dirty="0"/>
              <a:t> si </a:t>
            </a:r>
            <a:r>
              <a:rPr lang="eu-ES" dirty="0" err="1"/>
              <a:t>es</a:t>
            </a:r>
            <a:r>
              <a:rPr lang="eu-ES" dirty="0"/>
              <a:t> primo o no</a:t>
            </a:r>
          </a:p>
          <a:p>
            <a:pPr lvl="1"/>
            <a:r>
              <a:rPr lang="eu-ES" dirty="0"/>
              <a:t>siguiente_numero_primo, </a:t>
            </a:r>
            <a:r>
              <a:rPr lang="eu-ES" dirty="0" err="1"/>
              <a:t>que</a:t>
            </a:r>
            <a:r>
              <a:rPr lang="eu-ES" dirty="0"/>
              <a:t> dado </a:t>
            </a:r>
            <a:r>
              <a:rPr lang="eu-ES" dirty="0" err="1"/>
              <a:t>un</a:t>
            </a:r>
            <a:r>
              <a:rPr lang="eu-ES" dirty="0"/>
              <a:t> </a:t>
            </a:r>
            <a:r>
              <a:rPr lang="eu-ES" dirty="0" err="1"/>
              <a:t>número</a:t>
            </a:r>
            <a:r>
              <a:rPr lang="eu-ES" dirty="0"/>
              <a:t> primo </a:t>
            </a:r>
            <a:r>
              <a:rPr lang="eu-ES" dirty="0" err="1"/>
              <a:t>devolverá</a:t>
            </a:r>
            <a:r>
              <a:rPr lang="eu-ES" dirty="0"/>
              <a:t> </a:t>
            </a:r>
            <a:r>
              <a:rPr lang="eu-ES" dirty="0" err="1"/>
              <a:t>el</a:t>
            </a:r>
            <a:r>
              <a:rPr lang="eu-ES" dirty="0"/>
              <a:t> </a:t>
            </a:r>
            <a:r>
              <a:rPr lang="eu-ES" dirty="0" err="1"/>
              <a:t>siguiente</a:t>
            </a:r>
            <a:r>
              <a:rPr lang="eu-ES" dirty="0"/>
              <a:t> </a:t>
            </a:r>
            <a:r>
              <a:rPr lang="eu-ES" dirty="0" err="1"/>
              <a:t>número</a:t>
            </a:r>
            <a:r>
              <a:rPr lang="eu-ES" dirty="0"/>
              <a:t> primo</a:t>
            </a:r>
            <a:r>
              <a:rPr lang="es-ES" dirty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Subprogramas auxiliares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un subprograma que pida un número al usuario y compruebe que ese número es positivo. Si no lo es lo pediría de nuevo, una y otra vez, hasta que lo sea</a:t>
            </a:r>
          </a:p>
          <a:p>
            <a:pPr lvl="1"/>
            <a:r>
              <a:rPr lang="es-ES" dirty="0"/>
              <a:t>Especificación: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 (ADA)</a:t>
            </a:r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2339752" y="4581128"/>
            <a:ext cx="4320480" cy="1872208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Entrada: -</a:t>
            </a:r>
          </a:p>
          <a:p>
            <a:r>
              <a:rPr lang="es-ES" sz="2000" dirty="0">
                <a:solidFill>
                  <a:schemeClr val="tx1"/>
                </a:solidFill>
              </a:rPr>
              <a:t>Pre: -</a:t>
            </a:r>
          </a:p>
          <a:p>
            <a:r>
              <a:rPr lang="es-ES" sz="2000" dirty="0">
                <a:solidFill>
                  <a:schemeClr val="tx1"/>
                </a:solidFill>
              </a:rPr>
              <a:t>Salida: un número entero: </a:t>
            </a:r>
            <a:r>
              <a:rPr lang="es-ES" sz="2000" dirty="0" err="1">
                <a:solidFill>
                  <a:schemeClr val="tx1"/>
                </a:solidFill>
              </a:rPr>
              <a:t>Num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Post: </a:t>
            </a:r>
            <a:r>
              <a:rPr lang="es-ES" sz="2000" dirty="0" err="1">
                <a:solidFill>
                  <a:schemeClr val="tx1"/>
                </a:solidFill>
              </a:rPr>
              <a:t>Num</a:t>
            </a:r>
            <a:r>
              <a:rPr lang="es-ES" sz="2000" dirty="0">
                <a:solidFill>
                  <a:schemeClr val="tx1"/>
                </a:solidFill>
              </a:rPr>
              <a:t> &gt;0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2564904"/>
            <a:ext cx="8496944" cy="40324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b="1" dirty="0">
                <a:solidFill>
                  <a:srgbClr val="000000"/>
                </a:solidFill>
                <a:latin typeface="Courier New" pitchFamily="49" charset="0"/>
              </a:rPr>
              <a:t>pedir_positivo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	   put_line("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Introduce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un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mayor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que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cero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	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	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&lt;=0)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         put_line("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Valor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introducido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incorrecto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&gt;0;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b="1" dirty="0">
                <a:solidFill>
                  <a:srgbClr val="000000"/>
                </a:solidFill>
                <a:latin typeface="Courier New" pitchFamily="49" charset="0"/>
              </a:rPr>
              <a:t>pedir_positivo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 		</a:t>
            </a:r>
            <a:endParaRPr lang="eu-E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 solución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852936"/>
            <a:ext cx="7776864" cy="37444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pedir_positivo,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_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pedir_positivo_ppal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  Numero: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	   put_line("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Vamos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a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llamar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al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...");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b="1" dirty="0">
                <a:solidFill>
                  <a:srgbClr val="000000"/>
                </a:solidFill>
                <a:latin typeface="Courier New" pitchFamily="49" charset="0"/>
              </a:rPr>
              <a:t>   pedir_positivo(Numero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  new_line;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numero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devuelto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por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(Numero);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	   new_line;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dirty="0">
                <a:solidFill>
                  <a:srgbClr val="000000"/>
                </a:solidFill>
                <a:latin typeface="Courier New" pitchFamily="49" charset="0"/>
              </a:rPr>
              <a:t> pedir_positivo_ppal;</a:t>
            </a:r>
            <a:endParaRPr lang="eu-E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principal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un subprograma que, dados un número entero y una posición, devuelva el dígito que ocupa dicha posición</a:t>
            </a:r>
          </a:p>
          <a:p>
            <a:pPr lvl="1"/>
            <a:r>
              <a:rPr lang="es-ES" dirty="0"/>
              <a:t>Especificación: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 (ADA)</a:t>
            </a:r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1475656" y="4365104"/>
            <a:ext cx="6552728" cy="2160240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Entrada: dos números enteros: </a:t>
            </a:r>
            <a:r>
              <a:rPr lang="es-ES" sz="2000" dirty="0" err="1">
                <a:solidFill>
                  <a:schemeClr val="tx1"/>
                </a:solidFill>
              </a:rPr>
              <a:t>Num</a:t>
            </a:r>
            <a:r>
              <a:rPr lang="es-ES" sz="2000" dirty="0">
                <a:solidFill>
                  <a:schemeClr val="tx1"/>
                </a:solidFill>
              </a:rPr>
              <a:t> y Pos</a:t>
            </a:r>
          </a:p>
          <a:p>
            <a:r>
              <a:rPr lang="es-ES" sz="2000" dirty="0">
                <a:solidFill>
                  <a:schemeClr val="tx1"/>
                </a:solidFill>
              </a:rPr>
              <a:t>Pre: </a:t>
            </a:r>
            <a:r>
              <a:rPr lang="es-ES" sz="2000" dirty="0" err="1">
                <a:solidFill>
                  <a:schemeClr val="tx1"/>
                </a:solidFill>
              </a:rPr>
              <a:t>Num</a:t>
            </a:r>
            <a:r>
              <a:rPr lang="es-ES" sz="2000" dirty="0">
                <a:solidFill>
                  <a:schemeClr val="tx1"/>
                </a:solidFill>
              </a:rPr>
              <a:t>&gt;0 y  Pos&gt;=1</a:t>
            </a:r>
          </a:p>
          <a:p>
            <a:r>
              <a:rPr lang="es-ES" sz="2000" dirty="0">
                <a:solidFill>
                  <a:schemeClr val="tx1"/>
                </a:solidFill>
              </a:rPr>
              <a:t>Salida: un número entero: </a:t>
            </a:r>
            <a:r>
              <a:rPr lang="es-ES" sz="2000" dirty="0" err="1">
                <a:solidFill>
                  <a:schemeClr val="tx1"/>
                </a:solidFill>
              </a:rPr>
              <a:t>Dig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Post: 0&lt;=</a:t>
            </a:r>
            <a:r>
              <a:rPr lang="es-ES" sz="2000" dirty="0" err="1">
                <a:solidFill>
                  <a:schemeClr val="tx1"/>
                </a:solidFill>
              </a:rPr>
              <a:t>Dig</a:t>
            </a:r>
            <a:r>
              <a:rPr lang="es-ES" sz="2000" dirty="0">
                <a:solidFill>
                  <a:schemeClr val="tx1"/>
                </a:solidFill>
              </a:rPr>
              <a:t>&lt;=9 </a:t>
            </a:r>
          </a:p>
          <a:p>
            <a:r>
              <a:rPr lang="es-ES" sz="2000" dirty="0">
                <a:solidFill>
                  <a:schemeClr val="tx1"/>
                </a:solidFill>
              </a:rPr>
              <a:t>           </a:t>
            </a:r>
            <a:r>
              <a:rPr lang="es-ES" sz="2000" dirty="0" err="1">
                <a:solidFill>
                  <a:schemeClr val="tx1"/>
                </a:solidFill>
              </a:rPr>
              <a:t>Dig</a:t>
            </a:r>
            <a:r>
              <a:rPr lang="es-ES" sz="2000" dirty="0">
                <a:solidFill>
                  <a:schemeClr val="tx1"/>
                </a:solidFill>
              </a:rPr>
              <a:t> es el dígito que ocupa la posición pos en </a:t>
            </a:r>
            <a:r>
              <a:rPr lang="es-ES" sz="2000" dirty="0" err="1">
                <a:solidFill>
                  <a:schemeClr val="tx1"/>
                </a:solidFill>
              </a:rPr>
              <a:t>num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</a:p>
          <a:p>
            <a:r>
              <a:rPr lang="es-ES" sz="2000" dirty="0">
                <a:solidFill>
                  <a:schemeClr val="tx1"/>
                </a:solidFill>
              </a:rPr>
              <a:t>	empezando en la posición 1 por la derecha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924944"/>
            <a:ext cx="7776864" cy="36724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b="1" dirty="0">
                <a:solidFill>
                  <a:srgbClr val="000000"/>
                </a:solidFill>
                <a:latin typeface="Courier New" pitchFamily="49" charset="0"/>
              </a:rPr>
              <a:t>digito_en_pos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											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:=1;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/10;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:=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+1;    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2000">
                <a:solidFill>
                  <a:srgbClr val="000000"/>
                </a:solidFill>
                <a:latin typeface="Courier New" pitchFamily="49" charset="0"/>
              </a:rPr>
              <a:t>Aux 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rem 10);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2000" b="1" dirty="0">
                <a:solidFill>
                  <a:srgbClr val="000000"/>
                </a:solidFill>
                <a:latin typeface="Courier New" pitchFamily="49" charset="0"/>
              </a:rPr>
              <a:t>digito_en_pos</a:t>
            </a: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;	</a:t>
            </a:r>
            <a:endParaRPr lang="eu-E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 solución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492896"/>
            <a:ext cx="7776864" cy="41044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digitos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pruebas_digito_en_pos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Numero,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Numero:= 1234;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:= 2;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digito_en_pos(Numero, </a:t>
            </a:r>
            <a:r>
              <a:rPr lang="eu-ES" sz="1600" b="1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= 3)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Prueba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1: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digito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2 de 1234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3: OK");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Prueba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1: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digito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2 de 1234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3: NO OK");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-- Faltaría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probar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más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casos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pruebas_digito_en_pos;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de pruebas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un subprograma que pida dos números enteros al usuario y les cambie el signo</a:t>
            </a:r>
          </a:p>
          <a:p>
            <a:pPr lvl="1"/>
            <a:r>
              <a:rPr lang="es-ES" dirty="0"/>
              <a:t>Especificación: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 (ADA)</a:t>
            </a:r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1691680" y="4293096"/>
            <a:ext cx="5184576" cy="1656184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tx1"/>
                </a:solidFill>
              </a:rPr>
              <a:t>Entrada: 2 números </a:t>
            </a:r>
            <a:r>
              <a:rPr lang="pt-BR" sz="2000" dirty="0" err="1">
                <a:solidFill>
                  <a:schemeClr val="tx1"/>
                </a:solidFill>
              </a:rPr>
              <a:t>enteros</a:t>
            </a:r>
            <a:r>
              <a:rPr lang="pt-BR" sz="2000" dirty="0">
                <a:solidFill>
                  <a:schemeClr val="tx1"/>
                </a:solidFill>
              </a:rPr>
              <a:t>: Num1 y Num2</a:t>
            </a:r>
          </a:p>
          <a:p>
            <a:r>
              <a:rPr lang="pt-BR" sz="2000" dirty="0" err="1">
                <a:solidFill>
                  <a:schemeClr val="tx1"/>
                </a:solidFill>
              </a:rPr>
              <a:t>Pre</a:t>
            </a:r>
            <a:r>
              <a:rPr lang="pt-BR" sz="2000" dirty="0">
                <a:solidFill>
                  <a:schemeClr val="tx1"/>
                </a:solidFill>
              </a:rPr>
              <a:t>: Num1: val1 y Num2: val2</a:t>
            </a:r>
          </a:p>
          <a:p>
            <a:r>
              <a:rPr lang="pt-BR" sz="2000" dirty="0" err="1">
                <a:solidFill>
                  <a:schemeClr val="tx1"/>
                </a:solidFill>
              </a:rPr>
              <a:t>Salida</a:t>
            </a:r>
            <a:r>
              <a:rPr lang="pt-BR" sz="2000" dirty="0">
                <a:solidFill>
                  <a:schemeClr val="tx1"/>
                </a:solidFill>
              </a:rPr>
              <a:t>: 2 números </a:t>
            </a:r>
            <a:r>
              <a:rPr lang="pt-BR" sz="2000" dirty="0" err="1">
                <a:solidFill>
                  <a:schemeClr val="tx1"/>
                </a:solidFill>
              </a:rPr>
              <a:t>enteros</a:t>
            </a:r>
            <a:r>
              <a:rPr lang="pt-BR" sz="2000" dirty="0">
                <a:solidFill>
                  <a:schemeClr val="tx1"/>
                </a:solidFill>
              </a:rPr>
              <a:t>: Num1 y Num2</a:t>
            </a:r>
          </a:p>
          <a:p>
            <a:r>
              <a:rPr lang="pt-BR" sz="2000" dirty="0" err="1">
                <a:solidFill>
                  <a:schemeClr val="tx1"/>
                </a:solidFill>
              </a:rPr>
              <a:t>Post</a:t>
            </a:r>
            <a:r>
              <a:rPr lang="pt-BR" sz="2000" dirty="0">
                <a:solidFill>
                  <a:schemeClr val="tx1"/>
                </a:solidFill>
              </a:rPr>
              <a:t>: Num1: val1*-1 y Num2: val2*-1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68493" y="1055688"/>
            <a:ext cx="8524241" cy="563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1400" dirty="0">
              <a:solidFill>
                <a:srgbClr val="000000"/>
              </a:solidFill>
              <a:latin typeface="Termin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1196752"/>
            <a:ext cx="8568952" cy="540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with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use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Ada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Text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cambio_signo_ppal_v1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Num1, Num2: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cambio_signo(Num1, Num2: </a:t>
            </a:r>
            <a:r>
              <a:rPr lang="eu-ES" sz="1600" b="1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begin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primer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numero: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segundo numero: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 ("Has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introducido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los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Num1:= Num1*(-1);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Num2:= Num2*(-1);  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cambio_signo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begin  --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comienza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programa cambio_signo_ppal_v1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b="1" dirty="0">
                <a:solidFill>
                  <a:srgbClr val="000000"/>
                </a:solidFill>
                <a:latin typeface="Courier New" pitchFamily="49" charset="0"/>
              </a:rPr>
              <a:t>cambio_signo(Num1,Num2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put_line ("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Tras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cambiarlos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signo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los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son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(Num1);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(Num2);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cambio_signo_ppal_v1;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20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4644008" y="260648"/>
            <a:ext cx="4042792" cy="8584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Versión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2448</TotalTime>
  <Words>1795</Words>
  <Application>Microsoft Office PowerPoint</Application>
  <PresentationFormat>Presentación en pantalla (4:3)</PresentationFormat>
  <Paragraphs>206</Paragraphs>
  <Slides>18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Calibri</vt:lpstr>
      <vt:lpstr>Candara</vt:lpstr>
      <vt:lpstr>Courier New</vt:lpstr>
      <vt:lpstr>Symbol</vt:lpstr>
      <vt:lpstr>Terminal</vt:lpstr>
      <vt:lpstr>Times New Roman</vt:lpstr>
      <vt:lpstr>Verdana</vt:lpstr>
      <vt:lpstr>Waveform</vt:lpstr>
      <vt:lpstr>Tema 3.2</vt:lpstr>
      <vt:lpstr>Ejercicio 1 (ADA)</vt:lpstr>
      <vt:lpstr>Posible solución</vt:lpstr>
      <vt:lpstr>Programa principal</vt:lpstr>
      <vt:lpstr>Ejercicio 2 (ADA)</vt:lpstr>
      <vt:lpstr>Posible solución</vt:lpstr>
      <vt:lpstr>Programa de pruebas</vt:lpstr>
      <vt:lpstr>Ejercicio 3 (ADA)</vt:lpstr>
      <vt:lpstr>Presentación de PowerPoint</vt:lpstr>
      <vt:lpstr>Presentación de PowerPoint</vt:lpstr>
      <vt:lpstr>Ejercicio 4 (ADA y Python)</vt:lpstr>
      <vt:lpstr>Presentación de PowerPoint</vt:lpstr>
      <vt:lpstr>Presentación de PowerPoint</vt:lpstr>
      <vt:lpstr>Ejercicio propuesto</vt:lpstr>
      <vt:lpstr>Plantillas (ADA)</vt:lpstr>
      <vt:lpstr>Programa de pruebas</vt:lpstr>
      <vt:lpstr>Algoritmo</vt:lpstr>
      <vt:lpstr>Subprogramas auxiliares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Jon Miraz</cp:lastModifiedBy>
  <cp:revision>527</cp:revision>
  <dcterms:created xsi:type="dcterms:W3CDTF">2017-05-08T10:11:44Z</dcterms:created>
  <dcterms:modified xsi:type="dcterms:W3CDTF">2023-06-04T15:34:38Z</dcterms:modified>
</cp:coreProperties>
</file>