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49" r:id="rId2"/>
    <p:sldId id="271" r:id="rId3"/>
    <p:sldId id="512" r:id="rId4"/>
    <p:sldId id="513" r:id="rId5"/>
    <p:sldId id="514" r:id="rId6"/>
    <p:sldId id="515" r:id="rId7"/>
    <p:sldId id="516" r:id="rId8"/>
    <p:sldId id="517" r:id="rId9"/>
    <p:sldId id="547" r:id="rId10"/>
    <p:sldId id="519" r:id="rId11"/>
    <p:sldId id="520" r:id="rId12"/>
    <p:sldId id="522" r:id="rId13"/>
    <p:sldId id="523" r:id="rId14"/>
    <p:sldId id="525" r:id="rId15"/>
    <p:sldId id="524" r:id="rId16"/>
    <p:sldId id="526" r:id="rId17"/>
    <p:sldId id="527" r:id="rId18"/>
    <p:sldId id="528" r:id="rId19"/>
    <p:sldId id="521" r:id="rId20"/>
    <p:sldId id="518" r:id="rId21"/>
    <p:sldId id="532" r:id="rId22"/>
    <p:sldId id="534" r:id="rId23"/>
    <p:sldId id="535" r:id="rId24"/>
    <p:sldId id="537" r:id="rId25"/>
    <p:sldId id="540" r:id="rId26"/>
    <p:sldId id="541" r:id="rId27"/>
    <p:sldId id="542" r:id="rId28"/>
    <p:sldId id="539" r:id="rId29"/>
    <p:sldId id="543" r:id="rId30"/>
    <p:sldId id="545" r:id="rId31"/>
    <p:sldId id="544" r:id="rId32"/>
    <p:sldId id="536" r:id="rId33"/>
    <p:sldId id="538" r:id="rId34"/>
    <p:sldId id="546" r:id="rId35"/>
    <p:sldId id="379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 smtClean="0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21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5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8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9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7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10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11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12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20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4.1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Vectores (o </a:t>
            </a:r>
            <a:r>
              <a:rPr lang="es-ES" dirty="0" err="1" smtClean="0"/>
              <a:t>arrays</a:t>
            </a:r>
            <a:r>
              <a:rPr lang="es-ES" dirty="0" smtClean="0"/>
              <a:t>) y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¿Cuántas variables se necesitan para almacenar la edad de todas las personas matriculadas en PB?</a:t>
            </a:r>
          </a:p>
          <a:p>
            <a:pPr lvl="1"/>
            <a:r>
              <a:rPr lang="es-ES" dirty="0" smtClean="0"/>
              <a:t>Respuesta: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Ada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87824" y="4077072"/>
            <a:ext cx="2952328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18 Rectángulo"/>
          <p:cNvSpPr/>
          <p:nvPr/>
        </p:nvSpPr>
        <p:spPr>
          <a:xfrm>
            <a:off x="5436097" y="5013176"/>
            <a:ext cx="1944215" cy="59249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B050"/>
                </a:solidFill>
              </a:rPr>
              <a:t>Tipo de dato recién definido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5076056" y="4581127"/>
            <a:ext cx="720080" cy="703647"/>
          </a:xfrm>
          <a:prstGeom prst="line">
            <a:avLst/>
          </a:prstGeom>
          <a:noFill/>
          <a:ln w="15875" cap="sq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" name="18 Rectángulo"/>
          <p:cNvSpPr/>
          <p:nvPr/>
        </p:nvSpPr>
        <p:spPr>
          <a:xfrm>
            <a:off x="1547664" y="5068750"/>
            <a:ext cx="1512167" cy="59249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Definición de una variable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915816" y="4581126"/>
            <a:ext cx="864096" cy="856047"/>
          </a:xfrm>
          <a:prstGeom prst="line">
            <a:avLst/>
          </a:prstGeom>
          <a:noFill/>
          <a:ln w="15875" cap="sq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¿Cuántas líneas de código hacen falta para inicializar todas las edades a cero?</a:t>
            </a:r>
          </a:p>
          <a:p>
            <a:pPr lvl="1"/>
            <a:r>
              <a:rPr lang="es-ES" dirty="0" smtClean="0"/>
              <a:t>Posibles respuestas: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Ada</a:t>
            </a:r>
            <a:endParaRPr lang="es-E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02558" y="4077072"/>
            <a:ext cx="3024336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in 1..NA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(Ind):= 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752008" y="4221088"/>
            <a:ext cx="3528392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others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=&gt; 0);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39652" y="5445224"/>
            <a:ext cx="6264696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Ind in Vector_edades'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first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Vector_edades'last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(Ind):= 0;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¿Cuántos parámetros recibe la función que devuelve la edad de la persona matriculada más joven?</a:t>
            </a:r>
          </a:p>
          <a:p>
            <a:pPr lvl="1"/>
            <a:r>
              <a:rPr lang="es-ES" dirty="0" smtClean="0"/>
              <a:t>Respuesta: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Ada</a:t>
            </a:r>
            <a:endParaRPr lang="es-E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187624" y="4077072"/>
            <a:ext cx="7128792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mas_joven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in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 ejemplo</a:t>
            </a:r>
            <a:endParaRPr lang="es-E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2276872"/>
            <a:ext cx="5400600" cy="136815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package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FF0000"/>
                </a:solidFill>
                <a:latin typeface="Courier New" pitchFamily="49" charset="0"/>
              </a:rPr>
              <a:t>   N: </a:t>
            </a:r>
            <a:r>
              <a:rPr lang="eu-ES" sz="1400" dirty="0" err="1" smtClean="0">
                <a:solidFill>
                  <a:srgbClr val="FF0000"/>
                </a:solidFill>
                <a:latin typeface="Courier New" pitchFamily="49" charset="0"/>
              </a:rPr>
              <a:t>constant</a:t>
            </a:r>
            <a:r>
              <a:rPr lang="eu-ES" sz="14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FF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FF0000"/>
                </a:solidFill>
                <a:latin typeface="Courier New" pitchFamily="49" charset="0"/>
              </a:rPr>
              <a:t> := 12;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   type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T_secuencia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 array(1..N) of Integer;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end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536" y="3861048"/>
            <a:ext cx="3952056" cy="2808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Algorítmica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		 			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Elem: Integer;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: 12 Integer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l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eer_secuencia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);</a:t>
            </a:r>
            <a:endParaRPr lang="en-US" sz="140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colocarnos_al_principio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); 	     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repetir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salir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si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fuera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  Elem &lt;--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elemento_actual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  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  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avanzar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fin_repetir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347592" y="3861048"/>
            <a:ext cx="4616896" cy="2808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ADA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		 				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Elem,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Ind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: Integer;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: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T_secuencia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... --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en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breve se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verá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leer_secuencia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()</a:t>
            </a:r>
            <a:endParaRPr lang="en-U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Ind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:= 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loop exit when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Ind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&gt;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Secu'last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  Elem :=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Secu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Ind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  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</a:rPr>
              <a:t>Ind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 := Ind+1;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</a:rPr>
              <a:t>end loop;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4211960" y="4005064"/>
            <a:ext cx="0" cy="244827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Limitando el tamaño desde su definición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T_edades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(1..100)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Sin limitarlo (se limita en la declaración)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T_edades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(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range</a:t>
            </a:r>
            <a:r>
              <a:rPr lang="es-ES" dirty="0" smtClean="0"/>
              <a:t> &lt;&gt;)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pPr lvl="2"/>
            <a:r>
              <a:rPr lang="es-ES" dirty="0" smtClean="0"/>
              <a:t>Vector_edades1</a:t>
            </a:r>
            <a:r>
              <a:rPr lang="es-ES" dirty="0" smtClean="0"/>
              <a:t>: </a:t>
            </a:r>
            <a:r>
              <a:rPr lang="es-ES" dirty="0" err="1" smtClean="0"/>
              <a:t>T_edades</a:t>
            </a:r>
            <a:r>
              <a:rPr lang="es-ES" dirty="0" smtClean="0"/>
              <a:t>(1..100);</a:t>
            </a:r>
          </a:p>
          <a:p>
            <a:pPr lvl="2"/>
            <a:r>
              <a:rPr lang="es-ES" dirty="0" smtClean="0"/>
              <a:t>Vector_edades2</a:t>
            </a:r>
            <a:r>
              <a:rPr lang="es-ES" dirty="0" smtClean="0"/>
              <a:t>: </a:t>
            </a:r>
            <a:r>
              <a:rPr lang="es-ES" dirty="0" err="1" smtClean="0"/>
              <a:t>T_edades</a:t>
            </a:r>
            <a:r>
              <a:rPr lang="es-ES" dirty="0" smtClean="0"/>
              <a:t>(1..50);</a:t>
            </a:r>
          </a:p>
          <a:p>
            <a:pPr lvl="2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Dos formas de definir un array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Podremos definir nuevos tipos de datos (</a:t>
            </a:r>
            <a:r>
              <a:rPr lang="es-ES" i="1" dirty="0" err="1" smtClean="0"/>
              <a:t>arrays</a:t>
            </a:r>
            <a:r>
              <a:rPr lang="es-ES" i="1" dirty="0" smtClean="0"/>
              <a:t>)</a:t>
            </a:r>
            <a:r>
              <a:rPr lang="es-ES" dirty="0" smtClean="0"/>
              <a:t> en un paquete y utilizarlos desde nuestros programas</a:t>
            </a:r>
          </a:p>
          <a:p>
            <a:pPr lvl="1"/>
            <a:r>
              <a:rPr lang="es-ES" dirty="0" err="1" smtClean="0"/>
              <a:t>with</a:t>
            </a:r>
            <a:r>
              <a:rPr lang="es-ES" dirty="0" smtClean="0"/>
              <a:t> vectores; use vectores;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partir de ahora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7624" y="3933056"/>
            <a:ext cx="7776864" cy="28083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package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Vector_de_enteros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Vector_de_reales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Vector_de_booleanos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Vector_de_caracteres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vectores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Dado el tipo de dato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T_edades</a:t>
            </a:r>
            <a:r>
              <a:rPr lang="en-US" dirty="0" smtClean="0"/>
              <a:t> </a:t>
            </a:r>
            <a:r>
              <a:rPr lang="en-US" dirty="0" smtClean="0"/>
              <a:t>is array </a:t>
            </a:r>
            <a:r>
              <a:rPr lang="en-US" dirty="0" smtClean="0"/>
              <a:t>(Integer range &lt;&gt;) </a:t>
            </a:r>
            <a:r>
              <a:rPr lang="en-US" dirty="0" smtClean="0"/>
              <a:t>of Integer;</a:t>
            </a:r>
          </a:p>
          <a:p>
            <a:r>
              <a:rPr lang="es-ES" dirty="0" smtClean="0"/>
              <a:t>Escribir los subprogramas</a:t>
            </a:r>
          </a:p>
          <a:p>
            <a:pPr lvl="1"/>
            <a:r>
              <a:rPr lang="es-ES" i="1" dirty="0" smtClean="0"/>
              <a:t>¿¿</a:t>
            </a:r>
            <a:r>
              <a:rPr lang="es-ES" i="1" dirty="0" err="1" smtClean="0"/>
              <a:t>function</a:t>
            </a:r>
            <a:r>
              <a:rPr lang="es-ES" i="1" dirty="0" smtClean="0"/>
              <a:t>/</a:t>
            </a:r>
            <a:r>
              <a:rPr lang="es-ES" i="1" dirty="0" err="1" smtClean="0"/>
              <a:t>procedure</a:t>
            </a:r>
            <a:r>
              <a:rPr lang="es-ES" i="1" dirty="0" smtClean="0"/>
              <a:t>??  </a:t>
            </a:r>
            <a:r>
              <a:rPr lang="es-ES" i="1" dirty="0" err="1" smtClean="0"/>
              <a:t>leer_secuencia</a:t>
            </a:r>
            <a:r>
              <a:rPr lang="es-ES" i="1" dirty="0" smtClean="0"/>
              <a:t> (……) …</a:t>
            </a:r>
            <a:r>
              <a:rPr lang="es-ES" i="1" dirty="0" err="1" smtClean="0"/>
              <a:t>is</a:t>
            </a:r>
            <a:endParaRPr lang="es-ES" i="1" dirty="0" smtClean="0"/>
          </a:p>
          <a:p>
            <a:pPr lvl="1"/>
            <a:r>
              <a:rPr lang="es-ES" i="1" dirty="0" smtClean="0"/>
              <a:t>¿¿</a:t>
            </a:r>
            <a:r>
              <a:rPr lang="es-ES" i="1" dirty="0" err="1" smtClean="0"/>
              <a:t>function</a:t>
            </a:r>
            <a:r>
              <a:rPr lang="es-ES" i="1" dirty="0" smtClean="0"/>
              <a:t>/</a:t>
            </a:r>
            <a:r>
              <a:rPr lang="es-ES" i="1" dirty="0" err="1" smtClean="0"/>
              <a:t>procedure</a:t>
            </a:r>
            <a:r>
              <a:rPr lang="es-ES" i="1" dirty="0" smtClean="0"/>
              <a:t>?? </a:t>
            </a:r>
            <a:r>
              <a:rPr lang="es-ES" i="1" dirty="0" err="1" smtClean="0"/>
              <a:t>mayor_de_secuencia</a:t>
            </a:r>
            <a:r>
              <a:rPr lang="es-ES" i="1" dirty="0" smtClean="0"/>
              <a:t> (……) …</a:t>
            </a:r>
            <a:r>
              <a:rPr lang="es-ES" i="1" dirty="0" err="1" smtClean="0"/>
              <a:t>is</a:t>
            </a:r>
            <a:endParaRPr lang="es-ES" i="1" dirty="0" smtClean="0"/>
          </a:p>
          <a:p>
            <a:pPr lvl="1"/>
            <a:r>
              <a:rPr lang="es-ES" i="1" dirty="0" smtClean="0"/>
              <a:t>¿¿</a:t>
            </a:r>
            <a:r>
              <a:rPr lang="es-ES" i="1" dirty="0" err="1" smtClean="0"/>
              <a:t>function</a:t>
            </a:r>
            <a:r>
              <a:rPr lang="es-ES" i="1" dirty="0" smtClean="0"/>
              <a:t>/</a:t>
            </a:r>
            <a:r>
              <a:rPr lang="es-ES" i="1" dirty="0" err="1" smtClean="0"/>
              <a:t>procedure</a:t>
            </a:r>
            <a:r>
              <a:rPr lang="es-ES" i="1" dirty="0" smtClean="0"/>
              <a:t>?? </a:t>
            </a:r>
            <a:r>
              <a:rPr lang="es-ES" i="1" dirty="0" err="1" smtClean="0"/>
              <a:t>imprimir_secuencia</a:t>
            </a:r>
            <a:r>
              <a:rPr lang="es-ES" i="1" dirty="0" smtClean="0"/>
              <a:t> (……) …</a:t>
            </a:r>
            <a:r>
              <a:rPr lang="es-ES" i="1" dirty="0" err="1" smtClean="0"/>
              <a:t>is</a:t>
            </a:r>
            <a:endParaRPr lang="es-ES" i="1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Dada la definición del tipo de dato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T_meses</a:t>
            </a:r>
            <a:r>
              <a:rPr lang="en-US" dirty="0" smtClean="0"/>
              <a:t> is array (1..12) of string(1..10);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subtype </a:t>
            </a:r>
            <a:r>
              <a:rPr lang="en-US" dirty="0" err="1" smtClean="0"/>
              <a:t>T_nombre_mes</a:t>
            </a:r>
            <a:r>
              <a:rPr lang="en-US" dirty="0" smtClean="0"/>
              <a:t> is string (1..10);</a:t>
            </a:r>
          </a:p>
          <a:p>
            <a:pPr lvl="2"/>
            <a:r>
              <a:rPr lang="en-US" dirty="0" smtClean="0"/>
              <a:t>type </a:t>
            </a:r>
            <a:r>
              <a:rPr lang="en-US" dirty="0" err="1" smtClean="0"/>
              <a:t>T_meses</a:t>
            </a:r>
            <a:r>
              <a:rPr lang="en-US" dirty="0" smtClean="0"/>
              <a:t> is array (1..12) of </a:t>
            </a:r>
            <a:r>
              <a:rPr lang="en-US" dirty="0" err="1" smtClean="0"/>
              <a:t>T_nombre_mes</a:t>
            </a:r>
            <a:r>
              <a:rPr lang="en-US" dirty="0" smtClean="0"/>
              <a:t>;</a:t>
            </a:r>
          </a:p>
          <a:p>
            <a:r>
              <a:rPr lang="es-ES" dirty="0" smtClean="0"/>
              <a:t>Escribir el subprograma </a:t>
            </a:r>
            <a:r>
              <a:rPr lang="es-ES" i="1" dirty="0" err="1" smtClean="0"/>
              <a:t>obtener_nombre_mes</a:t>
            </a:r>
            <a:endParaRPr lang="es-ES" i="1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Ejercicios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59632" y="5229200"/>
            <a:ext cx="7272808" cy="115212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Entrada: 1 entero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Pre: 1 &lt;= mes:valor1 &lt;=12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Salida: 1 nombre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Post: el nombre correspondiente al mes, 1: Enero, 2: Febrero etc.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Dada la definición del tipo de dato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Vector_de_enteros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(1..10)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Escribir el subprograma </a:t>
            </a:r>
            <a:r>
              <a:rPr lang="es-ES" i="1" dirty="0" err="1" smtClean="0"/>
              <a:t>rotar_izqda</a:t>
            </a:r>
            <a:r>
              <a:rPr lang="es-ES" dirty="0" smtClean="0"/>
              <a:t>, que recibe un </a:t>
            </a:r>
            <a:r>
              <a:rPr lang="es-ES" dirty="0" err="1" smtClean="0"/>
              <a:t>Vector_de_enteros</a:t>
            </a:r>
            <a:r>
              <a:rPr lang="es-ES" dirty="0" smtClean="0"/>
              <a:t> y desplaza sus elementos una posición hacia la izquierda, dejando el primero al final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Ejercicios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23528" y="4869160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13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7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9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12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23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868488" y="5913328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7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9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12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23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13</a:t>
                      </a:r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Secuencias en </a:t>
            </a:r>
            <a:r>
              <a:rPr lang="es-ES" sz="2400" b="1" dirty="0" err="1" smtClean="0">
                <a:solidFill>
                  <a:schemeClr val="tx2"/>
                </a:solidFill>
              </a:rPr>
              <a:t>Python</a:t>
            </a:r>
            <a:endParaRPr lang="es-ES" sz="2400" b="1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Existen varias formas de implementarlas, como por ejemplo mediante el tipo de dato </a:t>
            </a:r>
            <a:r>
              <a:rPr lang="es-ES" i="1" dirty="0" err="1" smtClean="0"/>
              <a:t>list</a:t>
            </a:r>
            <a:endParaRPr lang="es-ES" i="1" dirty="0" smtClean="0"/>
          </a:p>
          <a:p>
            <a:pPr lvl="1"/>
            <a:r>
              <a:rPr lang="es-ES" dirty="0" smtClean="0"/>
              <a:t>No se declaran, sino que se les asigna directamente una secuencia de valores</a:t>
            </a:r>
          </a:p>
          <a:p>
            <a:pPr lvl="2"/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</a:t>
            </a:r>
            <a:r>
              <a:rPr lang="es-ES" dirty="0" err="1" smtClean="0"/>
              <a:t>Python</a:t>
            </a:r>
            <a:endParaRPr lang="es-ES" dirty="0"/>
          </a:p>
        </p:txBody>
      </p:sp>
      <p:pic>
        <p:nvPicPr>
          <p:cNvPr id="6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4581128"/>
            <a:ext cx="5040560" cy="10801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vector1 = [1, 7, 11, 23, 4]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vector2 = ['a', 'e', 'i', 'o', 'u']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posiciones siempre van desde 0 hasta </a:t>
            </a:r>
            <a:r>
              <a:rPr lang="es-ES" i="1" dirty="0" err="1" smtClean="0"/>
              <a:t>len</a:t>
            </a:r>
            <a:r>
              <a:rPr lang="es-ES" i="1" dirty="0" smtClean="0"/>
              <a:t>(...)</a:t>
            </a:r>
            <a:r>
              <a:rPr lang="es-ES" dirty="0" smtClean="0"/>
              <a:t>-1</a:t>
            </a:r>
          </a:p>
          <a:p>
            <a:pPr lvl="1"/>
            <a:r>
              <a:rPr lang="es-ES" dirty="0" smtClean="0"/>
              <a:t>El subprograma predefinido </a:t>
            </a:r>
            <a:r>
              <a:rPr lang="es-ES" i="1" dirty="0" err="1" smtClean="0"/>
              <a:t>len</a:t>
            </a:r>
            <a:r>
              <a:rPr lang="es-ES" i="1" dirty="0" smtClean="0"/>
              <a:t>()</a:t>
            </a:r>
            <a:r>
              <a:rPr lang="es-ES" dirty="0" smtClean="0"/>
              <a:t> devuelve el número de elementos de una lista</a:t>
            </a:r>
            <a:endParaRPr lang="es-ES" i="1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</a:t>
            </a:r>
            <a:r>
              <a:rPr lang="es-ES" dirty="0" err="1" smtClean="0"/>
              <a:t>Python</a:t>
            </a:r>
            <a:endParaRPr lang="es-ES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307974" y="5517232"/>
          <a:ext cx="27599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848"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36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7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11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23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979712" y="4077072"/>
            <a:ext cx="3672408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(0,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(vector1)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(vector1[i])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6385198" y="4653136"/>
            <a:ext cx="2579290" cy="936104"/>
          </a:xfrm>
          <a:prstGeom prst="wedgeRoundRectCallout">
            <a:avLst>
              <a:gd name="adj1" fmla="val -51346"/>
              <a:gd name="adj2" fmla="val 732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Recordad que </a:t>
            </a:r>
            <a:r>
              <a:rPr lang="es-ES" b="1" i="1" dirty="0" err="1" smtClean="0">
                <a:solidFill>
                  <a:schemeClr val="hlink"/>
                </a:solidFill>
                <a:cs typeface="DejaVu Sans" pitchFamily="34" charset="0"/>
              </a:rPr>
              <a:t>range</a:t>
            </a: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 incluye el inicio pero no el final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</p:txBody>
      </p:sp>
      <p:pic>
        <p:nvPicPr>
          <p:cNvPr id="16" name="Picture 5" descr="MC90044051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Valor máximo de una secuencia (no vacía)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619672" y="3429000"/>
            <a:ext cx="3888432" cy="144016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maximo(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max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[0]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(1,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max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[i]: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max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vec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[i]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max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491880" y="5445224"/>
            <a:ext cx="3888432" cy="79208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principal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lista = [1, 7, 11, 23, 4]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(maximo(lista)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definir como </a:t>
            </a:r>
            <a:r>
              <a:rPr lang="es-ES" dirty="0" err="1" smtClean="0"/>
              <a:t>arrays</a:t>
            </a:r>
            <a:r>
              <a:rPr lang="es-ES" dirty="0" smtClean="0"/>
              <a:t> de dos dimensiones</a:t>
            </a:r>
          </a:p>
          <a:p>
            <a:pPr lvl="1"/>
            <a:r>
              <a:rPr lang="es-ES" dirty="0" smtClean="0"/>
              <a:t>Se puede generalizar a más dimensiones</a:t>
            </a:r>
          </a:p>
          <a:p>
            <a:r>
              <a:rPr lang="es-ES" dirty="0" smtClean="0"/>
              <a:t>También se pueden definir como </a:t>
            </a:r>
            <a:r>
              <a:rPr lang="es-ES" dirty="0" err="1" smtClean="0"/>
              <a:t>arrays</a:t>
            </a:r>
            <a:r>
              <a:rPr lang="es-ES" dirty="0" smtClean="0"/>
              <a:t> de </a:t>
            </a:r>
            <a:r>
              <a:rPr lang="es-ES" dirty="0" err="1" smtClean="0"/>
              <a:t>arrays</a:t>
            </a:r>
            <a:endParaRPr lang="es-ES" dirty="0" smtClean="0"/>
          </a:p>
          <a:p>
            <a:endParaRPr lang="es-ES" dirty="0" smtClean="0"/>
          </a:p>
          <a:p>
            <a:pPr lvl="2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en Ada</a:t>
            </a:r>
            <a:endParaRPr lang="es-ES" dirty="0"/>
          </a:p>
        </p:txBody>
      </p:sp>
      <p:pic>
        <p:nvPicPr>
          <p:cNvPr id="6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Limitando el tamaño desde su definición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M_edades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(1..4, 1..7)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pPr lvl="2"/>
            <a:r>
              <a:rPr lang="es-ES" dirty="0" err="1" smtClean="0"/>
              <a:t>Matriz_edades</a:t>
            </a:r>
            <a:r>
              <a:rPr lang="es-ES" dirty="0" smtClean="0"/>
              <a:t>: </a:t>
            </a:r>
            <a:r>
              <a:rPr lang="es-ES" dirty="0" err="1" smtClean="0"/>
              <a:t>M_edades</a:t>
            </a:r>
            <a:r>
              <a:rPr lang="es-ES" dirty="0" smtClean="0"/>
              <a:t>;</a:t>
            </a:r>
          </a:p>
          <a:p>
            <a:pPr lvl="2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de dos dimensiones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99456" y="4509120"/>
          <a:ext cx="4876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 limitar su tamaño (se limita en la declaración)</a:t>
            </a:r>
          </a:p>
          <a:p>
            <a:pPr lvl="1"/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M_edades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(</a:t>
            </a:r>
            <a:r>
              <a:rPr lang="es-ES" sz="2000" dirty="0" err="1" smtClean="0"/>
              <a:t>Integer</a:t>
            </a:r>
            <a:r>
              <a:rPr lang="es-ES" sz="2000" dirty="0" smtClean="0"/>
              <a:t> </a:t>
            </a:r>
            <a:r>
              <a:rPr lang="es-ES" sz="2000" dirty="0" err="1" smtClean="0"/>
              <a:t>range</a:t>
            </a:r>
            <a:r>
              <a:rPr lang="es-ES" sz="2000" dirty="0" smtClean="0"/>
              <a:t> &lt;&gt;, </a:t>
            </a:r>
            <a:r>
              <a:rPr lang="es-ES" sz="2000" dirty="0" err="1" smtClean="0"/>
              <a:t>Integer</a:t>
            </a:r>
            <a:r>
              <a:rPr lang="es-ES" sz="2000" dirty="0" smtClean="0"/>
              <a:t> </a:t>
            </a:r>
            <a:r>
              <a:rPr lang="es-ES" sz="2000" dirty="0" err="1" smtClean="0"/>
              <a:t>range</a:t>
            </a:r>
            <a:r>
              <a:rPr lang="es-ES" sz="2000" dirty="0" smtClean="0"/>
              <a:t> &lt;&gt;</a:t>
            </a:r>
            <a:r>
              <a:rPr lang="es-ES" dirty="0" smtClean="0"/>
              <a:t>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pPr lvl="2"/>
            <a:r>
              <a:rPr lang="es-ES" dirty="0" smtClean="0"/>
              <a:t>Matriz_edades1</a:t>
            </a:r>
            <a:r>
              <a:rPr lang="es-ES" dirty="0" smtClean="0"/>
              <a:t>: </a:t>
            </a:r>
            <a:r>
              <a:rPr lang="es-ES" dirty="0" err="1" smtClean="0"/>
              <a:t>M_edades</a:t>
            </a:r>
            <a:r>
              <a:rPr lang="es-ES" dirty="0" smtClean="0"/>
              <a:t>(1..100, 1..30);</a:t>
            </a:r>
          </a:p>
          <a:p>
            <a:pPr lvl="2"/>
            <a:r>
              <a:rPr lang="es-ES" dirty="0" smtClean="0"/>
              <a:t>Matriz_edades2</a:t>
            </a:r>
            <a:r>
              <a:rPr lang="es-ES" dirty="0" smtClean="0"/>
              <a:t>: </a:t>
            </a:r>
            <a:r>
              <a:rPr lang="es-ES" dirty="0" err="1" smtClean="0"/>
              <a:t>M_edades</a:t>
            </a:r>
            <a:r>
              <a:rPr lang="es-ES" dirty="0" smtClean="0"/>
              <a:t>(1..4, 1..7);</a:t>
            </a:r>
          </a:p>
          <a:p>
            <a:pPr lvl="2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de dos dimensiones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T_fila_edades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(1..7) of </a:t>
            </a:r>
            <a:r>
              <a:rPr lang="es-ES" dirty="0" err="1" smtClean="0"/>
              <a:t>Integer</a:t>
            </a:r>
            <a:r>
              <a:rPr lang="es-ES" dirty="0" smtClean="0"/>
              <a:t>;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M_edades</a:t>
            </a:r>
            <a:r>
              <a:rPr lang="en-US" dirty="0" smtClean="0"/>
              <a:t> is array (1..4) of </a:t>
            </a:r>
            <a:r>
              <a:rPr lang="en-US" dirty="0" err="1" smtClean="0"/>
              <a:t>T_fila_edades</a:t>
            </a:r>
            <a:r>
              <a:rPr lang="en-US" dirty="0" smtClean="0"/>
              <a:t>;</a:t>
            </a:r>
          </a:p>
          <a:p>
            <a:pPr lvl="1"/>
            <a:r>
              <a:rPr lang="es-ES" dirty="0" err="1" smtClean="0"/>
              <a:t>Matriz_edades</a:t>
            </a:r>
            <a:r>
              <a:rPr lang="es-ES" dirty="0" smtClean="0"/>
              <a:t>: </a:t>
            </a:r>
            <a:r>
              <a:rPr lang="es-ES" dirty="0" err="1" smtClean="0"/>
              <a:t>M_edades</a:t>
            </a:r>
            <a:r>
              <a:rPr lang="es-ES" dirty="0" smtClean="0"/>
              <a:t>;</a:t>
            </a:r>
          </a:p>
          <a:p>
            <a:pPr lvl="1"/>
            <a:endParaRPr lang="en-US" dirty="0" smtClean="0"/>
          </a:p>
          <a:p>
            <a:pPr lvl="2"/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de </a:t>
            </a:r>
            <a:r>
              <a:rPr lang="es-ES" dirty="0" err="1" smtClean="0"/>
              <a:t>arrays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999456" y="4509120"/>
          <a:ext cx="4876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Podremos definir nuevos tipos de datos (</a:t>
            </a:r>
            <a:r>
              <a:rPr lang="es-ES" i="1" dirty="0" smtClean="0"/>
              <a:t>matrices</a:t>
            </a:r>
            <a:r>
              <a:rPr lang="es-ES" dirty="0" smtClean="0"/>
              <a:t>) en un paquete y utilizarlos desde nuestros programas</a:t>
            </a:r>
          </a:p>
          <a:p>
            <a:pPr lvl="1"/>
            <a:r>
              <a:rPr lang="es-ES" dirty="0" err="1" smtClean="0"/>
              <a:t>with</a:t>
            </a:r>
            <a:r>
              <a:rPr lang="es-ES" dirty="0" smtClean="0"/>
              <a:t> matrices</a:t>
            </a:r>
            <a:r>
              <a:rPr lang="es-ES" dirty="0"/>
              <a:t>; use </a:t>
            </a:r>
            <a:r>
              <a:rPr lang="es-ES" dirty="0" smtClean="0"/>
              <a:t>matrices</a:t>
            </a:r>
            <a:r>
              <a:rPr lang="es-ES" dirty="0"/>
              <a:t>;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Igual que antes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4077072"/>
            <a:ext cx="8424936" cy="244827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package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matrices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u-ES" sz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Matriz_de_enteros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&lt;&gt;,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Matriz_de_reales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&lt;&gt;,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Matriz_de_booleanos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&lt;&gt;,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Matriz_de_caracteres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is array (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&lt;&gt;,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&lt;&gt;)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2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200" dirty="0" err="1" smtClean="0">
                <a:solidFill>
                  <a:srgbClr val="000000"/>
                </a:solidFill>
                <a:latin typeface="Courier New" pitchFamily="49" charset="0"/>
              </a:rPr>
              <a:t>matrices</a:t>
            </a:r>
            <a:r>
              <a:rPr lang="eu-ES" sz="12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usarán dos índices para acceder a la matriz, uno para referirse a la fila y el otro a la columna</a:t>
            </a:r>
          </a:p>
          <a:p>
            <a:pPr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elementos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5013176"/>
            <a:ext cx="5760640" cy="165618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T_fila_bools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is array (1..10) of Boolean;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type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M_booleanos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is array (1..10) of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T_fila_bools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Barcos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M_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booleanos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7030A0"/>
                </a:solidFill>
                <a:latin typeface="Courier New" pitchFamily="49" charset="0"/>
              </a:rPr>
              <a:t>Barcos</a:t>
            </a:r>
            <a:r>
              <a:rPr lang="eu-ES" sz="1400" b="1" dirty="0" smtClean="0">
                <a:solidFill>
                  <a:srgbClr val="7030A0"/>
                </a:solidFill>
                <a:latin typeface="Courier New" pitchFamily="49" charset="0"/>
              </a:rPr>
              <a:t>(I)(J+1)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--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elemento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la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fila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i y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j+1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será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91880" y="3573016"/>
            <a:ext cx="5328592" cy="115212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Pantalla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Matriz_de_caracteres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(1..24, 1..80);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7030A0"/>
                </a:solidFill>
                <a:latin typeface="Courier New" pitchFamily="49" charset="0"/>
              </a:rPr>
              <a:t>Pantalla</a:t>
            </a:r>
            <a:r>
              <a:rPr lang="eu-ES" sz="1400" b="1" dirty="0" smtClean="0">
                <a:solidFill>
                  <a:srgbClr val="7030A0"/>
                </a:solidFill>
                <a:latin typeface="Courier New" pitchFamily="49" charset="0"/>
              </a:rPr>
              <a:t>(6,25)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'F';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carácter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de la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fila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6 y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col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25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será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una F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Recordar la utilidad de las secuencias de elementos </a:t>
            </a:r>
          </a:p>
          <a:p>
            <a:r>
              <a:rPr lang="es-ES" dirty="0" smtClean="0"/>
              <a:t>Definirlas y usarlas en los programas</a:t>
            </a:r>
          </a:p>
          <a:p>
            <a:pPr lvl="1"/>
            <a:r>
              <a:rPr lang="es-ES" dirty="0" smtClean="0"/>
              <a:t>Vectores unidimensionales o </a:t>
            </a:r>
            <a:r>
              <a:rPr lang="es-ES" dirty="0" err="1" smtClean="0"/>
              <a:t>arrays</a:t>
            </a:r>
            <a:endParaRPr lang="es-ES" dirty="0" smtClean="0"/>
          </a:p>
          <a:p>
            <a:pPr lvl="1"/>
            <a:r>
              <a:rPr lang="es-ES" dirty="0" smtClean="0"/>
              <a:t>Vectores bidimensionales o matrices</a:t>
            </a:r>
          </a:p>
          <a:p>
            <a:pPr lvl="1"/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 indicar explícitamente a qué dimensión se refieren '</a:t>
            </a:r>
            <a:r>
              <a:rPr lang="es-ES" dirty="0" err="1" smtClean="0"/>
              <a:t>first</a:t>
            </a:r>
            <a:r>
              <a:rPr lang="es-ES" dirty="0" smtClean="0"/>
              <a:t> y '</a:t>
            </a:r>
            <a:r>
              <a:rPr lang="es-ES" dirty="0" err="1" smtClean="0"/>
              <a:t>last</a:t>
            </a:r>
            <a:endParaRPr lang="es-ES" dirty="0" smtClean="0"/>
          </a:p>
          <a:p>
            <a:endParaRPr lang="es-ES" dirty="0" smtClean="0"/>
          </a:p>
          <a:p>
            <a:pPr lvl="1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Rangos: </a:t>
            </a:r>
            <a:r>
              <a:rPr lang="es-ES" dirty="0" err="1" smtClean="0"/>
              <a:t>array</a:t>
            </a:r>
            <a:r>
              <a:rPr lang="es-ES" dirty="0" smtClean="0"/>
              <a:t> de dos dimensiones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95736" y="4653136"/>
            <a:ext cx="6552728" cy="201622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procedure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escribir_en_pantalla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(M: in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Matriz_de_enteros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)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for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fila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M'first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(1)..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M'last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(1)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for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colum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M'first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(2)..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M'last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(2)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   put(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M(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fila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colum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end 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end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escribir_en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pantalla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3429000"/>
            <a:ext cx="8496944" cy="11521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package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 type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Matriz_de_enteros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 array(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Integer range &lt;&gt;,Integer range &lt;&gt;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) of Integer;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end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este caso, '</a:t>
            </a:r>
            <a:r>
              <a:rPr lang="es-ES" dirty="0" err="1" smtClean="0"/>
              <a:t>first</a:t>
            </a:r>
            <a:r>
              <a:rPr lang="es-ES" dirty="0" smtClean="0"/>
              <a:t> y '</a:t>
            </a:r>
            <a:r>
              <a:rPr lang="es-ES" dirty="0" err="1" smtClean="0"/>
              <a:t>last</a:t>
            </a:r>
            <a:r>
              <a:rPr lang="es-ES" dirty="0" smtClean="0"/>
              <a:t> se aplican sobre </a:t>
            </a:r>
            <a:r>
              <a:rPr lang="es-ES" dirty="0" err="1" smtClean="0"/>
              <a:t>arrays</a:t>
            </a:r>
            <a:r>
              <a:rPr lang="es-ES" dirty="0" smtClean="0"/>
              <a:t> de una dimensión, así que se distinguen en su contexto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Rangos: </a:t>
            </a:r>
            <a:r>
              <a:rPr lang="es-ES" dirty="0" err="1" smtClean="0"/>
              <a:t>array</a:t>
            </a:r>
            <a:r>
              <a:rPr lang="es-ES" dirty="0" smtClean="0"/>
              <a:t> de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55776" y="4653136"/>
            <a:ext cx="6192688" cy="201622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procedure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escribir_en_pantalla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(M: in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M_enteros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)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for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fila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M'first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..M'last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for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elem_colum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M(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fila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)'first..M(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fila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)'last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   put(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M(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fila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)(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itchFamily="49" charset="0"/>
              </a:rPr>
              <a:t>elem_colum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 end loop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end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escribir_en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</a:rPr>
              <a:t>pantalla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3608" y="3429000"/>
            <a:ext cx="5904656" cy="115212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package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type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T_fila_enteros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 array (1..10) of Integer;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type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M_enteros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 is array (1..10) of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T_fila_enteros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	end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</a:rPr>
              <a:t>datos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Matrices en </a:t>
            </a:r>
            <a:r>
              <a:rPr lang="es-ES" sz="2400" b="1" dirty="0" err="1" smtClean="0">
                <a:solidFill>
                  <a:schemeClr val="tx2"/>
                </a:solidFill>
              </a:rPr>
              <a:t>Python</a:t>
            </a:r>
            <a:endParaRPr lang="es-ES" sz="2400" b="1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definiremos como una lista de listas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Matrices en </a:t>
            </a:r>
            <a:r>
              <a:rPr lang="es-ES" dirty="0" err="1" smtClean="0"/>
              <a:t>Python</a:t>
            </a:r>
            <a:endParaRPr lang="es-ES" dirty="0"/>
          </a:p>
        </p:txBody>
      </p:sp>
      <p:pic>
        <p:nvPicPr>
          <p:cNvPr id="7" name="Picture 6" descr="d:\Users\jtplocuj\AppData\Local\Microsoft\Windows\Temporary Internet Files\Content.IE5\C3TIW888\Python-logo-notext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013176"/>
            <a:ext cx="1556792" cy="1556792"/>
          </a:xfrm>
          <a:prstGeom prst="rect">
            <a:avLst/>
          </a:prstGeom>
          <a:noFill/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716016" y="4912568"/>
          <a:ext cx="41044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13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E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58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58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58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58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39752" y="3140968"/>
            <a:ext cx="3816424" cy="165618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columnas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[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]*7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M_edades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= [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columnas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]*4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[0]=[17,19,18,18,19,17,19]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[1]=[21,18,17,19,18,18,17]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[2]=[18,20,18,21,18,22,18]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M_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[3]=[20,18,18,19,19,20,21]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Imprimir los elementos de una matriz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3284984"/>
            <a:ext cx="4536504" cy="223224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imprimir(Matriz):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numFilas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 =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len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(Matriz)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numCols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 =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len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(Matriz[0])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(0,numFilas):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	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posC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range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(0,numCols):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Matriz[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posF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][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posC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],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=""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print</a:t>
            </a:r>
            <a:r>
              <a:rPr lang="es-ES" sz="1400" smtClean="0">
                <a:solidFill>
                  <a:srgbClr val="000000"/>
                </a:solidFill>
                <a:latin typeface="Courier New" pitchFamily="49" charset="0"/>
              </a:rPr>
              <a:t>() 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#salto de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linea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60032" y="4221088"/>
            <a:ext cx="4176464" cy="244827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</a:rPr>
              <a:t>def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principal():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</a:rPr>
              <a:t>cols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=[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</a:rPr>
              <a:t>None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]*9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M=[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</a:rPr>
              <a:t>cols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]*5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pt-BR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M[0]=[1,2,3,4,5,6,7,8,9]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M[1]=[11,12,13,14,15,16,17,18,19]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M[2]=[21,22,23,24,25,26,27,28,29]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M[3]=[31,32,33,34,35,36,37,38,39]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M[4]=[41,42,43,44,45,46,47,48,49]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</a:rPr>
              <a:t>    imprimir(M)</a:t>
            </a: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 de problemas “sencillos” que no se pueden resolver con los tipos de datos básicos</a:t>
            </a:r>
          </a:p>
          <a:p>
            <a:pPr lvl="1"/>
            <a:r>
              <a:rPr lang="es-ES" dirty="0" smtClean="0"/>
              <a:t>Pedir </a:t>
            </a:r>
            <a:r>
              <a:rPr lang="es-ES" i="1" dirty="0" smtClean="0"/>
              <a:t>n</a:t>
            </a:r>
            <a:r>
              <a:rPr lang="es-ES" dirty="0" smtClean="0"/>
              <a:t> números por teclado y escribirlos por pantalla ordenados de menos a mayor</a:t>
            </a:r>
          </a:p>
          <a:p>
            <a:pPr lvl="1"/>
            <a:r>
              <a:rPr lang="es-ES" dirty="0" smtClean="0"/>
              <a:t>Dada una secuencia de caracteres terminada en punto, escribir los caracteres de la secuencia en orden inverso 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Agrupan elementos del mismo tipo, facilitando su uso</a:t>
            </a:r>
          </a:p>
          <a:p>
            <a:pPr lvl="1"/>
            <a:r>
              <a:rPr lang="es-ES" dirty="0" smtClean="0"/>
              <a:t>¿Cuántas variables se necesitan para almacenar la edad de todas las personas matriculadas en PB?</a:t>
            </a:r>
          </a:p>
          <a:p>
            <a:pPr lvl="1"/>
            <a:r>
              <a:rPr lang="es-ES" dirty="0" smtClean="0"/>
              <a:t>¿Cuántas líneas de código hacen falta para inicializar todas las edades a cero?</a:t>
            </a:r>
          </a:p>
          <a:p>
            <a:pPr lvl="1"/>
            <a:r>
              <a:rPr lang="es-ES" dirty="0" smtClean="0"/>
              <a:t>¿Cuántos parámetros recibe la función que devuelve la edad de la persona matriculada más joven?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 del uso de vectores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Secuencias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Secuencias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Ada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Matrices en </a:t>
            </a:r>
            <a:r>
              <a:rPr lang="es-ES" sz="2400" dirty="0" err="1" smtClean="0">
                <a:solidFill>
                  <a:schemeClr val="tx2"/>
                </a:solidFill>
              </a:rPr>
              <a:t>Python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implementarán mediante el tipo de dato </a:t>
            </a:r>
            <a:r>
              <a:rPr lang="es-ES" i="1" dirty="0" err="1" smtClean="0"/>
              <a:t>array</a:t>
            </a:r>
            <a:endParaRPr lang="es-ES" i="1" dirty="0" smtClean="0"/>
          </a:p>
          <a:p>
            <a:pPr lvl="1"/>
            <a:r>
              <a:rPr lang="es-ES" dirty="0" smtClean="0"/>
              <a:t>También conocido como vector o tabla unidimensional</a:t>
            </a:r>
          </a:p>
          <a:p>
            <a:pPr lvl="1"/>
            <a:r>
              <a:rPr lang="es-ES" dirty="0"/>
              <a:t>R</a:t>
            </a:r>
            <a:r>
              <a:rPr lang="es-ES" dirty="0" smtClean="0"/>
              <a:t>eserva memoria para los elementos consecutivos de la secuencia, en la que todos ellos son del mismo tipo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Ada</a:t>
            </a:r>
            <a:endParaRPr lang="es-ES" dirty="0"/>
          </a:p>
        </p:txBody>
      </p:sp>
      <p:pic>
        <p:nvPicPr>
          <p:cNvPr id="5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Secuencias en Ada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63688" y="3501008"/>
            <a:ext cx="5040560" cy="86409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NA: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constant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:= ...;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u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T_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edades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u-ES" sz="1400" b="1" dirty="0" smtClean="0">
                <a:solidFill>
                  <a:srgbClr val="000000"/>
                </a:solidFill>
                <a:latin typeface="Courier New" pitchFamily="49" charset="0"/>
              </a:rPr>
              <a:t> array 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(1..NA) </a:t>
            </a:r>
            <a:r>
              <a:rPr lang="eu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u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u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04678" y="4758597"/>
            <a:ext cx="6827762" cy="974659"/>
          </a:xfrm>
          <a:prstGeom prst="wedgeRoundRectCallout">
            <a:avLst>
              <a:gd name="adj1" fmla="val -51346"/>
              <a:gd name="adj2" fmla="val 732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s-ES" sz="1600" b="1" dirty="0" smtClean="0">
                <a:solidFill>
                  <a:schemeClr val="hlink"/>
                </a:solidFill>
                <a:cs typeface="DejaVu Sans" pitchFamily="34" charset="0"/>
              </a:rPr>
              <a:t>Se define un nuevo tipo (</a:t>
            </a:r>
            <a:r>
              <a:rPr lang="es-ES" sz="1600" b="1" i="1" dirty="0" err="1" smtClean="0">
                <a:solidFill>
                  <a:schemeClr val="hlink"/>
                </a:solidFill>
                <a:cs typeface="DejaVu Sans" pitchFamily="34" charset="0"/>
              </a:rPr>
              <a:t>type</a:t>
            </a:r>
            <a:r>
              <a:rPr lang="es-ES" sz="1600" b="1" dirty="0" smtClean="0">
                <a:solidFill>
                  <a:schemeClr val="hlink"/>
                </a:solidFill>
                <a:cs typeface="DejaVu Sans" pitchFamily="34" charset="0"/>
              </a:rPr>
              <a:t>) de dato llamado </a:t>
            </a:r>
            <a:r>
              <a:rPr lang="es-ES" sz="1600" b="1" i="1" dirty="0" err="1" smtClean="0">
                <a:solidFill>
                  <a:schemeClr val="hlink"/>
                </a:solidFill>
                <a:cs typeface="DejaVu Sans" pitchFamily="34" charset="0"/>
              </a:rPr>
              <a:t>T_edades</a:t>
            </a:r>
            <a:r>
              <a:rPr lang="es-ES" sz="1600" b="1" dirty="0">
                <a:solidFill>
                  <a:schemeClr val="hlink"/>
                </a:solidFill>
                <a:cs typeface="DejaVu Sans" pitchFamily="34" charset="0"/>
              </a:rPr>
              <a:t> </a:t>
            </a:r>
            <a:r>
              <a:rPr lang="es-ES" sz="1600" b="1" dirty="0" smtClean="0">
                <a:solidFill>
                  <a:schemeClr val="hlink"/>
                </a:solidFill>
                <a:cs typeface="DejaVu Sans" pitchFamily="34" charset="0"/>
              </a:rPr>
              <a:t>como un vector (</a:t>
            </a:r>
            <a:r>
              <a:rPr lang="es-ES" sz="1600" b="1" i="1" dirty="0" err="1" smtClean="0">
                <a:solidFill>
                  <a:schemeClr val="hlink"/>
                </a:solidFill>
                <a:cs typeface="DejaVu Sans" pitchFamily="34" charset="0"/>
              </a:rPr>
              <a:t>array</a:t>
            </a:r>
            <a:r>
              <a:rPr lang="es-ES" sz="1600" b="1" dirty="0" smtClean="0">
                <a:solidFill>
                  <a:schemeClr val="hlink"/>
                </a:solidFill>
                <a:cs typeface="DejaVu Sans" pitchFamily="34" charset="0"/>
              </a:rPr>
              <a:t>) con un número constante de posiciones (numeradas desde 1 hasta NA), en cada una de las cuales se almacena un elemento de tipo </a:t>
            </a:r>
            <a:r>
              <a:rPr lang="es-ES" sz="1600" b="1" i="1" dirty="0" err="1" smtClean="0">
                <a:solidFill>
                  <a:schemeClr val="hlink"/>
                </a:solidFill>
                <a:cs typeface="DejaVu Sans" pitchFamily="34" charset="0"/>
              </a:rPr>
              <a:t>Integer</a:t>
            </a:r>
            <a:r>
              <a:rPr lang="es-ES" sz="1600" b="1" dirty="0" smtClean="0">
                <a:solidFill>
                  <a:schemeClr val="hlink"/>
                </a:solidFill>
                <a:cs typeface="DejaVu Sans" pitchFamily="34" charset="0"/>
              </a:rPr>
              <a:t>.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</p:txBody>
      </p:sp>
      <p:pic>
        <p:nvPicPr>
          <p:cNvPr id="11" name="Picture 5" descr="MC90044051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45015"/>
            <a:ext cx="1139130" cy="139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785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2639</TotalTime>
  <Words>1914</Words>
  <Application>Microsoft Office PowerPoint</Application>
  <PresentationFormat>Presentación en pantalla (4:3)</PresentationFormat>
  <Paragraphs>474</Paragraphs>
  <Slides>35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Calibri</vt:lpstr>
      <vt:lpstr>Candara</vt:lpstr>
      <vt:lpstr>Courier New</vt:lpstr>
      <vt:lpstr>DejaVu Sans</vt:lpstr>
      <vt:lpstr>Garamond</vt:lpstr>
      <vt:lpstr>Symbol</vt:lpstr>
      <vt:lpstr>Times New Roman</vt:lpstr>
      <vt:lpstr>Verdana</vt:lpstr>
      <vt:lpstr>Waveform</vt:lpstr>
      <vt:lpstr>Tema 4.1</vt:lpstr>
      <vt:lpstr>Índice</vt:lpstr>
      <vt:lpstr>Objetivos del tema</vt:lpstr>
      <vt:lpstr>Índice</vt:lpstr>
      <vt:lpstr>Motivación</vt:lpstr>
      <vt:lpstr>Ventajas del uso de vectores</vt:lpstr>
      <vt:lpstr>Índice</vt:lpstr>
      <vt:lpstr>Secuencias en Ada</vt:lpstr>
      <vt:lpstr>Secuencias en Ada</vt:lpstr>
      <vt:lpstr>Secuencias en Ada</vt:lpstr>
      <vt:lpstr>Secuencias en Ada</vt:lpstr>
      <vt:lpstr>Secuencias en Ada</vt:lpstr>
      <vt:lpstr>Otro ejemplo</vt:lpstr>
      <vt:lpstr>Dos formas de definir un array</vt:lpstr>
      <vt:lpstr>A partir de ahora</vt:lpstr>
      <vt:lpstr>Ejercicios</vt:lpstr>
      <vt:lpstr>Ejercicios</vt:lpstr>
      <vt:lpstr>Ejercicios</vt:lpstr>
      <vt:lpstr>Índice</vt:lpstr>
      <vt:lpstr>Secuencias en Python</vt:lpstr>
      <vt:lpstr>Secuencias en Python</vt:lpstr>
      <vt:lpstr>Ejemplo</vt:lpstr>
      <vt:lpstr>Índice</vt:lpstr>
      <vt:lpstr>Matrices en Ada</vt:lpstr>
      <vt:lpstr>Array de dos dimensiones</vt:lpstr>
      <vt:lpstr>Array de dos dimensiones</vt:lpstr>
      <vt:lpstr>Array de arrays</vt:lpstr>
      <vt:lpstr>Igual que antes</vt:lpstr>
      <vt:lpstr>Acceso a los elementos</vt:lpstr>
      <vt:lpstr>Rangos: array de dos dimensiones</vt:lpstr>
      <vt:lpstr>Rangos: array de arrays</vt:lpstr>
      <vt:lpstr>Índice</vt:lpstr>
      <vt:lpstr>Matrices en Python</vt:lpstr>
      <vt:lpstr>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JAVILO LOPEZ</cp:lastModifiedBy>
  <cp:revision>566</cp:revision>
  <dcterms:created xsi:type="dcterms:W3CDTF">2017-05-08T10:11:44Z</dcterms:created>
  <dcterms:modified xsi:type="dcterms:W3CDTF">2022-10-17T11:05:18Z</dcterms:modified>
</cp:coreProperties>
</file>