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349" r:id="rId2"/>
    <p:sldId id="271" r:id="rId3"/>
    <p:sldId id="548" r:id="rId4"/>
    <p:sldId id="547" r:id="rId5"/>
    <p:sldId id="512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57" r:id="rId15"/>
    <p:sldId id="558" r:id="rId16"/>
    <p:sldId id="567" r:id="rId17"/>
    <p:sldId id="559" r:id="rId18"/>
    <p:sldId id="560" r:id="rId19"/>
    <p:sldId id="562" r:id="rId20"/>
    <p:sldId id="564" r:id="rId21"/>
    <p:sldId id="565" r:id="rId22"/>
    <p:sldId id="566" r:id="rId23"/>
    <p:sldId id="568" r:id="rId24"/>
    <p:sldId id="572" r:id="rId25"/>
    <p:sldId id="570" r:id="rId26"/>
    <p:sldId id="571" r:id="rId27"/>
    <p:sldId id="574" r:id="rId28"/>
    <p:sldId id="575" r:id="rId29"/>
    <p:sldId id="576" r:id="rId30"/>
    <p:sldId id="577" r:id="rId31"/>
    <p:sldId id="578" r:id="rId32"/>
    <p:sldId id="580" r:id="rId33"/>
    <p:sldId id="582" r:id="rId34"/>
    <p:sldId id="583" r:id="rId35"/>
    <p:sldId id="590" r:id="rId36"/>
    <p:sldId id="584" r:id="rId37"/>
    <p:sldId id="585" r:id="rId38"/>
    <p:sldId id="586" r:id="rId39"/>
    <p:sldId id="587" r:id="rId40"/>
    <p:sldId id="588" r:id="rId41"/>
    <p:sldId id="589" r:id="rId42"/>
    <p:sldId id="379" r:id="rId4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95AE2-CC2F-43E1-909E-A64973E8BDDF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 smtClean="0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3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5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6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17058" y="4342939"/>
            <a:ext cx="5023884" cy="411458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84408" tIns="42204" rIns="84408" bIns="42204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20/10/2022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Tema 4.2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Diseño de estructuras de datos con registros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Acceso a los campos del registro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635896" y="4509120"/>
          <a:ext cx="5328592" cy="2160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Num_Exp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1569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Num_Exp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Nombre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Santiago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Apellido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err="1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Cousteau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Curso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Curso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Grupo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'A'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Grupo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552" y="2636912"/>
            <a:ext cx="5760640" cy="158417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(Estud1.Num_Exp);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(Estud1.Nombre);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Estud1.Apellido := "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Cousteau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        "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      -- debe haber 30 caracteres!!!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Estud1.Grupo := 'A';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Estud2.Curso := 1;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Estud1.Curso := Estud2.Curso;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635896" y="4509120"/>
          <a:ext cx="5328592" cy="2160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Num_Exp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1569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Num_Exp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1569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Nombre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Santiago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Santiago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Apellido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Cousteau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Cousteau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Curso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Curso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Grupo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Grupo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3140968"/>
            <a:ext cx="2016224" cy="36004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Estud2 := Estud1;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Asignación</a:t>
            </a:r>
            <a:endParaRPr lang="es-E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635896" y="4509120"/>
          <a:ext cx="5328592" cy="2160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Num_Exp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1569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Num_Exp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1569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Nombre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Jacques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Jacques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Apellido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Cousteau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Cousteau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Curso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Curso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5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Grupo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Grupo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'A'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3140968"/>
            <a:ext cx="5544616" cy="79208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Estud2.Nombre := "Jacques                       ";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Estud2.Curso := 5;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Estud1 := Estud2;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Operación de acceso al valor de un campo de una variable de tipo registro:</a:t>
            </a:r>
          </a:p>
          <a:p>
            <a:pPr lvl="1"/>
            <a:r>
              <a:rPr lang="es-ES" dirty="0" smtClean="0"/>
              <a:t>Estud1.Nombre := Estud2.Nombre;</a:t>
            </a:r>
          </a:p>
          <a:p>
            <a:pPr lvl="1"/>
            <a:r>
              <a:rPr lang="es-ES" dirty="0" err="1" smtClean="0"/>
              <a:t>if</a:t>
            </a:r>
            <a:r>
              <a:rPr lang="es-ES" dirty="0" smtClean="0"/>
              <a:t> (</a:t>
            </a:r>
            <a:r>
              <a:rPr lang="es-ES" dirty="0" err="1" smtClean="0"/>
              <a:t>Estud.Curso</a:t>
            </a:r>
            <a:r>
              <a:rPr lang="es-ES" dirty="0" smtClean="0"/>
              <a:t> = 2) </a:t>
            </a:r>
            <a:r>
              <a:rPr lang="es-ES" dirty="0" err="1" smtClean="0"/>
              <a:t>then</a:t>
            </a:r>
            <a:r>
              <a:rPr lang="es-ES" dirty="0" smtClean="0"/>
              <a:t> ...</a:t>
            </a:r>
          </a:p>
          <a:p>
            <a:r>
              <a:rPr lang="es-ES" dirty="0" smtClean="0"/>
              <a:t>Asignación del valor de todo un registro a una variable del mismo tipo registro: </a:t>
            </a:r>
          </a:p>
          <a:p>
            <a:pPr lvl="1"/>
            <a:r>
              <a:rPr lang="es-ES" dirty="0" smtClean="0"/>
              <a:t>Estud1 := Estud2;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registros (I)</a:t>
            </a:r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Comparación de valores del mismo tipo registro</a:t>
            </a:r>
          </a:p>
          <a:p>
            <a:pPr lvl="1"/>
            <a:r>
              <a:rPr lang="es-ES" dirty="0" smtClean="0"/>
              <a:t>Estud1 = Estud2</a:t>
            </a:r>
          </a:p>
          <a:p>
            <a:pPr lvl="1"/>
            <a:r>
              <a:rPr lang="es-ES" dirty="0" smtClean="0"/>
              <a:t>Estud1 /= Estud2</a:t>
            </a:r>
          </a:p>
          <a:p>
            <a:r>
              <a:rPr lang="es-ES" dirty="0" smtClean="0"/>
              <a:t>Los comparadores &lt;, &gt;, &lt;= y &gt;= no tienen sentido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con registros (y II)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Concordancia de tipos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11560" y="2276872"/>
            <a:ext cx="3816424" cy="13681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T_estudiante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Num_Exp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Nombre,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Curso: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Grupo: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3861048"/>
            <a:ext cx="3816424" cy="122413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T_producto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Precio: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Existencias: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860032" y="3645024"/>
            <a:ext cx="3960440" cy="28803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-- Declaración de variables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Estud1, Estud2: </a:t>
            </a:r>
            <a:r>
              <a:rPr lang="es-ES" sz="1400" dirty="0" err="1" smtClean="0">
                <a:solidFill>
                  <a:srgbClr val="7030A0"/>
                </a:solidFill>
                <a:latin typeface="Courier New" pitchFamily="49" charset="0"/>
              </a:rPr>
              <a:t>T_estudiante</a:t>
            </a: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7030A0"/>
                </a:solidFill>
                <a:latin typeface="Courier New" pitchFamily="49" charset="0"/>
              </a:rPr>
              <a:t>ProdA</a:t>
            </a: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7030A0"/>
                </a:solidFill>
                <a:latin typeface="Courier New" pitchFamily="49" charset="0"/>
              </a:rPr>
              <a:t>ProdB</a:t>
            </a: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7030A0"/>
                </a:solidFill>
                <a:latin typeface="Courier New" pitchFamily="49" charset="0"/>
              </a:rPr>
              <a:t>ProdC</a:t>
            </a: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7030A0"/>
                </a:solidFill>
                <a:latin typeface="Courier New" pitchFamily="49" charset="0"/>
              </a:rPr>
              <a:t>T_producto</a:t>
            </a:r>
            <a:r>
              <a:rPr lang="es-ES" sz="1400" dirty="0" smtClean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B050"/>
                </a:solidFill>
                <a:latin typeface="Courier New" pitchFamily="49" charset="0"/>
              </a:rPr>
              <a:t>-- Asignaciones posibles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B050"/>
                </a:solidFill>
                <a:latin typeface="Courier New" pitchFamily="49" charset="0"/>
              </a:rPr>
              <a:t>Estud1 := Estud2;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B050"/>
                </a:solidFill>
                <a:latin typeface="Courier New" pitchFamily="49" charset="0"/>
              </a:rPr>
              <a:t>ProdA</a:t>
            </a:r>
            <a:r>
              <a:rPr lang="es-ES" sz="1400" dirty="0" smtClean="0">
                <a:solidFill>
                  <a:srgbClr val="00B050"/>
                </a:solidFill>
                <a:latin typeface="Courier New" pitchFamily="49" charset="0"/>
              </a:rPr>
              <a:t> := </a:t>
            </a:r>
            <a:r>
              <a:rPr lang="es-ES" sz="1400" dirty="0" err="1" smtClean="0">
                <a:solidFill>
                  <a:srgbClr val="00B050"/>
                </a:solidFill>
                <a:latin typeface="Courier New" pitchFamily="49" charset="0"/>
              </a:rPr>
              <a:t>ProdB</a:t>
            </a:r>
            <a:r>
              <a:rPr lang="es-ES" sz="140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B050"/>
                </a:solidFill>
                <a:latin typeface="Courier New" pitchFamily="49" charset="0"/>
              </a:rPr>
              <a:t>Estud1.Curso := </a:t>
            </a:r>
            <a:r>
              <a:rPr lang="es-ES" sz="1400" dirty="0" err="1" smtClean="0">
                <a:solidFill>
                  <a:srgbClr val="00B050"/>
                </a:solidFill>
                <a:latin typeface="Courier New" pitchFamily="49" charset="0"/>
              </a:rPr>
              <a:t>ProdA.Existencias</a:t>
            </a:r>
            <a:r>
              <a:rPr lang="es-ES" sz="1400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-- Asignaciones imposibles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Estud1 := 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</a:rPr>
              <a:t>ProdA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</a:rPr>
              <a:t>ProdA.Existencias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 := Estud1.Nombre;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Estud1.Nombre := </a:t>
            </a:r>
            <a:r>
              <a:rPr lang="es-ES" sz="1400" dirty="0" err="1" smtClean="0">
                <a:solidFill>
                  <a:srgbClr val="FF0000"/>
                </a:solidFill>
                <a:latin typeface="Courier New" pitchFamily="49" charset="0"/>
              </a:rPr>
              <a:t>ProdC.Nombre</a:t>
            </a:r>
            <a:r>
              <a:rPr lang="es-ES" sz="1400" dirty="0" smtClean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definen muchas menos variables y parámetros</a:t>
            </a:r>
          </a:p>
          <a:p>
            <a:pPr lvl="1"/>
            <a:r>
              <a:rPr lang="es-ES" dirty="0" smtClean="0"/>
              <a:t>Estudiante1, Estudiante2, Estudiante3    vs.</a:t>
            </a:r>
          </a:p>
          <a:p>
            <a:pPr lvl="1"/>
            <a:r>
              <a:rPr lang="es-ES" dirty="0" smtClean="0"/>
              <a:t>Num_Exp1, Num_Exp2, Num_Exp3, Nombre1, Nombre2, Nombre3, Apellido1, Apellido2, Apellido3, Curso1, Curso2, Curso3, Grupo1, Grupo2, Grupo3</a:t>
            </a:r>
          </a:p>
          <a:p>
            <a:r>
              <a:rPr lang="es-ES" dirty="0" smtClean="0"/>
              <a:t>Además facilita el diseño y la implementación</a:t>
            </a:r>
          </a:p>
          <a:p>
            <a:pPr lvl="1"/>
            <a:r>
              <a:rPr lang="es-ES" dirty="0" err="1" smtClean="0"/>
              <a:t>Legilibilidad</a:t>
            </a:r>
            <a:r>
              <a:rPr lang="es-ES" dirty="0" smtClean="0"/>
              <a:t>, escalabilidad, flexibilidad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 del uso de registros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Registros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Estructuras anidadas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 smtClean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campos de un registro pueden ser de tipo registro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Registros con otros registros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99592" y="3645024"/>
            <a:ext cx="3816424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T_persona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Identif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Nombre,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(1..20);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707904" y="4869160"/>
            <a:ext cx="3816424" cy="10801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T_pareja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Persona1, Persona2: </a:t>
            </a:r>
            <a:r>
              <a:rPr lang="es-ES" sz="1400" b="1" dirty="0" err="1" smtClean="0">
                <a:solidFill>
                  <a:srgbClr val="7030A0"/>
                </a:solidFill>
                <a:latin typeface="Courier New" pitchFamily="49" charset="0"/>
              </a:rPr>
              <a:t>T_persona</a:t>
            </a:r>
            <a:r>
              <a:rPr lang="es-ES" sz="1400" b="1" dirty="0" smtClean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Domicilio: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Registros con otros registros</a:t>
            </a:r>
            <a:endParaRPr lang="es-E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99592" y="2852936"/>
            <a:ext cx="2016224" cy="36004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Pareja: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T_pareja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771800" y="2828740"/>
          <a:ext cx="5544616" cy="3912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Pareja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33">
                <a:tc rowSpan="7">
                  <a:txBody>
                    <a:bodyPr/>
                    <a:lstStyle/>
                    <a:p>
                      <a:pPr algn="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Persona1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1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066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654">
                <a:tc rowSpan="7">
                  <a:txBody>
                    <a:bodyPr/>
                    <a:lstStyle/>
                    <a:p>
                      <a:pPr algn="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Persona2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4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65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436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18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Domicilio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8100392" y="3501008"/>
          <a:ext cx="1008112" cy="255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Identif</a:t>
                      </a:r>
                      <a:endParaRPr lang="es-ES" sz="1600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1">
                <a:tc>
                  <a:txBody>
                    <a:bodyPr/>
                    <a:lstStyle/>
                    <a:p>
                      <a:endParaRPr lang="es-ES" sz="1600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Identif</a:t>
                      </a:r>
                      <a:endParaRPr lang="es-ES" sz="1600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 flipH="1">
            <a:off x="7380312" y="364502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380312" y="400506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7380312" y="436510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7380312" y="515719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7380312" y="551723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7380312" y="587727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arco"/>
          <p:cNvSpPr/>
          <p:nvPr/>
        </p:nvSpPr>
        <p:spPr>
          <a:xfrm>
            <a:off x="179512" y="3717032"/>
            <a:ext cx="3168352" cy="2880320"/>
          </a:xfrm>
          <a:prstGeom prst="fram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683568" y="4221088"/>
            <a:ext cx="2160240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u="sng" dirty="0" smtClean="0">
                <a:solidFill>
                  <a:schemeClr val="tx2"/>
                </a:solidFill>
              </a:rPr>
              <a:t>Desplegable</a:t>
            </a:r>
            <a:endParaRPr lang="es-ES" dirty="0" smtClean="0">
              <a:solidFill>
                <a:schemeClr val="tx2"/>
              </a:solidFill>
            </a:endParaRPr>
          </a:p>
          <a:p>
            <a:pPr algn="just"/>
            <a:endParaRPr lang="es-ES" sz="1400" dirty="0" smtClean="0">
              <a:solidFill>
                <a:schemeClr val="tx2"/>
              </a:solidFill>
            </a:endParaRP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Pareja.Persona1.Identif</a:t>
            </a: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                                .Nombre</a:t>
            </a: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                                .Apellido</a:t>
            </a: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             .Persona2.Identif</a:t>
            </a: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                                .Nombre</a:t>
            </a: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                                .Apellido</a:t>
            </a:r>
          </a:p>
          <a:p>
            <a:pPr algn="just"/>
            <a:r>
              <a:rPr lang="es-ES" sz="1400" dirty="0" smtClean="0">
                <a:solidFill>
                  <a:schemeClr val="tx2"/>
                </a:solidFill>
              </a:rPr>
              <a:t>             .Domicilio</a:t>
            </a:r>
            <a:endParaRPr lang="es-ES" sz="1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Registros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Estructuras anidadas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Asignaciones de campos</a:t>
            </a:r>
            <a:endParaRPr lang="es-ES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2771800" y="2828740"/>
          <a:ext cx="5544616" cy="3912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Pareja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33">
                <a:tc rowSpan="7">
                  <a:txBody>
                    <a:bodyPr/>
                    <a:lstStyle/>
                    <a:p>
                      <a:pPr algn="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Persona1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1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1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15677832</a:t>
                      </a:r>
                      <a:endParaRPr lang="es-ES" sz="1600" b="1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Fermín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Etxeberria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066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654">
                <a:tc rowSpan="7">
                  <a:txBody>
                    <a:bodyPr/>
                    <a:lstStyle/>
                    <a:p>
                      <a:pPr algn="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Persona2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43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654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Elena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436"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18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Domicilio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1" kern="12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Paseo Grande, 1</a:t>
                      </a:r>
                      <a:endParaRPr lang="es-ES" sz="1600" b="1" kern="1200" dirty="0">
                        <a:solidFill>
                          <a:srgbClr val="7030A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8100392" y="3501008"/>
          <a:ext cx="1008112" cy="2556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Identif</a:t>
                      </a:r>
                      <a:endParaRPr lang="es-ES" sz="1600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1">
                <a:tc>
                  <a:txBody>
                    <a:bodyPr/>
                    <a:lstStyle/>
                    <a:p>
                      <a:endParaRPr lang="es-ES" sz="1600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Identif</a:t>
                      </a:r>
                      <a:endParaRPr lang="es-ES" sz="1600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11 Conector recto de flecha"/>
          <p:cNvCxnSpPr/>
          <p:nvPr/>
        </p:nvCxnSpPr>
        <p:spPr>
          <a:xfrm flipH="1">
            <a:off x="7380312" y="364502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7380312" y="400506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7380312" y="436510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7380312" y="515719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>
            <a:off x="7380312" y="551723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7380312" y="5877272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79512" y="2276872"/>
            <a:ext cx="4680520" cy="122413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Pareja.Domicilio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"Paseo Grande, 1";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Pareja.Persona1.Identif := 15677832;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Pareja.Persona1.Nombre := "Fermín       ";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Pareja.Persona1.Apellido := "Etxeberria"; 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Pareja.Persona2.Nombre := "Elena ";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tipo registro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9552" y="2708920"/>
            <a:ext cx="6696744" cy="201622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leer (P: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T_persona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-- Pre: En la secuencia de entrada (teclado) hay un número y dos cadenas de 20 caracteres que identifican a una persona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-- Post: Se han leído los datos en P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P.Identif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P.Nombre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P.Apellido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leer;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95736" y="5013176"/>
            <a:ext cx="6696744" cy="165618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escribir (P: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T_persona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-- Post: Se han escrito los datos de P en la salida estándar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P.Identif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P.Nombre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P.Apellido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escribir;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Parámetros de tipo registro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2924944"/>
            <a:ext cx="7704856" cy="324036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asignar_pareja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(Pareja: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T_pareja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Pos: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            Persona: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T_persona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-- Pre: Pos es 1 ó 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-- Post: El campo Persona1 tiene el valor Persona si Pos vale 1,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o lo tiene Persona2 si Pos vale 2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(Pos=1)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Pareja.Persona1 := Persona;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Pareja.Persona2 := Persona;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asignar_pareja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pueden combinar registros y vectores dando lugar a infinidad de estructuras de datos diferentes</a:t>
            </a:r>
          </a:p>
          <a:p>
            <a:pPr lvl="1"/>
            <a:r>
              <a:rPr lang="es-ES" dirty="0" smtClean="0"/>
              <a:t>Cuanto más complejas sean estas estructuras, más útil resultará trabajar con su desplegable</a:t>
            </a:r>
          </a:p>
          <a:p>
            <a:pPr lvl="1"/>
            <a:endParaRPr lang="es-ES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Combinando registros y vectores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Array</a:t>
            </a:r>
            <a:r>
              <a:rPr lang="es-ES" dirty="0" smtClean="0"/>
              <a:t> de registros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2420888"/>
            <a:ext cx="5760640" cy="122413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T_persona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Identif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Nombre,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(1..20);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T_Tabla_personas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(1..5)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of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T_persona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07904" y="3789040"/>
            <a:ext cx="5184576" cy="57606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Personas: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T_Tabla_personas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Personas(3).Nombre := "Jon                   ";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3851917" y="4653136"/>
          <a:ext cx="5040563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9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0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95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93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15909"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Jon</a:t>
                      </a:r>
                      <a:endParaRPr lang="es-ES" sz="1600" b="1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5 Grupo"/>
          <p:cNvGrpSpPr/>
          <p:nvPr/>
        </p:nvGrpSpPr>
        <p:grpSpPr>
          <a:xfrm>
            <a:off x="251520" y="3933056"/>
            <a:ext cx="3168352" cy="2448272"/>
            <a:chOff x="5220072" y="4221088"/>
            <a:chExt cx="3168352" cy="2448272"/>
          </a:xfrm>
        </p:grpSpPr>
        <p:sp>
          <p:nvSpPr>
            <p:cNvPr id="7" name="6 Marco"/>
            <p:cNvSpPr/>
            <p:nvPr/>
          </p:nvSpPr>
          <p:spPr>
            <a:xfrm>
              <a:off x="5220072" y="4221088"/>
              <a:ext cx="3168352" cy="2448272"/>
            </a:xfrm>
            <a:prstGeom prst="fram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724128" y="4653136"/>
              <a:ext cx="2160240" cy="1512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u="sng" dirty="0" smtClean="0">
                  <a:solidFill>
                    <a:schemeClr val="tx2"/>
                  </a:solidFill>
                </a:rPr>
                <a:t>Desplegable</a:t>
              </a:r>
              <a:endParaRPr lang="es-ES" dirty="0" smtClean="0">
                <a:solidFill>
                  <a:schemeClr val="tx2"/>
                </a:solidFill>
              </a:endParaRPr>
            </a:p>
            <a:p>
              <a:pPr algn="just"/>
              <a:endParaRPr lang="es-ES" sz="14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Personas   1    .</a:t>
              </a:r>
              <a:r>
                <a:rPr lang="es-ES" sz="1400" dirty="0" err="1" smtClean="0">
                  <a:solidFill>
                    <a:schemeClr val="tx2"/>
                  </a:solidFill>
                </a:rPr>
                <a:t>Identif</a:t>
              </a:r>
              <a:endParaRPr lang="es-ES" sz="14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...  .Nombre</a:t>
              </a: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5   .Apellido</a:t>
              </a:r>
              <a:endParaRPr lang="es-ES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9 Arco"/>
            <p:cNvSpPr/>
            <p:nvPr/>
          </p:nvSpPr>
          <p:spPr>
            <a:xfrm rot="673642">
              <a:off x="6451051" y="5356889"/>
              <a:ext cx="288032" cy="1224136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10 Arco"/>
            <p:cNvSpPr/>
            <p:nvPr/>
          </p:nvSpPr>
          <p:spPr>
            <a:xfrm rot="11397976">
              <a:off x="6575440" y="4781463"/>
              <a:ext cx="288032" cy="1224136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Registro con un campo </a:t>
            </a:r>
            <a:r>
              <a:rPr lang="es-ES" i="1" dirty="0" err="1" smtClean="0"/>
              <a:t>array</a:t>
            </a:r>
            <a:endParaRPr lang="es-ES" i="1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7584" y="2420888"/>
            <a:ext cx="5184576" cy="13681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T_Tabla_kms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(1 .. 12)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T_Corredor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Identif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Nombre,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(1..20);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Kms_recorridos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T_Tabla_kms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07904" y="3861048"/>
            <a:ext cx="4392488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Corredor: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T_Corredor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Corredor.Nombre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"Ana             ";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Corredor.Kms_recorridos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(5) := 580;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572001" y="4437112"/>
          <a:ext cx="4464495" cy="23552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9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03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5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35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35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56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49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513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5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739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27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0433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31"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3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s-ES" sz="1600" b="1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Ana</a:t>
                      </a:r>
                      <a:endParaRPr lang="es-ES" sz="1600" b="1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331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32">
                <a:tc rowSpan="3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1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580</a:t>
                      </a:r>
                      <a:endParaRPr lang="es-ES" sz="1300" b="1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3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33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93"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/>
                      <a:endParaRPr lang="es-E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" name="13 Grupo"/>
          <p:cNvGrpSpPr/>
          <p:nvPr/>
        </p:nvGrpSpPr>
        <p:grpSpPr>
          <a:xfrm>
            <a:off x="251520" y="4005064"/>
            <a:ext cx="3168352" cy="2647969"/>
            <a:chOff x="251520" y="3933056"/>
            <a:chExt cx="3168352" cy="2647969"/>
          </a:xfrm>
        </p:grpSpPr>
        <p:grpSp>
          <p:nvGrpSpPr>
            <p:cNvPr id="6" name="5 Grupo"/>
            <p:cNvGrpSpPr/>
            <p:nvPr/>
          </p:nvGrpSpPr>
          <p:grpSpPr>
            <a:xfrm>
              <a:off x="251520" y="3933056"/>
              <a:ext cx="3168352" cy="2448272"/>
              <a:chOff x="5220072" y="4221088"/>
              <a:chExt cx="3168352" cy="2448272"/>
            </a:xfrm>
          </p:grpSpPr>
          <p:sp>
            <p:nvSpPr>
              <p:cNvPr id="7" name="6 Marco"/>
              <p:cNvSpPr/>
              <p:nvPr/>
            </p:nvSpPr>
            <p:spPr>
              <a:xfrm>
                <a:off x="5220072" y="4221088"/>
                <a:ext cx="3168352" cy="2448272"/>
              </a:xfrm>
              <a:prstGeom prst="fram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5580112" y="4653136"/>
                <a:ext cx="2448272" cy="16561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s-ES" u="sng" dirty="0" smtClean="0">
                    <a:solidFill>
                      <a:schemeClr val="tx2"/>
                    </a:solidFill>
                  </a:rPr>
                  <a:t>Desplegable</a:t>
                </a:r>
                <a:endParaRPr lang="es-ES" dirty="0" smtClean="0">
                  <a:solidFill>
                    <a:schemeClr val="tx2"/>
                  </a:solidFill>
                </a:endParaRPr>
              </a:p>
              <a:p>
                <a:pPr algn="just"/>
                <a:endParaRPr lang="es-ES" sz="14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400" dirty="0" err="1" smtClean="0">
                    <a:solidFill>
                      <a:schemeClr val="tx2"/>
                    </a:solidFill>
                  </a:rPr>
                  <a:t>Corredor.Identif</a:t>
                </a:r>
                <a:endParaRPr lang="es-ES" sz="1400" dirty="0" smtClean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s-ES" sz="1400" dirty="0" smtClean="0">
                    <a:solidFill>
                      <a:schemeClr val="tx2"/>
                    </a:solidFill>
                  </a:rPr>
                  <a:t>                  .Nombre</a:t>
                </a:r>
              </a:p>
              <a:p>
                <a:pPr algn="just"/>
                <a:r>
                  <a:rPr lang="es-ES" sz="1400" dirty="0" smtClean="0">
                    <a:solidFill>
                      <a:schemeClr val="tx2"/>
                    </a:solidFill>
                  </a:rPr>
                  <a:t>                  .Apellido                   1</a:t>
                </a:r>
              </a:p>
              <a:p>
                <a:pPr algn="just"/>
                <a:r>
                  <a:rPr lang="es-ES" sz="1400" dirty="0" smtClean="0">
                    <a:solidFill>
                      <a:schemeClr val="tx2"/>
                    </a:solidFill>
                  </a:rPr>
                  <a:t>                  .</a:t>
                </a:r>
                <a:r>
                  <a:rPr lang="es-ES" sz="1400" dirty="0" err="1" smtClean="0">
                    <a:solidFill>
                      <a:schemeClr val="tx2"/>
                    </a:solidFill>
                  </a:rPr>
                  <a:t>Kms_recorridos</a:t>
                </a:r>
                <a:r>
                  <a:rPr lang="es-ES" sz="1400" dirty="0" smtClean="0">
                    <a:solidFill>
                      <a:schemeClr val="tx2"/>
                    </a:solidFill>
                  </a:rPr>
                  <a:t>   ...</a:t>
                </a:r>
              </a:p>
              <a:p>
                <a:pPr algn="just"/>
                <a:r>
                  <a:rPr lang="es-ES" sz="1400" dirty="0" smtClean="0">
                    <a:solidFill>
                      <a:schemeClr val="tx2"/>
                    </a:solidFill>
                  </a:rPr>
                  <a:t>                                                      12</a:t>
                </a:r>
                <a:endParaRPr lang="es-ES" sz="1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" name="11 Arco"/>
            <p:cNvSpPr/>
            <p:nvPr/>
          </p:nvSpPr>
          <p:spPr>
            <a:xfrm rot="673642">
              <a:off x="2600184" y="5356889"/>
              <a:ext cx="288032" cy="1224136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Arco"/>
            <p:cNvSpPr/>
            <p:nvPr/>
          </p:nvSpPr>
          <p:spPr>
            <a:xfrm rot="11397976">
              <a:off x="2740051" y="4781463"/>
              <a:ext cx="288032" cy="1224136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quiere definir una estructura de datos en la que almacenar el nombre y apellido de las personas que van a acudir a la próxima cena de clase </a:t>
            </a:r>
          </a:p>
          <a:p>
            <a:r>
              <a:rPr lang="es-ES" dirty="0" smtClean="0"/>
              <a:t>En lugar de irse apuntando en una lista inicialmente vacía, se comenzará con la lista de clase (llena) y se eliminará de ella a quienes no vayan a ir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resuelto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estructura de datos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2564904"/>
            <a:ext cx="5976664" cy="165618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(1 .. 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120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5220072" y="4293096"/>
            <a:ext cx="3744416" cy="2355773"/>
            <a:chOff x="5508104" y="4221088"/>
            <a:chExt cx="3168352" cy="2503009"/>
          </a:xfrm>
        </p:grpSpPr>
        <p:sp>
          <p:nvSpPr>
            <p:cNvPr id="12" name="11 Marco"/>
            <p:cNvSpPr/>
            <p:nvPr/>
          </p:nvSpPr>
          <p:spPr>
            <a:xfrm>
              <a:off x="5508104" y="4221088"/>
              <a:ext cx="3168352" cy="2448272"/>
            </a:xfrm>
            <a:prstGeom prst="fram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934613" y="4653136"/>
              <a:ext cx="2376264" cy="1512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u="sng" dirty="0" smtClean="0">
                  <a:solidFill>
                    <a:schemeClr val="tx2"/>
                  </a:solidFill>
                </a:rPr>
                <a:t>Desplegable</a:t>
              </a:r>
              <a:endParaRPr lang="es-ES" dirty="0" smtClean="0">
                <a:solidFill>
                  <a:schemeClr val="tx2"/>
                </a:solidFill>
              </a:endParaRPr>
            </a:p>
            <a:p>
              <a:pPr algn="just"/>
              <a:endParaRPr lang="es-ES" sz="14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es-ES" sz="1400" dirty="0" err="1" smtClean="0">
                  <a:solidFill>
                    <a:schemeClr val="tx2"/>
                  </a:solidFill>
                </a:rPr>
                <a:t>Alumnos_clase</a:t>
              </a:r>
              <a:r>
                <a:rPr lang="es-ES" sz="1400" dirty="0" smtClean="0">
                  <a:solidFill>
                    <a:schemeClr val="tx2"/>
                  </a:solidFill>
                </a:rPr>
                <a:t>    1</a:t>
              </a: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             ...   .Nombre</a:t>
              </a: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            120 .Apellido</a:t>
              </a: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                   . </a:t>
              </a:r>
              <a:r>
                <a:rPr lang="es-ES" sz="1400" dirty="0" err="1" smtClean="0">
                  <a:solidFill>
                    <a:schemeClr val="tx2"/>
                  </a:solidFill>
                </a:rPr>
                <a:t>etc</a:t>
              </a:r>
              <a:endParaRPr lang="es-E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13 Arco"/>
            <p:cNvSpPr/>
            <p:nvPr/>
          </p:nvSpPr>
          <p:spPr>
            <a:xfrm rot="506793">
              <a:off x="6933627" y="5239718"/>
              <a:ext cx="323377" cy="1484379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Arco"/>
            <p:cNvSpPr/>
            <p:nvPr/>
          </p:nvSpPr>
          <p:spPr>
            <a:xfrm rot="11273123">
              <a:off x="7046103" y="4628828"/>
              <a:ext cx="288032" cy="1410322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16" name="15 Conector recto de flecha"/>
          <p:cNvCxnSpPr>
            <a:stCxn id="17" idx="0"/>
          </p:cNvCxnSpPr>
          <p:nvPr/>
        </p:nvCxnSpPr>
        <p:spPr>
          <a:xfrm flipV="1">
            <a:off x="2951820" y="4005064"/>
            <a:ext cx="1260140" cy="57606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1547664" y="4581128"/>
            <a:ext cx="280831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Hay 120 matriculados en PB, considerando los grupos 01 y 31 </a:t>
            </a:r>
            <a:endParaRPr lang="es-E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implementación de la solución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7504" y="2132856"/>
            <a:ext cx="4896544" cy="28083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gestionar_alumnos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Clase: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rellenar_estructura</a:t>
            </a:r>
            <a:r>
              <a:rPr lang="es-E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(Clase);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"               ";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eliminar_alumno</a:t>
            </a:r>
            <a:r>
              <a:rPr lang="es-ES" sz="14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(Clase, </a:t>
            </a:r>
            <a:r>
              <a:rPr lang="es-ES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Nom</a:t>
            </a:r>
            <a:r>
              <a:rPr lang="es-ES" sz="14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s-ES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Apell</a:t>
            </a:r>
            <a:r>
              <a:rPr lang="es-ES" sz="14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gestionar_alumnos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3347864" y="3140968"/>
            <a:ext cx="2160240" cy="8640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339752" y="4149080"/>
            <a:ext cx="864096" cy="1512168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67544" y="5013176"/>
            <a:ext cx="8496944" cy="172819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eliminar_alumno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Alumnos_a_actualizar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Nombre_a_borrar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Apellido_a_borrar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posicion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(</a:t>
            </a:r>
            <a:r>
              <a:rPr lang="es-E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Alumnos_a_actualizar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s-E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Nombre_a_borrar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s-E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Apellido_a_borrar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eliminar(</a:t>
            </a:r>
            <a:r>
              <a:rPr lang="es-E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Alumnos_a_actualizar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s-ES" sz="14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Ind</a:t>
            </a:r>
            <a:r>
              <a:rPr lang="es-ES" sz="1400" b="1" dirty="0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eliminar_alumno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5220072" y="2564904"/>
            <a:ext cx="3816424" cy="216024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rellenar_estructura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(Alumnos: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1..120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(Alumnos(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).Nombre);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(Alumnos(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).Apellido);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rellenar_estructura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posicion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95536" y="2996952"/>
            <a:ext cx="8208912" cy="352839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posicion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(Alumnos: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     Nombre, Apellido: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Encontrado: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False;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:=1;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&gt;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Alumnos'last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Encontrado;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Alumnos(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).Nombre = Nombre AND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Alumnos(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).Apellido = Apellido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          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Encontrado:= True;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Indice+1;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posicion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Ampliar el abanico de estructuras de datos a utilizar</a:t>
            </a:r>
          </a:p>
          <a:p>
            <a:pPr lvl="1"/>
            <a:r>
              <a:rPr lang="es-ES" dirty="0" smtClean="0"/>
              <a:t>Registros para almacenar elementos de diferente tipo</a:t>
            </a:r>
          </a:p>
          <a:p>
            <a:pPr lvl="1"/>
            <a:r>
              <a:rPr lang="es-ES" dirty="0" smtClean="0"/>
              <a:t>Estructuras anidadas</a:t>
            </a:r>
          </a:p>
          <a:p>
            <a:pPr lvl="2"/>
            <a:r>
              <a:rPr lang="es-ES" dirty="0" smtClean="0"/>
              <a:t>Registros con registros</a:t>
            </a:r>
          </a:p>
          <a:p>
            <a:pPr lvl="2"/>
            <a:r>
              <a:rPr lang="es-ES" dirty="0" err="1" smtClean="0"/>
              <a:t>Arrays</a:t>
            </a:r>
            <a:r>
              <a:rPr lang="es-ES" dirty="0" smtClean="0"/>
              <a:t> de registros</a:t>
            </a:r>
          </a:p>
          <a:p>
            <a:pPr lvl="2"/>
            <a:r>
              <a:rPr lang="es-ES" dirty="0" smtClean="0"/>
              <a:t>Registros con </a:t>
            </a:r>
            <a:r>
              <a:rPr lang="es-ES" dirty="0" err="1" smtClean="0"/>
              <a:t>arrays</a:t>
            </a:r>
            <a:endParaRPr lang="es-ES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 del tema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eliminar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512" y="2636912"/>
            <a:ext cx="7704856" cy="187220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eliminar(Alumnos: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Pos: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 ????</a:t>
            </a:r>
          </a:p>
          <a:p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eliminar;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161062" y="4941168"/>
            <a:ext cx="3371378" cy="792088"/>
          </a:xfrm>
          <a:prstGeom prst="wedgeRoundRectCallout">
            <a:avLst>
              <a:gd name="adj1" fmla="val -51346"/>
              <a:gd name="adj2" fmla="val 7326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s-ES" b="1" dirty="0" smtClean="0">
                <a:solidFill>
                  <a:schemeClr val="hlink"/>
                </a:solidFill>
                <a:cs typeface="DejaVu Sans" pitchFamily="34" charset="0"/>
              </a:rPr>
              <a:t>¿Cómo eliminamos el elemento del vector de alumnos?</a:t>
            </a: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s-ES" b="1" dirty="0" smtClean="0">
              <a:solidFill>
                <a:schemeClr val="hlink"/>
              </a:solidFill>
              <a:cs typeface="DejaVu Sans" pitchFamily="34" charset="0"/>
            </a:endParaRPr>
          </a:p>
        </p:txBody>
      </p:sp>
      <p:pic>
        <p:nvPicPr>
          <p:cNvPr id="5" name="Picture 5" descr="MC90044051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Estamos almacenando la información de 120 alumnos en un vector cuyo tamaño siempre será 120</a:t>
            </a:r>
          </a:p>
          <a:p>
            <a:pPr lvl="1"/>
            <a:r>
              <a:rPr lang="es-ES" dirty="0" smtClean="0"/>
              <a:t>Al eliminar un elemento, ya no nos interesa almacenar información sobre 120 alumnos, sino sobre 119</a:t>
            </a:r>
          </a:p>
          <a:p>
            <a:pPr lvl="1"/>
            <a:r>
              <a:rPr lang="es-ES" dirty="0" smtClean="0"/>
              <a:t>Y a medida que se siga ejecutando el programa, nos interesará tener información sobre menos elementos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 de diseño</a:t>
            </a:r>
            <a:endParaRPr lang="es-ES" dirty="0"/>
          </a:p>
        </p:txBody>
      </p:sp>
      <p:sp>
        <p:nvSpPr>
          <p:cNvPr id="5" name="4 Explosión 1"/>
          <p:cNvSpPr/>
          <p:nvPr/>
        </p:nvSpPr>
        <p:spPr>
          <a:xfrm>
            <a:off x="2051720" y="5157192"/>
            <a:ext cx="5976664" cy="129614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¿Cómo arreglamos esto?</a:t>
            </a:r>
            <a:endParaRPr lang="es-E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encapsulará el </a:t>
            </a:r>
            <a:r>
              <a:rPr lang="es-ES" dirty="0" err="1" smtClean="0"/>
              <a:t>array</a:t>
            </a:r>
            <a:r>
              <a:rPr lang="es-ES" dirty="0" smtClean="0"/>
              <a:t> dentro de un registro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Una estructura adecuada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278" y="3212976"/>
            <a:ext cx="5648850" cy="244827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...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120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Cuantos: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Integer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Alumnos: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T_vector_alumnos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 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5796136" y="4437112"/>
            <a:ext cx="3240360" cy="2304256"/>
            <a:chOff x="5508104" y="4221088"/>
            <a:chExt cx="3168352" cy="2448272"/>
          </a:xfrm>
        </p:grpSpPr>
        <p:sp>
          <p:nvSpPr>
            <p:cNvPr id="12" name="11 Marco"/>
            <p:cNvSpPr/>
            <p:nvPr/>
          </p:nvSpPr>
          <p:spPr>
            <a:xfrm>
              <a:off x="5508104" y="4221088"/>
              <a:ext cx="3168352" cy="2448272"/>
            </a:xfrm>
            <a:prstGeom prst="fram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5934613" y="4653136"/>
              <a:ext cx="2376264" cy="1512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ES" u="sng" dirty="0" smtClean="0">
                  <a:solidFill>
                    <a:schemeClr val="tx2"/>
                  </a:solidFill>
                </a:rPr>
                <a:t>Desplegable</a:t>
              </a:r>
              <a:endParaRPr lang="es-ES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es-ES" sz="1400" dirty="0" err="1" smtClean="0">
                  <a:solidFill>
                    <a:schemeClr val="tx2"/>
                  </a:solidFill>
                </a:rPr>
                <a:t>Clase.Cuantos</a:t>
              </a:r>
              <a:endParaRPr lang="es-ES" sz="1400" dirty="0" smtClean="0">
                <a:solidFill>
                  <a:schemeClr val="tx2"/>
                </a:solidFill>
              </a:endParaRP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.Alumnos   1</a:t>
              </a: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             ...  .Nombre</a:t>
              </a:r>
            </a:p>
            <a:p>
              <a:pPr algn="just"/>
              <a:r>
                <a:rPr lang="es-ES" sz="1400" dirty="0" smtClean="0">
                  <a:solidFill>
                    <a:schemeClr val="tx2"/>
                  </a:solidFill>
                </a:rPr>
                <a:t>                                </a:t>
              </a:r>
              <a:r>
                <a:rPr lang="es-ES" sz="1400" b="1" dirty="0" smtClean="0">
                  <a:solidFill>
                    <a:schemeClr val="bg2">
                      <a:lumMod val="50000"/>
                    </a:schemeClr>
                  </a:solidFill>
                </a:rPr>
                <a:t>120</a:t>
              </a:r>
              <a:r>
                <a:rPr lang="es-ES" sz="1400" dirty="0" smtClean="0">
                  <a:solidFill>
                    <a:schemeClr val="tx2"/>
                  </a:solidFill>
                </a:rPr>
                <a:t> .Apellido</a:t>
              </a:r>
              <a:endParaRPr lang="es-ES" sz="1400" dirty="0">
                <a:solidFill>
                  <a:schemeClr val="tx2"/>
                </a:solidFill>
              </a:endParaRPr>
            </a:p>
          </p:txBody>
        </p:sp>
        <p:sp>
          <p:nvSpPr>
            <p:cNvPr id="14" name="13 Arco"/>
            <p:cNvSpPr/>
            <p:nvPr/>
          </p:nvSpPr>
          <p:spPr>
            <a:xfrm rot="506793">
              <a:off x="7138250" y="5356889"/>
              <a:ext cx="288032" cy="1224136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14 Arco"/>
            <p:cNvSpPr/>
            <p:nvPr/>
          </p:nvSpPr>
          <p:spPr>
            <a:xfrm rot="11273123">
              <a:off x="7185985" y="4781463"/>
              <a:ext cx="288032" cy="1224136"/>
            </a:xfrm>
            <a:prstGeom prst="arc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7" name="16 Rectángulo"/>
          <p:cNvSpPr/>
          <p:nvPr/>
        </p:nvSpPr>
        <p:spPr>
          <a:xfrm>
            <a:off x="971600" y="5877272"/>
            <a:ext cx="4032448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Siempre habrá 120 “alumnos” en el vector</a:t>
            </a:r>
          </a:p>
          <a:p>
            <a:pPr algn="ctr"/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Pero solamente interesará la información de los primeros </a:t>
            </a:r>
            <a:r>
              <a:rPr lang="es-ES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Cuantos </a:t>
            </a: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(el resto serán valores </a:t>
            </a:r>
            <a:r>
              <a:rPr lang="es-ES" sz="1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basura</a:t>
            </a:r>
            <a:r>
              <a:rPr lang="es-E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s-ES" sz="14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4644008" y="6021288"/>
            <a:ext cx="2808312" cy="72008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/>
          <p:nvPr/>
        </p:nvCxnSpPr>
        <p:spPr>
          <a:xfrm flipH="1" flipV="1">
            <a:off x="3995936" y="4581128"/>
            <a:ext cx="648072" cy="144016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2195736" y="4949764"/>
            <a:ext cx="2448272" cy="107152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implementación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51992" y="3140968"/>
            <a:ext cx="6120680" cy="288032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gestionar_alumnos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Clase: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rellenar_estructura</a:t>
            </a:r>
            <a:r>
              <a:rPr lang="es-E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(Clase);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"               ";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eliminar_alumno</a:t>
            </a:r>
            <a:r>
              <a:rPr lang="es-ES" sz="14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(Clase, </a:t>
            </a:r>
            <a:r>
              <a:rPr lang="es-ES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Nom</a:t>
            </a:r>
            <a:r>
              <a:rPr lang="es-ES" sz="14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, </a:t>
            </a:r>
            <a:r>
              <a:rPr lang="es-ES" sz="1400" b="1" dirty="0" err="1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Apell</a:t>
            </a:r>
            <a:r>
              <a:rPr lang="es-ES" sz="1400" b="1" dirty="0" smtClean="0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gestionar_alumnos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implementación</a:t>
            </a:r>
            <a:endParaRPr lang="es-E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15616" y="2924944"/>
            <a:ext cx="6912768" cy="338437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rellenar_estructura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(LA: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:= 0;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"               ";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:=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+ 1;</a:t>
            </a:r>
          </a:p>
          <a:p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LA.Alumnos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).Nombre:=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Nom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LA.Alumnos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).Apellido:=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Apell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Apell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s-ES" sz="1400" b="1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rellenar_estructura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implementación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51520" y="2996952"/>
            <a:ext cx="8640960" cy="158417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eliminar_alumno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Alumnos_a_actualizar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Nombre_a_borrar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Apellido_a_borrar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posicion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Alumnos_a_actualizar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Nombre_a_borrar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Apellido_a_borrar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eliminar(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Alumnos_a_actualizar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 </a:t>
            </a:r>
          </a:p>
          <a:p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eliminar_alumno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104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implementación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2996952"/>
            <a:ext cx="7992888" cy="352839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function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posicion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(LA: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       Nombre, Apellido: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Encontrado: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Boolean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:= False;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:=1;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&gt;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Encontrado;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LA.Alumnos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Indice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).Nombre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Nombre_a_borrar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AND</a:t>
            </a:r>
          </a:p>
          <a:p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  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LA.Alumnos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Indice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).Apellido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Apellido_a_borrar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then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Encontrado:= True;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Indice+1;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posicion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implementación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600" y="4581128"/>
            <a:ext cx="7848872" cy="194421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desplazar_izqda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(LA: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LA.Alumnos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Indice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):=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LA.Alumnos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(Indice+1);</a:t>
            </a:r>
          </a:p>
          <a:p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   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Indice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+ 1;</a:t>
            </a: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desplazar_izqda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2924944"/>
            <a:ext cx="7632848" cy="115212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eliminar(LA: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Lista_alumnos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 Pos: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desplazar_izqda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(LA, Pos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); --Queremos mantener el orden de la lista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:= </a:t>
            </a:r>
            <a:r>
              <a:rPr lang="es-ES" sz="1400" b="1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LA.Cuantos</a:t>
            </a:r>
            <a:r>
              <a:rPr lang="es-ES" sz="1400" b="1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</a:rPr>
              <a:t> - 1;</a:t>
            </a:r>
            <a:endParaRPr lang="es-ES" sz="14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eliminar;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la entrada estándar hay datos de 10 vendedores. Por cada vendedor está su número de identificación, nombre, apellido y 5 números que corresponden a los kilómetros recorridos en los últimos 5 meses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propuesto 1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267744" y="4725144"/>
            <a:ext cx="5112568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2"/>
            <a:r>
              <a:rPr lang="pt-BR" dirty="0" smtClean="0">
                <a:solidFill>
                  <a:schemeClr val="tx1"/>
                </a:solidFill>
              </a:rPr>
              <a:t>123 Jorge Pastor 0 48 100 500 230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600 Iñigo Balda 800 1000 0 900 2500</a:t>
            </a:r>
          </a:p>
          <a:p>
            <a:pPr lvl="2"/>
            <a:r>
              <a:rPr lang="pt-BR" dirty="0" smtClean="0">
                <a:solidFill>
                  <a:schemeClr val="tx1"/>
                </a:solidFill>
              </a:rPr>
              <a:t>... 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pide:</a:t>
            </a:r>
          </a:p>
          <a:p>
            <a:pPr lvl="1"/>
            <a:r>
              <a:rPr lang="es-ES" dirty="0" smtClean="0"/>
              <a:t>Declarar las estructuras de datos (tipos y variables) que almacenen dichos datos</a:t>
            </a:r>
          </a:p>
          <a:p>
            <a:pPr lvl="1"/>
            <a:r>
              <a:rPr lang="es-ES" dirty="0" smtClean="0"/>
              <a:t>Escribir una </a:t>
            </a:r>
            <a:r>
              <a:rPr lang="es-ES" b="1" dirty="0" smtClean="0"/>
              <a:t>función</a:t>
            </a:r>
            <a:r>
              <a:rPr lang="es-ES" dirty="0" smtClean="0"/>
              <a:t> que, recibiendo como parámetro de entrada la lista de vendedores, devuelva el mayor valor de los kilómetros recorridos y el nombre del vendedor</a:t>
            </a:r>
          </a:p>
          <a:p>
            <a:pPr lvl="2"/>
            <a:r>
              <a:rPr lang="es-ES" dirty="0" smtClean="0"/>
              <a:t>¿De qué tipo será el elemento devuelto por la función?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propuesto 1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Registros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Estructuras anidadas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Definir una estructura que guarde información sobre alumnos, con sus nombres y sus notas</a:t>
            </a:r>
          </a:p>
          <a:p>
            <a:pPr lvl="1"/>
            <a:r>
              <a:rPr lang="es-ES" dirty="0" smtClean="0"/>
              <a:t>Habrá un máximo de 100 alumnos y de 15 notas por alumno, pero puede que no se disponga de información </a:t>
            </a:r>
            <a:r>
              <a:rPr lang="es-ES" i="1" dirty="0" smtClean="0"/>
              <a:t>relevante</a:t>
            </a:r>
            <a:r>
              <a:rPr lang="es-ES" dirty="0" smtClean="0"/>
              <a:t> de tantos alumnos, ni de tantas notas por alumno </a:t>
            </a:r>
            <a:r>
              <a:rPr lang="es-ES" dirty="0" smtClean="0">
                <a:sym typeface="Wingdings" pitchFamily="2" charset="2"/>
              </a:rPr>
              <a:t> puede que haya elementos </a:t>
            </a:r>
            <a:r>
              <a:rPr lang="es-ES" i="1" dirty="0" smtClean="0">
                <a:sym typeface="Wingdings" pitchFamily="2" charset="2"/>
              </a:rPr>
              <a:t>basura</a:t>
            </a:r>
            <a:endParaRPr lang="es-ES" i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propuesto 2</a:t>
            </a:r>
            <a:endParaRPr lang="es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Se pide:</a:t>
            </a:r>
          </a:p>
          <a:p>
            <a:pPr lvl="1"/>
            <a:r>
              <a:rPr lang="es-ES" dirty="0" smtClean="0"/>
              <a:t>Escribir un subprograma que inserte un alumno al final de la estructura </a:t>
            </a:r>
          </a:p>
          <a:p>
            <a:pPr lvl="1"/>
            <a:r>
              <a:rPr lang="es-ES" dirty="0" smtClean="0"/>
              <a:t>Escribir  un subprograma que reciba como parámetro de entrada esa estructura y devuelva la nota media global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propuesto 2</a:t>
            </a:r>
            <a:endParaRPr lang="es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problemas informáticos de la vida real manejan datos almacenados en estructuras </a:t>
            </a:r>
            <a:r>
              <a:rPr lang="es-ES" i="1" dirty="0" smtClean="0"/>
              <a:t>complejas</a:t>
            </a:r>
          </a:p>
          <a:p>
            <a:pPr lvl="1"/>
            <a:r>
              <a:rPr lang="es-ES" dirty="0" smtClean="0"/>
              <a:t>Lista de clase de la asignatura Programación Básica</a:t>
            </a:r>
          </a:p>
          <a:p>
            <a:pPr lvl="1"/>
            <a:r>
              <a:rPr lang="es-ES" dirty="0" smtClean="0"/>
              <a:t>Expediente académico de un estudiante de la UPV/EHU</a:t>
            </a:r>
          </a:p>
          <a:p>
            <a:pPr lvl="1"/>
            <a:r>
              <a:rPr lang="es-ES" dirty="0" smtClean="0"/>
              <a:t>¿...?</a:t>
            </a:r>
          </a:p>
          <a:p>
            <a:r>
              <a:rPr lang="es-ES" dirty="0" smtClean="0"/>
              <a:t>Veremos cómo diseñar estructuras que nos permitan almacenar datos de estas características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este tema solo se considerará el lenguaje Ada</a:t>
            </a:r>
          </a:p>
          <a:p>
            <a:pPr lvl="1"/>
            <a:r>
              <a:rPr lang="es-ES" dirty="0" err="1" smtClean="0"/>
              <a:t>Python</a:t>
            </a:r>
            <a:r>
              <a:rPr lang="es-ES" dirty="0" smtClean="0"/>
              <a:t> permite emular los registros y sus estructuras derivadas, pero lo habitual es usar orientación a objetos, que se verá en el segundo cuatrimestre  (con Java)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Motivación</a:t>
            </a:r>
            <a:endParaRPr lang="es-ES" dirty="0"/>
          </a:p>
        </p:txBody>
      </p:sp>
      <p:pic>
        <p:nvPicPr>
          <p:cNvPr id="5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 smtClean="0">
                <a:solidFill>
                  <a:schemeClr val="tx2"/>
                </a:solidFill>
              </a:rPr>
              <a:t>Registros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 smtClean="0">
                <a:solidFill>
                  <a:schemeClr val="tx2"/>
                </a:solidFill>
              </a:rPr>
              <a:t>Estructuras anidadas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 de datos estructurado que almacena un conjunto de elementos que pueden ser del mismo tipo o no</a:t>
            </a:r>
          </a:p>
          <a:p>
            <a:pPr lvl="1"/>
            <a:r>
              <a:rPr lang="es-ES" dirty="0" smtClean="0"/>
              <a:t>En la definición del tipo, a cada campo o valor que compone el registro se le asigna un nombre y se le asocia el tipo de dato del valor que va a contener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Registro</a:t>
            </a:r>
            <a:endParaRPr lang="es-E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59832" y="4941168"/>
            <a:ext cx="3816424" cy="13681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T_estudiante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Num_Exp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Nombre, Apellido: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(1..30);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Curso: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  Grupo: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Character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b="1" dirty="0" err="1" smtClean="0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</a:rPr>
              <a:t> record;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declaran según lo visto para </a:t>
            </a:r>
            <a:r>
              <a:rPr lang="es-ES" dirty="0" smtClean="0"/>
              <a:t>otr</a:t>
            </a:r>
            <a:r>
              <a:rPr lang="es-ES" dirty="0" smtClean="0"/>
              <a:t>os</a:t>
            </a:r>
            <a:r>
              <a:rPr lang="es-ES" dirty="0" smtClean="0"/>
              <a:t> tipos de datos</a:t>
            </a:r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 de tipo registro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635896" y="4509120"/>
          <a:ext cx="5328592" cy="2160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Estud1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Estud2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>
                          <a:latin typeface="Courier New" pitchFamily="49" charset="0"/>
                          <a:cs typeface="Courier New" pitchFamily="49" charset="0"/>
                        </a:rPr>
                        <a:t>Num_Exp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Num_Exp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Nombre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Nombre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Apellido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Apellido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Curso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Curso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Grupo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Grupo</a:t>
                      </a:r>
                      <a:endParaRPr lang="es-ES" sz="1600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  <a:endParaRPr lang="es-E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39552" y="3501008"/>
            <a:ext cx="3384376" cy="36004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just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Estud1, Estud2: </a:t>
            </a:r>
            <a:r>
              <a:rPr lang="es-ES" sz="1400" dirty="0" err="1" smtClean="0">
                <a:solidFill>
                  <a:srgbClr val="000000"/>
                </a:solidFill>
                <a:latin typeface="Courier New" pitchFamily="49" charset="0"/>
              </a:rPr>
              <a:t>T_estudiante</a:t>
            </a:r>
            <a:r>
              <a:rPr lang="es-ES" sz="140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3129</TotalTime>
  <Words>2306</Words>
  <Application>Microsoft Office PowerPoint</Application>
  <PresentationFormat>Presentación en pantalla (4:3)</PresentationFormat>
  <Paragraphs>542</Paragraphs>
  <Slides>42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2" baseType="lpstr">
      <vt:lpstr>Calibri</vt:lpstr>
      <vt:lpstr>Candara</vt:lpstr>
      <vt:lpstr>Courier New</vt:lpstr>
      <vt:lpstr>DejaVu Sans</vt:lpstr>
      <vt:lpstr>Garamond</vt:lpstr>
      <vt:lpstr>Symbol</vt:lpstr>
      <vt:lpstr>Times New Roman</vt:lpstr>
      <vt:lpstr>Verdana</vt:lpstr>
      <vt:lpstr>Wingdings</vt:lpstr>
      <vt:lpstr>Waveform</vt:lpstr>
      <vt:lpstr>Tema 4.2</vt:lpstr>
      <vt:lpstr>Índice</vt:lpstr>
      <vt:lpstr>Objetivos del tema</vt:lpstr>
      <vt:lpstr>Índice</vt:lpstr>
      <vt:lpstr>Motivación</vt:lpstr>
      <vt:lpstr>Motivación</vt:lpstr>
      <vt:lpstr>Índice</vt:lpstr>
      <vt:lpstr>Registro</vt:lpstr>
      <vt:lpstr>Variables de tipo registro</vt:lpstr>
      <vt:lpstr>Acceso a los campos del registro</vt:lpstr>
      <vt:lpstr>Asignación</vt:lpstr>
      <vt:lpstr>Asignación</vt:lpstr>
      <vt:lpstr>Operaciones con registros (I)</vt:lpstr>
      <vt:lpstr>Operaciones con registros (y II)</vt:lpstr>
      <vt:lpstr>Concordancia de tipos</vt:lpstr>
      <vt:lpstr>Ventaja del uso de registros</vt:lpstr>
      <vt:lpstr>Índice</vt:lpstr>
      <vt:lpstr>Registros con otros registros</vt:lpstr>
      <vt:lpstr>Registros con otros registros</vt:lpstr>
      <vt:lpstr>Asignaciones de campos</vt:lpstr>
      <vt:lpstr>Parámetros de tipo registro</vt:lpstr>
      <vt:lpstr>Parámetros de tipo registro</vt:lpstr>
      <vt:lpstr>Combinando registros y vectores</vt:lpstr>
      <vt:lpstr>Array de registros</vt:lpstr>
      <vt:lpstr>Registro con un campo array</vt:lpstr>
      <vt:lpstr>Ejercicio resuelto</vt:lpstr>
      <vt:lpstr>La estructura de datos</vt:lpstr>
      <vt:lpstr>La implementación de la solución</vt:lpstr>
      <vt:lpstr>posicion</vt:lpstr>
      <vt:lpstr>eliminar</vt:lpstr>
      <vt:lpstr>Problema de diseño</vt:lpstr>
      <vt:lpstr>Una estructura adecuada</vt:lpstr>
      <vt:lpstr>La implementación</vt:lpstr>
      <vt:lpstr>La implementación</vt:lpstr>
      <vt:lpstr>La implementación</vt:lpstr>
      <vt:lpstr>La implementación</vt:lpstr>
      <vt:lpstr>La implementación</vt:lpstr>
      <vt:lpstr>Ejercicio propuesto 1</vt:lpstr>
      <vt:lpstr>Ejercicio propuesto 1</vt:lpstr>
      <vt:lpstr>Ejercicio propuesto 2</vt:lpstr>
      <vt:lpstr>Ejercicio propuesto 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jlo</cp:lastModifiedBy>
  <cp:revision>666</cp:revision>
  <dcterms:created xsi:type="dcterms:W3CDTF">2017-05-08T10:11:44Z</dcterms:created>
  <dcterms:modified xsi:type="dcterms:W3CDTF">2022-10-20T06:11:01Z</dcterms:modified>
</cp:coreProperties>
</file>