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49" r:id="rId2"/>
    <p:sldId id="271" r:id="rId3"/>
    <p:sldId id="548" r:id="rId4"/>
    <p:sldId id="590" r:id="rId5"/>
    <p:sldId id="549" r:id="rId6"/>
    <p:sldId id="591" r:id="rId7"/>
    <p:sldId id="592" r:id="rId8"/>
    <p:sldId id="593" r:id="rId9"/>
    <p:sldId id="594" r:id="rId10"/>
    <p:sldId id="595" r:id="rId11"/>
    <p:sldId id="596" r:id="rId12"/>
    <p:sldId id="598" r:id="rId13"/>
    <p:sldId id="597" r:id="rId14"/>
    <p:sldId id="599" r:id="rId15"/>
    <p:sldId id="600" r:id="rId16"/>
    <p:sldId id="601" r:id="rId17"/>
    <p:sldId id="602" r:id="rId18"/>
    <p:sldId id="603" r:id="rId19"/>
    <p:sldId id="604" r:id="rId20"/>
    <p:sldId id="605" r:id="rId21"/>
    <p:sldId id="379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95AE2-CC2F-43E1-909E-A64973E8BDDF}" type="datetimeFigureOut">
              <a:rPr lang="es-ES" smtClean="0"/>
              <a:pPr/>
              <a:t>12/11/2018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C9BE2-D643-43D3-8B37-90BCF1698B9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92636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25C78-D9BB-49BE-8894-D06186370409}" type="slidenum">
              <a:rPr lang="en-GB" smtClean="0">
                <a:latin typeface="Verdana" pitchFamily="32" charset="0"/>
              </a:rPr>
              <a:pPr/>
              <a:t>1</a:t>
            </a:fld>
            <a:endParaRPr lang="en-GB" smtClean="0">
              <a:latin typeface="Verdana" pitchFamily="32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3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5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7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12/11/2018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4.3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Otras estructuras de datos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Conversión desde y hacia enteros (se comienza en 0)</a:t>
            </a:r>
          </a:p>
          <a:p>
            <a:pPr lvl="1"/>
            <a:r>
              <a:rPr lang="es-ES" dirty="0" err="1" smtClean="0"/>
              <a:t>T_dia_semana'pos</a:t>
            </a:r>
            <a:r>
              <a:rPr lang="es-ES" dirty="0" smtClean="0"/>
              <a:t>(Martes) </a:t>
            </a:r>
            <a:r>
              <a:rPr lang="es-ES" dirty="0" smtClean="0">
                <a:sym typeface="Wingdings" pitchFamily="2" charset="2"/>
              </a:rPr>
              <a:t>  1</a:t>
            </a:r>
            <a:endParaRPr lang="es-ES" dirty="0" smtClean="0"/>
          </a:p>
          <a:p>
            <a:pPr lvl="1"/>
            <a:r>
              <a:rPr lang="es-ES" dirty="0" err="1" smtClean="0"/>
              <a:t>T_dia_semana'val</a:t>
            </a:r>
            <a:r>
              <a:rPr lang="es-ES" dirty="0" smtClean="0"/>
              <a:t>(3) </a:t>
            </a:r>
            <a:r>
              <a:rPr lang="es-ES" dirty="0" smtClean="0">
                <a:sym typeface="Wingdings" pitchFamily="2" charset="2"/>
              </a:rPr>
              <a:t> Jueves</a:t>
            </a:r>
          </a:p>
          <a:p>
            <a:r>
              <a:rPr lang="es-ES" dirty="0" smtClean="0">
                <a:sym typeface="Wingdings" pitchFamily="2" charset="2"/>
              </a:rPr>
              <a:t>Conversión desde y hacia </a:t>
            </a:r>
            <a:r>
              <a:rPr lang="es-ES" dirty="0" err="1" smtClean="0">
                <a:sym typeface="Wingdings" pitchFamily="2" charset="2"/>
              </a:rPr>
              <a:t>Strings</a:t>
            </a:r>
            <a:endParaRPr lang="es-ES" dirty="0" smtClean="0"/>
          </a:p>
          <a:p>
            <a:pPr lvl="1"/>
            <a:r>
              <a:rPr lang="es-ES" dirty="0" err="1" smtClean="0"/>
              <a:t>T_dia_semana'image</a:t>
            </a:r>
            <a:r>
              <a:rPr lang="es-ES" dirty="0" smtClean="0"/>
              <a:t>(Martes) </a:t>
            </a:r>
            <a:r>
              <a:rPr lang="es-ES" dirty="0" smtClean="0">
                <a:sym typeface="Wingdings" pitchFamily="2" charset="2"/>
              </a:rPr>
              <a:t> “Martes”</a:t>
            </a:r>
          </a:p>
          <a:p>
            <a:pPr lvl="1"/>
            <a:r>
              <a:rPr lang="es-ES" dirty="0" err="1" smtClean="0">
                <a:sym typeface="Wingdings" pitchFamily="2" charset="2"/>
              </a:rPr>
              <a:t>T_dia_semana’value</a:t>
            </a:r>
            <a:r>
              <a:rPr lang="es-ES" dirty="0" smtClean="0">
                <a:sym typeface="Wingdings" pitchFamily="2" charset="2"/>
              </a:rPr>
              <a:t>(“Jueves”)  Jueves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Atributos (y II)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Veremos 3 maneras de recorrer un tipo enumerado para imprimir sus valores por pantalla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Imprimir los valores enumerados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71600" y="4077072"/>
            <a:ext cx="7344816" cy="252028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with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Ada.Text_IO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use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Ada.Text_IO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imprimir1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T_pos_jugador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(Base, Escolta, Alero,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Ala_Pivot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Pivot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package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tpj_IO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new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Ada.Text_IO.Enumeration_IO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T_pos_jugador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0 ..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T_pos_jugador'pos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T_pos_jugador'last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tpj_IO.put(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T_pos_jugador'val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new_line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imprimir1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Imprimir los valores enumerados</a:t>
            </a:r>
            <a:endParaRPr lang="es-E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71600" y="4077072"/>
            <a:ext cx="7344816" cy="252028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with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Ada.Text_IO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use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Ada.Text_IO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imprimir2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T_pos_jugador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(Base, Escolta, Alero,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Ala_Pivot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Pivot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package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tpj_IO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new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Ada.Text_IO.Enumeration_IO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T_pos_jugador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T_pos_jugador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tpj_IO.put(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new_line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imprimir2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Imprimir los valores enumerados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71600" y="4077072"/>
            <a:ext cx="7344816" cy="2232248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with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Ada.Text_IO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use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Ada.Text_IO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imprimir3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T_pos_jugador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(Base, Escolta, Alero,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Ala_Pivot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Pivot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T_pos_jugador'first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..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T_pos_jugador'last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put_line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T_pos_jugador'image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));</a:t>
            </a: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imprimir3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Motivación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Tipos enumerados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Subtipos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Agregados</a:t>
            </a:r>
            <a:endParaRPr lang="es-ES" sz="2400" b="1" dirty="0" smtClean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definen como un subconjunto de los valores que puede tomar otro tipo</a:t>
            </a:r>
          </a:p>
          <a:p>
            <a:pPr lvl="1"/>
            <a:r>
              <a:rPr lang="es-ES" dirty="0" smtClean="0"/>
              <a:t>Natural y Positive son subtipos predefinidos de </a:t>
            </a:r>
            <a:r>
              <a:rPr lang="es-ES" dirty="0" err="1" smtClean="0"/>
              <a:t>Integer</a:t>
            </a:r>
            <a:endParaRPr lang="es-ES" dirty="0" smtClean="0"/>
          </a:p>
          <a:p>
            <a:r>
              <a:rPr lang="es-ES" dirty="0" smtClean="0"/>
              <a:t>El subtipo y el tipo asociado son compatibles</a:t>
            </a:r>
          </a:p>
          <a:p>
            <a:pPr lvl="1"/>
            <a:r>
              <a:rPr lang="es-ES" dirty="0" smtClean="0"/>
              <a:t>Es decir, no son tipos diferentes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Subtipos</a:t>
            </a:r>
            <a:endParaRPr lang="es-E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9552" y="5013176"/>
            <a:ext cx="8280920" cy="1296144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300" b="1" dirty="0" err="1" smtClean="0">
                <a:solidFill>
                  <a:srgbClr val="000000"/>
                </a:solidFill>
                <a:latin typeface="Courier New" pitchFamily="49" charset="0"/>
              </a:rPr>
              <a:t>subtype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dirty="0" err="1" smtClean="0">
                <a:solidFill>
                  <a:srgbClr val="000000"/>
                </a:solidFill>
                <a:latin typeface="Courier New" pitchFamily="49" charset="0"/>
              </a:rPr>
              <a:t>T_rango_grupos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dirty="0" err="1" smtClean="0">
                <a:solidFill>
                  <a:srgbClr val="000000"/>
                </a:solidFill>
                <a:latin typeface="Courier New" pitchFamily="49" charset="0"/>
              </a:rPr>
              <a:t>Character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b="1" dirty="0" err="1" smtClean="0">
                <a:solidFill>
                  <a:srgbClr val="000000"/>
                </a:solidFill>
                <a:latin typeface="Courier New" pitchFamily="49" charset="0"/>
              </a:rPr>
              <a:t>range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'A'..'D';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300" b="1" dirty="0" err="1" smtClean="0">
                <a:solidFill>
                  <a:srgbClr val="000000"/>
                </a:solidFill>
                <a:latin typeface="Courier New" pitchFamily="49" charset="0"/>
              </a:rPr>
              <a:t>subtype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dirty="0" err="1" smtClean="0">
                <a:solidFill>
                  <a:srgbClr val="000000"/>
                </a:solidFill>
                <a:latin typeface="Courier New" pitchFamily="49" charset="0"/>
              </a:rPr>
              <a:t>T_nota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b="1" dirty="0" err="1" smtClean="0">
                <a:solidFill>
                  <a:srgbClr val="000000"/>
                </a:solidFill>
                <a:latin typeface="Courier New" pitchFamily="49" charset="0"/>
              </a:rPr>
              <a:t>range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0..10;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s-ES" sz="13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3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dirty="0" err="1" smtClean="0">
                <a:solidFill>
                  <a:srgbClr val="000000"/>
                </a:solidFill>
                <a:latin typeface="Courier New" pitchFamily="49" charset="0"/>
              </a:rPr>
              <a:t>T_dia_semana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3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(Lunes, Martes, Miércoles, Jueves, Viernes, Sábado, Domingo);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300" b="1" dirty="0" err="1" smtClean="0">
                <a:solidFill>
                  <a:srgbClr val="000000"/>
                </a:solidFill>
                <a:latin typeface="Courier New" pitchFamily="49" charset="0"/>
              </a:rPr>
              <a:t>subtype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dirty="0" err="1" smtClean="0">
                <a:solidFill>
                  <a:srgbClr val="000000"/>
                </a:solidFill>
                <a:latin typeface="Courier New" pitchFamily="49" charset="0"/>
              </a:rPr>
              <a:t>T_dia_laborable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dirty="0" err="1" smtClean="0">
                <a:solidFill>
                  <a:srgbClr val="000000"/>
                </a:solidFill>
                <a:latin typeface="Courier New" pitchFamily="49" charset="0"/>
              </a:rPr>
              <a:t>T_dia_semana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b="1" dirty="0" err="1" smtClean="0">
                <a:solidFill>
                  <a:srgbClr val="000000"/>
                </a:solidFill>
                <a:latin typeface="Courier New" pitchFamily="49" charset="0"/>
              </a:rPr>
              <a:t>range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Lunes..Viernes;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subtipos también se utilizan como lo visto hasta ahora</a:t>
            </a:r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 los subtipos</a:t>
            </a:r>
            <a:endParaRPr lang="es-E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771800" y="3429000"/>
            <a:ext cx="4464496" cy="316835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-- Definición de variables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Dia_laborable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T_dia_laborable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Grupo: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T_rango_grupos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Nota_PB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T_nota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-- Asignación de valores literales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Dia_laborable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:= Jueves;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Grupo:= 'A</a:t>
            </a:r>
            <a:r>
              <a:rPr lang="es-ES" sz="1400" smtClean="0">
                <a:solidFill>
                  <a:srgbClr val="000000"/>
                </a:solidFill>
                <a:latin typeface="Courier New" pitchFamily="49" charset="0"/>
              </a:rPr>
              <a:t>'; 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Nota_PB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:= 7;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-- Uso de variables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Dia_laborable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/= Viernes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Nota &lt; 5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then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Motivación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Tipos enumerados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Subtipos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Agregados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son </a:t>
            </a:r>
            <a:r>
              <a:rPr lang="en-US" dirty="0" err="1" smtClean="0"/>
              <a:t>estructuras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sino</a:t>
            </a:r>
            <a:r>
              <a:rPr lang="en-US" dirty="0" smtClean="0"/>
              <a:t> </a:t>
            </a:r>
            <a:r>
              <a:rPr lang="en-US" dirty="0" err="1" smtClean="0"/>
              <a:t>herramientas</a:t>
            </a:r>
            <a:r>
              <a:rPr lang="en-US" dirty="0" smtClean="0"/>
              <a:t> par</a:t>
            </a:r>
            <a:r>
              <a:rPr lang="es-ES" dirty="0" smtClean="0"/>
              <a:t>a asignar valores a registros y vectores</a:t>
            </a:r>
          </a:p>
          <a:p>
            <a:pPr lvl="1"/>
            <a:r>
              <a:rPr lang="es-ES" dirty="0" smtClean="0"/>
              <a:t>La alternativa sería usar bucles o múltiples asignaciones individuales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Agregados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Agregados registro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492896"/>
            <a:ext cx="3960440" cy="144016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Estudiante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Num_exped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Positive;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Nombre, Apellido: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(1..30);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Curso: Natural;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Grupo: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T_rango_grupos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123728" y="4293096"/>
            <a:ext cx="6624736" cy="172819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Est1, Est2: Estudiante;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Est1:= (1150, "Iñaki     ","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Zuñiga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",1,'D');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-- Usando identificadores de campos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Est2:= 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Num_exped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=&gt; 1520, Nombre =&gt; "Luis    ",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 Apellido =&gt; "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Arregi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", Curso =&gt; 2, Grupo =&gt; 'A');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Motivación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Tipos enumerados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Subtipos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Agregados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Agregados </a:t>
            </a:r>
            <a:r>
              <a:rPr lang="es-ES" dirty="0" err="1" smtClean="0"/>
              <a:t>array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708920"/>
            <a:ext cx="5616624" cy="72008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Secuencia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</a:rPr>
              <a:t>enteros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is array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(1..10)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of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Integer;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71600" y="3933056"/>
            <a:ext cx="6120680" cy="136815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Numeros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Mismos_numeros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Todo_unos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Secuencia_enteros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Numeros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:= (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1,1,1,0,1,0,0,0,1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Mismos_Numeros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:=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1..3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|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5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| 10 =&gt;1 , others =&gt;0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Todo_unos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:= 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others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=&gt;1);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3968" y="5661248"/>
            <a:ext cx="4392488" cy="864096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Slices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Numeros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(1..3):= (0,1,2);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Numeros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(4..6):=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Mismos_Numeros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(1..3);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j00890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70844"/>
            <a:ext cx="24177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352800" y="2574032"/>
            <a:ext cx="4648200" cy="1143000"/>
          </a:xfrm>
          <a:prstGeom prst="wedgeEllipseCallout">
            <a:avLst>
              <a:gd name="adj1" fmla="val -44056"/>
              <a:gd name="adj2" fmla="val 7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s-ES" sz="3200">
                <a:latin typeface="Garamond" pitchFamily="18" charset="0"/>
              </a:rPr>
              <a:t>¿Alguna pregunta?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Conocer dos tipos de datos más que complementan los que ya se conocen para el diseño de estructuras</a:t>
            </a:r>
          </a:p>
          <a:p>
            <a:pPr lvl="1"/>
            <a:r>
              <a:rPr lang="es-ES" dirty="0" smtClean="0"/>
              <a:t>Tipos enumerados</a:t>
            </a:r>
          </a:p>
          <a:p>
            <a:pPr lvl="1"/>
            <a:r>
              <a:rPr lang="es-ES" dirty="0" smtClean="0"/>
              <a:t>Subtipos </a:t>
            </a:r>
          </a:p>
          <a:p>
            <a:r>
              <a:rPr lang="es-ES" dirty="0" smtClean="0"/>
              <a:t>Utilizar agregados para inicializar registros y vectores</a:t>
            </a:r>
          </a:p>
          <a:p>
            <a:pPr lvl="1"/>
            <a:endParaRPr lang="es-ES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del tema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Motivación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Tipos enumerados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Subtipos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Agregados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Este tema concluye lo visto en el tema 4.2, por lo que también considerará únicamente el lenguaje Ada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pic>
        <p:nvPicPr>
          <p:cNvPr id="5" name="Picture 4" descr="d:\Users\jtplocuj\AppData\Local\Microsoft\Windows\Temporary Internet Files\Content.IE5\UP08FO0W\Ada_Lovelace_1838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2713" y="5157192"/>
            <a:ext cx="1271775" cy="158417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Motivación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Tipos enumerados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Subtipos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Agregados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definen enumerando cuáles son los únicos valores permitidos para las variables</a:t>
            </a:r>
          </a:p>
          <a:p>
            <a:pPr lvl="1"/>
            <a:r>
              <a:rPr lang="es-ES" dirty="0" err="1" smtClean="0"/>
              <a:t>Boolean</a:t>
            </a:r>
            <a:r>
              <a:rPr lang="es-ES" dirty="0" smtClean="0"/>
              <a:t> es un tipo enumerado predefinido</a:t>
            </a:r>
          </a:p>
          <a:p>
            <a:pPr lvl="1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enumerados</a:t>
            </a:r>
            <a:endParaRPr lang="es-E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9552" y="4509120"/>
            <a:ext cx="8280920" cy="1152128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3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dirty="0" err="1" smtClean="0">
                <a:solidFill>
                  <a:srgbClr val="000000"/>
                </a:solidFill>
                <a:latin typeface="Courier New" pitchFamily="49" charset="0"/>
              </a:rPr>
              <a:t>T_dia_semana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3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(Lunes, Martes, Miércoles, Jueves, Viernes, Sábado, Domingo);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3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3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dirty="0" err="1" smtClean="0">
                <a:solidFill>
                  <a:srgbClr val="000000"/>
                </a:solidFill>
                <a:latin typeface="Courier New" pitchFamily="49" charset="0"/>
              </a:rPr>
              <a:t>T_color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(Azul, Rojo, Verde, Amarillo);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3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dirty="0" err="1" smtClean="0">
                <a:solidFill>
                  <a:srgbClr val="000000"/>
                </a:solidFill>
                <a:latin typeface="Courier New" pitchFamily="49" charset="0"/>
              </a:rPr>
              <a:t>T_estado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(Encendiendo, </a:t>
            </a:r>
            <a:r>
              <a:rPr lang="es-ES" sz="1300" dirty="0" err="1" smtClean="0">
                <a:solidFill>
                  <a:srgbClr val="000000"/>
                </a:solidFill>
                <a:latin typeface="Courier New" pitchFamily="49" charset="0"/>
              </a:rPr>
              <a:t>En_marcha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, Apagando, Apagado);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3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dirty="0" err="1" smtClean="0">
                <a:solidFill>
                  <a:srgbClr val="000000"/>
                </a:solidFill>
                <a:latin typeface="Courier New" pitchFamily="49" charset="0"/>
              </a:rPr>
              <a:t>T_pos_jugador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3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 (Base, Escolta, Alero, </a:t>
            </a:r>
            <a:r>
              <a:rPr lang="es-ES" sz="1300" dirty="0" err="1" smtClean="0">
                <a:solidFill>
                  <a:srgbClr val="000000"/>
                </a:solidFill>
                <a:latin typeface="Courier New" pitchFamily="49" charset="0"/>
              </a:rPr>
              <a:t>Ala_Pivot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sz="1300" dirty="0" err="1" smtClean="0">
                <a:solidFill>
                  <a:srgbClr val="000000"/>
                </a:solidFill>
                <a:latin typeface="Courier New" pitchFamily="49" charset="0"/>
              </a:rPr>
              <a:t>Pivot</a:t>
            </a:r>
            <a:r>
              <a:rPr lang="es-ES" sz="13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tipos enumerados se utilizan como lo visto hasta ahora (por ejemplo, con los booleanos)</a:t>
            </a:r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 los tipos enumerados</a:t>
            </a:r>
            <a:endParaRPr lang="es-E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059832" y="3933056"/>
            <a:ext cx="4176464" cy="2664296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-- Definición de variables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Dia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T_dia_semana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Estado: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T_estado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-- Asignación de valores literales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Dia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:= Jueves;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Estado:= Apagado;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-- Uso de variables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Estado /=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En_marcha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Dia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= Jueves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then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Primer y último valor enumerado</a:t>
            </a:r>
          </a:p>
          <a:p>
            <a:pPr lvl="1"/>
            <a:r>
              <a:rPr lang="es-ES" dirty="0" err="1" smtClean="0"/>
              <a:t>T_dia_semana'first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 Lunes</a:t>
            </a:r>
            <a:endParaRPr lang="es-ES" dirty="0" smtClean="0"/>
          </a:p>
          <a:p>
            <a:pPr lvl="1"/>
            <a:r>
              <a:rPr lang="es-ES" dirty="0" err="1" smtClean="0"/>
              <a:t>T_dia_semana'last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 Domingo</a:t>
            </a:r>
            <a:endParaRPr lang="es-ES" dirty="0" smtClean="0"/>
          </a:p>
          <a:p>
            <a:r>
              <a:rPr lang="es-ES" dirty="0" smtClean="0"/>
              <a:t>Anterior y siguiente</a:t>
            </a:r>
          </a:p>
          <a:p>
            <a:pPr lvl="1"/>
            <a:r>
              <a:rPr lang="es-ES" dirty="0" err="1" smtClean="0"/>
              <a:t>T_dia_semana'pred</a:t>
            </a:r>
            <a:r>
              <a:rPr lang="es-ES" dirty="0" smtClean="0"/>
              <a:t>(Domingo) </a:t>
            </a:r>
            <a:r>
              <a:rPr lang="es-ES" dirty="0" smtClean="0">
                <a:sym typeface="Wingdings" pitchFamily="2" charset="2"/>
              </a:rPr>
              <a:t> Sábado</a:t>
            </a:r>
          </a:p>
          <a:p>
            <a:pPr lvl="1"/>
            <a:r>
              <a:rPr lang="es-ES" dirty="0" err="1" smtClean="0"/>
              <a:t>T_dia_semana'succ</a:t>
            </a:r>
            <a:r>
              <a:rPr lang="es-ES" dirty="0" smtClean="0"/>
              <a:t>(Jueves) </a:t>
            </a:r>
            <a:r>
              <a:rPr lang="es-ES" dirty="0" smtClean="0">
                <a:sym typeface="Wingdings" pitchFamily="2" charset="2"/>
              </a:rPr>
              <a:t> Viernes</a:t>
            </a:r>
            <a:endParaRPr lang="es-ES" dirty="0" smtClean="0"/>
          </a:p>
          <a:p>
            <a:pPr lvl="1"/>
            <a:r>
              <a:rPr lang="es-ES" dirty="0" err="1" smtClean="0"/>
              <a:t>T_dia_semana'succ</a:t>
            </a:r>
            <a:r>
              <a:rPr lang="es-ES" dirty="0" smtClean="0"/>
              <a:t>(Domingo) </a:t>
            </a:r>
            <a:r>
              <a:rPr lang="es-ES" dirty="0" smtClean="0">
                <a:sym typeface="Wingdings" pitchFamily="2" charset="2"/>
              </a:rPr>
              <a:t> daría ERROR!!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Atributos (I)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usada para ppts de PB</Template>
  <TotalTime>3213</TotalTime>
  <Words>829</Words>
  <Application>Microsoft Office PowerPoint</Application>
  <PresentationFormat>Presentación en pantalla (4:3)</PresentationFormat>
  <Paragraphs>166</Paragraphs>
  <Slides>21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Waveform</vt:lpstr>
      <vt:lpstr>Tema 4.3</vt:lpstr>
      <vt:lpstr>Índice</vt:lpstr>
      <vt:lpstr>Objetivos del tema</vt:lpstr>
      <vt:lpstr>Índice</vt:lpstr>
      <vt:lpstr>Motivación</vt:lpstr>
      <vt:lpstr>Índice</vt:lpstr>
      <vt:lpstr>Tipos enumerados</vt:lpstr>
      <vt:lpstr>Uso de los tipos enumerados</vt:lpstr>
      <vt:lpstr>Atributos (I)</vt:lpstr>
      <vt:lpstr>Atributos (y II)</vt:lpstr>
      <vt:lpstr>Imprimir los valores enumerados</vt:lpstr>
      <vt:lpstr>Imprimir los valores enumerados</vt:lpstr>
      <vt:lpstr>Imprimir los valores enumerados</vt:lpstr>
      <vt:lpstr>Índice</vt:lpstr>
      <vt:lpstr>Subtipos</vt:lpstr>
      <vt:lpstr>Uso de los subtipos</vt:lpstr>
      <vt:lpstr>Índice</vt:lpstr>
      <vt:lpstr>Agregados</vt:lpstr>
      <vt:lpstr>Agregados registro</vt:lpstr>
      <vt:lpstr>Agregados array</vt:lpstr>
      <vt:lpstr>Diapositiva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JAVILO LOPEZ</dc:creator>
  <cp:lastModifiedBy>javilo</cp:lastModifiedBy>
  <cp:revision>684</cp:revision>
  <dcterms:created xsi:type="dcterms:W3CDTF">2017-05-08T10:11:44Z</dcterms:created>
  <dcterms:modified xsi:type="dcterms:W3CDTF">2018-11-12T07:09:12Z</dcterms:modified>
</cp:coreProperties>
</file>