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349" r:id="rId2"/>
    <p:sldId id="271" r:id="rId3"/>
    <p:sldId id="399" r:id="rId4"/>
    <p:sldId id="400" r:id="rId5"/>
    <p:sldId id="403" r:id="rId6"/>
    <p:sldId id="404" r:id="rId7"/>
    <p:sldId id="410" r:id="rId8"/>
    <p:sldId id="402" r:id="rId9"/>
    <p:sldId id="406" r:id="rId10"/>
    <p:sldId id="405" r:id="rId11"/>
    <p:sldId id="380" r:id="rId12"/>
    <p:sldId id="407" r:id="rId13"/>
    <p:sldId id="401" r:id="rId14"/>
    <p:sldId id="408" r:id="rId15"/>
    <p:sldId id="409" r:id="rId16"/>
    <p:sldId id="395" r:id="rId17"/>
    <p:sldId id="411" r:id="rId18"/>
    <p:sldId id="412" r:id="rId19"/>
    <p:sldId id="423" r:id="rId20"/>
    <p:sldId id="424" r:id="rId21"/>
    <p:sldId id="383" r:id="rId22"/>
    <p:sldId id="413" r:id="rId23"/>
    <p:sldId id="414" r:id="rId24"/>
    <p:sldId id="417" r:id="rId25"/>
    <p:sldId id="415" r:id="rId26"/>
    <p:sldId id="390" r:id="rId27"/>
    <p:sldId id="416" r:id="rId28"/>
    <p:sldId id="425" r:id="rId29"/>
    <p:sldId id="420" r:id="rId30"/>
    <p:sldId id="426" r:id="rId31"/>
    <p:sldId id="394" r:id="rId32"/>
    <p:sldId id="398" r:id="rId33"/>
    <p:sldId id="397" r:id="rId34"/>
    <p:sldId id="418" r:id="rId35"/>
    <p:sldId id="421" r:id="rId36"/>
    <p:sldId id="429" r:id="rId37"/>
    <p:sldId id="430" r:id="rId38"/>
    <p:sldId id="428" r:id="rId39"/>
    <p:sldId id="431" r:id="rId40"/>
    <p:sldId id="419" r:id="rId41"/>
    <p:sldId id="379" r:id="rId42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Miraz" userId="9bfbe751be3e5f10" providerId="LiveId" clId="{E9773919-E589-48D4-B331-E479996686FF}"/>
    <pc:docChg chg="undo custSel addSld delSld">
      <pc:chgData name="Jon Miraz" userId="9bfbe751be3e5f10" providerId="LiveId" clId="{E9773919-E589-48D4-B331-E479996686FF}" dt="2023-06-11T16:14:52.198" v="1" actId="47"/>
      <pc:docMkLst>
        <pc:docMk/>
      </pc:docMkLst>
      <pc:sldChg chg="add del">
        <pc:chgData name="Jon Miraz" userId="9bfbe751be3e5f10" providerId="LiveId" clId="{E9773919-E589-48D4-B331-E479996686FF}" dt="2023-06-11T16:14:52.198" v="1" actId="47"/>
        <pc:sldMkLst>
          <pc:docMk/>
          <pc:sldMk cId="1685897102" sldId="4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0A95AE2-CC2F-43E1-909E-A64973E8BDDF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DCC9BE2-D643-43D3-8B37-90BCF1698B9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02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25C78-D9BB-49BE-8894-D06186370409}" type="slidenum">
              <a:rPr lang="en-GB" smtClean="0">
                <a:latin typeface="Verdana" pitchFamily="32" charset="0"/>
              </a:rPr>
              <a:pPr/>
              <a:t>1</a:t>
            </a:fld>
            <a:endParaRPr lang="en-GB">
              <a:latin typeface="Verdana" pitchFamily="32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3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49325" y="4860926"/>
            <a:ext cx="5200650" cy="46053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61AC83-706A-4EC4-9032-C404B6BEC5B0}" type="slidenum">
              <a:rPr lang="es-ES"/>
              <a:pPr/>
              <a:t>9</a:t>
            </a:fld>
            <a:endParaRPr lang="es-ES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774700"/>
            <a:ext cx="5097463" cy="38242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949325" y="4860926"/>
            <a:ext cx="5200650" cy="460533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lIns="91431" tIns="45715" rIns="91431" bIns="45715" anchor="ctr"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7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Tema 5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Estructuras de datos dinámicas: punteros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>
                <a:solidFill>
                  <a:schemeClr val="tx2"/>
                </a:solidFill>
              </a:rPr>
              <a:t>Estructuras dinámicas: punteros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Operaciones básicas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Listas ligadas vs. </a:t>
            </a:r>
            <a:r>
              <a:rPr lang="es-ES" sz="2400" dirty="0" err="1">
                <a:solidFill>
                  <a:schemeClr val="tx2"/>
                </a:solidFill>
              </a:rPr>
              <a:t>Arrays</a:t>
            </a: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Ejemplos y 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Tipo de dato </a:t>
            </a:r>
            <a:r>
              <a:rPr lang="es-ES" i="1" dirty="0" err="1"/>
              <a:t>access</a:t>
            </a:r>
            <a:endParaRPr lang="es-ES" i="1" dirty="0"/>
          </a:p>
          <a:p>
            <a:pPr lvl="1"/>
            <a:r>
              <a:rPr lang="es-ES" dirty="0"/>
              <a:t>Almacena direcciones de memoria a las que apunta</a:t>
            </a:r>
          </a:p>
          <a:p>
            <a:pPr lvl="1"/>
            <a:r>
              <a:rPr lang="es-ES" dirty="0"/>
              <a:t>Puede contener también el valor especial </a:t>
            </a:r>
            <a:r>
              <a:rPr lang="es-ES" i="1" dirty="0" err="1"/>
              <a:t>null</a:t>
            </a:r>
            <a:r>
              <a:rPr lang="es-ES" dirty="0"/>
              <a:t>, en cuyo caso el puntero no está apuntando a ningún lugar</a:t>
            </a:r>
          </a:p>
          <a:p>
            <a:endParaRPr lang="es-ES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Punteros</a:t>
            </a:r>
            <a:endParaRPr lang="es-ES" i="1" dirty="0"/>
          </a:p>
        </p:txBody>
      </p:sp>
      <p:pic>
        <p:nvPicPr>
          <p:cNvPr id="2051" name="Picture 3" descr="d:\Users\jtplocuj\AppData\Local\Microsoft\Windows\Temporary Internet Files\Content.IE5\8KNMPT7O\Mouse-Cursor-Arow-Fixed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2320" y="4869160"/>
            <a:ext cx="1064721" cy="1595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utiliza la palabra reservada </a:t>
            </a:r>
            <a:r>
              <a:rPr lang="es-ES" i="1" dirty="0" err="1"/>
              <a:t>access</a:t>
            </a:r>
            <a:r>
              <a:rPr lang="es-ES" dirty="0"/>
              <a:t> y a continuación se indica el tipo de dato al que va a apuntar</a:t>
            </a:r>
            <a:endParaRPr lang="es-ES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Definición del tipo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47664" y="3861048"/>
            <a:ext cx="5544616" cy="172819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Persona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record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DNI: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Ciudad: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(1..10);</a:t>
            </a: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Puntero_a_Persona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access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Persona;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Estructuras dinámicas: punteros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>
                <a:solidFill>
                  <a:schemeClr val="tx2"/>
                </a:solidFill>
              </a:rPr>
              <a:t>Operaciones básicas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Listas ligadas vs. </a:t>
            </a:r>
            <a:r>
              <a:rPr lang="es-ES" sz="2400" dirty="0" err="1">
                <a:solidFill>
                  <a:schemeClr val="tx2"/>
                </a:solidFill>
              </a:rPr>
              <a:t>Arrays</a:t>
            </a: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Ejemplos y ejercicios</a:t>
            </a:r>
            <a:endParaRPr lang="es-ES" sz="2400" b="1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declarar una variable de tipo puntero, como en cualquier otra declaración, se realiza una reserva estática de memoria</a:t>
            </a:r>
          </a:p>
          <a:p>
            <a:pPr lvl="1"/>
            <a:r>
              <a:rPr lang="es-ES" dirty="0"/>
              <a:t>Los punteros se inicializan por defecto a </a:t>
            </a:r>
            <a:r>
              <a:rPr lang="es-ES" i="1" dirty="0" err="1"/>
              <a:t>null</a:t>
            </a:r>
            <a:endParaRPr lang="es-ES" i="1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Declaración de variables</a:t>
            </a:r>
          </a:p>
        </p:txBody>
      </p:sp>
      <p:grpSp>
        <p:nvGrpSpPr>
          <p:cNvPr id="23" name="22 Grupo"/>
          <p:cNvGrpSpPr/>
          <p:nvPr/>
        </p:nvGrpSpPr>
        <p:grpSpPr>
          <a:xfrm>
            <a:off x="1907704" y="4941168"/>
            <a:ext cx="4680520" cy="720080"/>
            <a:chOff x="971600" y="5157192"/>
            <a:chExt cx="4680520" cy="720080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71600" y="5157192"/>
              <a:ext cx="2511896" cy="720080"/>
            </a:xfrm>
            <a:prstGeom prst="rect">
              <a:avLst/>
            </a:prstGeom>
            <a:noFill/>
            <a:ln w="9525" cap="flat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/>
            </a:ln>
            <a:effectLst/>
          </p:spPr>
          <p:txBody>
            <a:bodyPr lIns="90360" tIns="44280" rIns="90360" bIns="44280" anchor="ctr" anchorCtr="0"/>
            <a:lstStyle/>
            <a:p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P:</a:t>
              </a:r>
              <a:r>
                <a:rPr lang="es-E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s-ES" sz="1400" dirty="0" err="1">
                  <a:solidFill>
                    <a:srgbClr val="000000"/>
                  </a:solidFill>
                  <a:latin typeface="Courier New" pitchFamily="49" charset="0"/>
                </a:rPr>
                <a:t>Puntero_a_Persona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6" name="5 Rectángulo"/>
            <p:cNvSpPr/>
            <p:nvPr/>
          </p:nvSpPr>
          <p:spPr>
            <a:xfrm>
              <a:off x="4644008" y="5373216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4211960" y="5373216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P</a:t>
              </a:r>
            </a:p>
          </p:txBody>
        </p:sp>
        <p:cxnSp>
          <p:nvCxnSpPr>
            <p:cNvPr id="12" name="11 Conector recto"/>
            <p:cNvCxnSpPr>
              <a:stCxn id="6" idx="3"/>
            </p:cNvCxnSpPr>
            <p:nvPr/>
          </p:nvCxnSpPr>
          <p:spPr>
            <a:xfrm>
              <a:off x="5148064" y="5517232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>
              <a:off x="5580112" y="537321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>
              <a:off x="5652120" y="5445240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 la palabra reservada </a:t>
            </a:r>
            <a:r>
              <a:rPr lang="es-ES" i="1" dirty="0"/>
              <a:t>new</a:t>
            </a:r>
            <a:r>
              <a:rPr lang="es-ES" dirty="0"/>
              <a:t>, cuyas funciones son</a:t>
            </a:r>
          </a:p>
          <a:p>
            <a:pPr lvl="1"/>
            <a:r>
              <a:rPr lang="es-ES" dirty="0"/>
              <a:t>Reservar memoria de forma dinámica para un nuevo elemento del tipo al que se apunta</a:t>
            </a:r>
          </a:p>
          <a:p>
            <a:pPr lvl="1"/>
            <a:r>
              <a:rPr lang="es-ES" dirty="0"/>
              <a:t>Devolver la dirección del espacio de memoria reservado, que es lo que se le asignará a la variable puntero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Asignación de un nuevo elemento</a:t>
            </a: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1691680" y="5085184"/>
            <a:ext cx="2088232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P :=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Persona;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4860032" y="494116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4427984" y="4941168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6" name="35 Conector recto"/>
          <p:cNvCxnSpPr>
            <a:stCxn id="34" idx="3"/>
          </p:cNvCxnSpPr>
          <p:nvPr/>
        </p:nvCxnSpPr>
        <p:spPr>
          <a:xfrm>
            <a:off x="5364088" y="5085184"/>
            <a:ext cx="432048" cy="576064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36 Tabla"/>
          <p:cNvGraphicFramePr>
            <a:graphicFrameLocks noGrp="1"/>
          </p:cNvGraphicFramePr>
          <p:nvPr/>
        </p:nvGraphicFramePr>
        <p:xfrm>
          <a:off x="4211960" y="5714307"/>
          <a:ext cx="2880320" cy="73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DNI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Ciudad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Acceso al elemento apuntado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9632" y="2780928"/>
            <a:ext cx="3672408" cy="259228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P1, P2 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Acceso_a_Persona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--reserva estática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P1 :=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Persona;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--reserva dinámica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P1.DNI := 12345;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P1.Ciudad := "Bilbao    ";   </a:t>
            </a:r>
          </a:p>
        </p:txBody>
      </p:sp>
      <p:sp>
        <p:nvSpPr>
          <p:cNvPr id="9" name="8 Rectángulo"/>
          <p:cNvSpPr/>
          <p:nvPr/>
        </p:nvSpPr>
        <p:spPr>
          <a:xfrm>
            <a:off x="6084168" y="422108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652120" y="4221088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11" name="10 Conector recto"/>
          <p:cNvCxnSpPr>
            <a:stCxn id="9" idx="3"/>
          </p:cNvCxnSpPr>
          <p:nvPr/>
        </p:nvCxnSpPr>
        <p:spPr>
          <a:xfrm>
            <a:off x="6588224" y="4365104"/>
            <a:ext cx="432048" cy="576064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5436096" y="4994227"/>
          <a:ext cx="2880320" cy="73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DNI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12345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Ciudad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Bilbao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6084168" y="3573016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5652120" y="3573016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15" name="14 Conector recto"/>
          <p:cNvCxnSpPr>
            <a:stCxn id="13" idx="3"/>
          </p:cNvCxnSpPr>
          <p:nvPr/>
        </p:nvCxnSpPr>
        <p:spPr>
          <a:xfrm>
            <a:off x="6588224" y="3717032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7020272" y="3573016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7092280" y="364504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P2 apunta al mismo elemento al que apunta P1</a:t>
            </a:r>
          </a:p>
          <a:p>
            <a:pPr lvl="1"/>
            <a:r>
              <a:rPr lang="es-ES" dirty="0"/>
              <a:t>El elemento al que apuntaba P2 antes de la asignación puede haber quedado </a:t>
            </a:r>
            <a:r>
              <a:rPr lang="es-ES" i="1" dirty="0"/>
              <a:t>huérfano</a:t>
            </a:r>
            <a:r>
              <a:rPr lang="es-ES" dirty="0"/>
              <a:t>, y por tanto inaccesible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Asignación entre punteros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5508104" y="4509120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076056" y="4509120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11" name="10 Conector recto"/>
          <p:cNvCxnSpPr>
            <a:stCxn id="9" idx="3"/>
          </p:cNvCxnSpPr>
          <p:nvPr/>
        </p:nvCxnSpPr>
        <p:spPr>
          <a:xfrm>
            <a:off x="6012160" y="4653136"/>
            <a:ext cx="432048" cy="576064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92350"/>
              </p:ext>
            </p:extLst>
          </p:nvPr>
        </p:nvGraphicFramePr>
        <p:xfrm>
          <a:off x="4860032" y="5282259"/>
          <a:ext cx="2880320" cy="73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DNI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12345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Ciudad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Bilbao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12 Rectángulo"/>
          <p:cNvSpPr/>
          <p:nvPr/>
        </p:nvSpPr>
        <p:spPr>
          <a:xfrm>
            <a:off x="7020272" y="4509120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6588224" y="4509120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1691680" y="4437112"/>
            <a:ext cx="1728192" cy="7200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P2 := P1;</a:t>
            </a:r>
          </a:p>
        </p:txBody>
      </p:sp>
      <p:cxnSp>
        <p:nvCxnSpPr>
          <p:cNvPr id="19" name="18 Conector recto"/>
          <p:cNvCxnSpPr>
            <a:stCxn id="13" idx="2"/>
          </p:cNvCxnSpPr>
          <p:nvPr/>
        </p:nvCxnSpPr>
        <p:spPr>
          <a:xfrm flipH="1">
            <a:off x="6588224" y="4797152"/>
            <a:ext cx="684076" cy="432048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P2 sigue apuntando a su “propio” elemento, cuyos valores se han copiado de P1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Asignación con copia</a:t>
            </a:r>
            <a:endParaRPr lang="es-E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90401" y="3668264"/>
            <a:ext cx="3096344" cy="91286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P2 :=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Persona;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--reserva dinámica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P2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.all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P1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.all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 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6300192" y="5013176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Rectángulo"/>
          <p:cNvSpPr/>
          <p:nvPr/>
        </p:nvSpPr>
        <p:spPr>
          <a:xfrm>
            <a:off x="5868144" y="5013176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28" name="27 Conector recto"/>
          <p:cNvCxnSpPr>
            <a:stCxn id="26" idx="3"/>
          </p:cNvCxnSpPr>
          <p:nvPr/>
        </p:nvCxnSpPr>
        <p:spPr>
          <a:xfrm>
            <a:off x="6804248" y="5157192"/>
            <a:ext cx="432048" cy="576064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2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062414"/>
              </p:ext>
            </p:extLst>
          </p:nvPr>
        </p:nvGraphicFramePr>
        <p:xfrm>
          <a:off x="5652120" y="5786315"/>
          <a:ext cx="2880320" cy="73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DNI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12345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Ciudad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Bilbao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29 Rectángulo"/>
          <p:cNvSpPr/>
          <p:nvPr/>
        </p:nvSpPr>
        <p:spPr>
          <a:xfrm>
            <a:off x="3419872" y="5013176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2987824" y="5013176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32" name="31 Conector recto"/>
          <p:cNvCxnSpPr>
            <a:stCxn id="30" idx="3"/>
          </p:cNvCxnSpPr>
          <p:nvPr/>
        </p:nvCxnSpPr>
        <p:spPr>
          <a:xfrm>
            <a:off x="3923928" y="5157192"/>
            <a:ext cx="432048" cy="576064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3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819604"/>
              </p:ext>
            </p:extLst>
          </p:nvPr>
        </p:nvGraphicFramePr>
        <p:xfrm>
          <a:off x="2771800" y="5786315"/>
          <a:ext cx="2880320" cy="739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7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9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DNI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12345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90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Ciudad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ourier New" pitchFamily="49" charset="0"/>
                          <a:cs typeface="Courier New" pitchFamily="49" charset="0"/>
                        </a:rPr>
                        <a:t>Bilbao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Dirección apuntada y valor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3212976"/>
            <a:ext cx="1774703" cy="2070913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629920" y="2492896"/>
            <a:ext cx="4590152" cy="28083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Puntero_A_Integer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l-NL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access</a:t>
            </a:r>
            <a:r>
              <a:rPr lang="nl-NL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Integer; </a:t>
            </a:r>
            <a:endParaRPr lang="nl-NL" sz="2400" dirty="0">
              <a:solidFill>
                <a:srgbClr val="000000"/>
              </a:solidFill>
              <a:latin typeface="DejaVu Sans" panose="020B0603030804020204" pitchFamily="34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s-E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L1,L2,L3 : </a:t>
            </a:r>
            <a:r>
              <a:rPr lang="nl-NL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Puntero_A_Integer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s-ES" sz="2400" dirty="0">
              <a:solidFill>
                <a:srgbClr val="000000"/>
              </a:solidFill>
              <a:latin typeface="DejaVu Sans" panose="020B0603030804020204" pitchFamily="34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L1 :=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L1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.all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5;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L2 := L1;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L3:= 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L3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.all</a:t>
            </a: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:= 5;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897197" y="5445224"/>
            <a:ext cx="3718919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s-ES" sz="2400" dirty="0">
                <a:solidFill>
                  <a:srgbClr val="073E87"/>
                </a:solidFill>
              </a:rPr>
              <a:t>L1 = L2 ≠ L3</a:t>
            </a:r>
          </a:p>
          <a:p>
            <a:pPr marL="274320" lvl="0" indent="-274320">
              <a:spcBef>
                <a:spcPct val="20000"/>
              </a:spcBef>
              <a:buClr>
                <a:srgbClr val="31B6FD"/>
              </a:buClr>
              <a:buSzPct val="100000"/>
              <a:buFont typeface="Symbol" pitchFamily="18" charset="2"/>
              <a:buChar char=""/>
            </a:pPr>
            <a:r>
              <a:rPr lang="es-ES" sz="2400" dirty="0">
                <a:solidFill>
                  <a:srgbClr val="073E87"/>
                </a:solidFill>
              </a:rPr>
              <a:t>L1.all = L2.all = L3.all = 5 </a:t>
            </a:r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543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Estructuras dinámicas: punteros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Operaciones básicas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Listas ligadas vs. </a:t>
            </a:r>
            <a:r>
              <a:rPr lang="es-ES" sz="2400" dirty="0" err="1">
                <a:solidFill>
                  <a:schemeClr val="tx2"/>
                </a:solidFill>
              </a:rPr>
              <a:t>Arrays</a:t>
            </a: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Ejemplos y 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se accede a la dirección apuntada por un puntero que vale </a:t>
            </a:r>
            <a:r>
              <a:rPr lang="es-ES" i="1" dirty="0" err="1"/>
              <a:t>null</a:t>
            </a:r>
            <a:r>
              <a:rPr lang="es-ES" dirty="0"/>
              <a:t>, ocurrirá un </a:t>
            </a:r>
            <a:r>
              <a:rPr lang="es-ES" dirty="0" err="1"/>
              <a:t>Constraint</a:t>
            </a:r>
            <a:r>
              <a:rPr lang="es-ES" dirty="0"/>
              <a:t> Error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Importante</a:t>
            </a:r>
          </a:p>
        </p:txBody>
      </p:sp>
      <p:grpSp>
        <p:nvGrpSpPr>
          <p:cNvPr id="6" name="22 Grupo"/>
          <p:cNvGrpSpPr/>
          <p:nvPr/>
        </p:nvGrpSpPr>
        <p:grpSpPr>
          <a:xfrm>
            <a:off x="683567" y="4077072"/>
            <a:ext cx="7488833" cy="1296144"/>
            <a:chOff x="-36513" y="4437112"/>
            <a:chExt cx="6036915" cy="1296144"/>
          </a:xfrm>
        </p:grpSpPr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-36513" y="4437112"/>
              <a:ext cx="4176465" cy="1296144"/>
            </a:xfrm>
            <a:prstGeom prst="rect">
              <a:avLst/>
            </a:prstGeom>
            <a:noFill/>
            <a:ln w="9525" cap="flat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/>
            </a:ln>
            <a:effectLst/>
          </p:spPr>
          <p:txBody>
            <a:bodyPr lIns="90360" tIns="44280" rIns="90360" bIns="44280" anchor="ctr" anchorCtr="0"/>
            <a:lstStyle/>
            <a:p>
              <a:r>
                <a:rPr lang="es-ES" sz="1400" b="1" dirty="0" err="1">
                  <a:solidFill>
                    <a:srgbClr val="000000"/>
                  </a:solidFill>
                  <a:latin typeface="Courier New" pitchFamily="49" charset="0"/>
                </a:rPr>
                <a:t>type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s-ES" sz="1400" dirty="0" err="1">
                  <a:solidFill>
                    <a:srgbClr val="000000"/>
                  </a:solidFill>
                  <a:latin typeface="Courier New" pitchFamily="49" charset="0"/>
                </a:rPr>
                <a:t>Puntero_a_String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s-ES" sz="1400" b="1" dirty="0" err="1">
                  <a:solidFill>
                    <a:srgbClr val="000000"/>
                  </a:solidFill>
                  <a:latin typeface="Courier New" pitchFamily="49" charset="0"/>
                </a:rPr>
                <a:t>is</a:t>
              </a:r>
              <a:r>
                <a:rPr lang="es-E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s-ES" sz="1400" b="1" dirty="0" err="1">
                  <a:solidFill>
                    <a:srgbClr val="000000"/>
                  </a:solidFill>
                  <a:latin typeface="Courier New" pitchFamily="49" charset="0"/>
                </a:rPr>
                <a:t>access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s-ES" sz="1400" dirty="0" err="1">
                  <a:solidFill>
                    <a:srgbClr val="000000"/>
                  </a:solidFill>
                  <a:latin typeface="Courier New" pitchFamily="49" charset="0"/>
                </a:rPr>
                <a:t>String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S1:</a:t>
              </a:r>
              <a:r>
                <a:rPr lang="es-ES" sz="1400" b="1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s-ES" sz="1400" dirty="0" err="1">
                  <a:solidFill>
                    <a:srgbClr val="000000"/>
                  </a:solidFill>
                  <a:latin typeface="Courier New" pitchFamily="49" charset="0"/>
                </a:rPr>
                <a:t>Puntero_a_String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endParaRPr lang="es-ES" sz="1400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s-ES" sz="1400" b="1" dirty="0" err="1">
                  <a:solidFill>
                    <a:srgbClr val="000000"/>
                  </a:solidFill>
                  <a:latin typeface="Courier New" pitchFamily="49" charset="0"/>
                </a:rPr>
                <a:t>if</a:t>
              </a:r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 (S1.all = ...) </a:t>
              </a:r>
              <a:r>
                <a:rPr lang="es-ES" sz="1400" b="1" dirty="0" err="1">
                  <a:solidFill>
                    <a:srgbClr val="000000"/>
                  </a:solidFill>
                  <a:latin typeface="Courier New" pitchFamily="49" charset="0"/>
                </a:rPr>
                <a:t>then</a:t>
              </a:r>
              <a:endParaRPr lang="es-ES" sz="1400" b="1" dirty="0">
                <a:solidFill>
                  <a:srgbClr val="000000"/>
                </a:solidFill>
                <a:latin typeface="Courier New" pitchFamily="49" charset="0"/>
              </a:endParaRPr>
            </a:p>
            <a:p>
              <a:r>
                <a:rPr lang="es-ES" sz="1400" dirty="0">
                  <a:solidFill>
                    <a:srgbClr val="000000"/>
                  </a:solidFill>
                  <a:latin typeface="Courier New" pitchFamily="49" charset="0"/>
                </a:rPr>
                <a:t>   ...</a:t>
              </a:r>
            </a:p>
          </p:txBody>
        </p:sp>
        <p:sp>
          <p:nvSpPr>
            <p:cNvPr id="8" name="5 Rectángulo"/>
            <p:cNvSpPr/>
            <p:nvPr/>
          </p:nvSpPr>
          <p:spPr>
            <a:xfrm>
              <a:off x="4992292" y="4797152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4560242" y="4797152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S1</a:t>
              </a:r>
            </a:p>
          </p:txBody>
        </p:sp>
        <p:cxnSp>
          <p:nvCxnSpPr>
            <p:cNvPr id="10" name="11 Conector recto"/>
            <p:cNvCxnSpPr>
              <a:stCxn id="8" idx="3"/>
            </p:cNvCxnSpPr>
            <p:nvPr/>
          </p:nvCxnSpPr>
          <p:spPr>
            <a:xfrm>
              <a:off x="5496346" y="4941168"/>
              <a:ext cx="4320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3 Conector recto"/>
            <p:cNvCxnSpPr/>
            <p:nvPr/>
          </p:nvCxnSpPr>
          <p:spPr>
            <a:xfrm>
              <a:off x="5928395" y="4797152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4 Conector recto"/>
            <p:cNvCxnSpPr/>
            <p:nvPr/>
          </p:nvCxnSpPr>
          <p:spPr>
            <a:xfrm>
              <a:off x="6000402" y="4869176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897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Representar (dibujar) el resultado de ejecutar las siguientes instrucciones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propuesto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9632" y="4005064"/>
            <a:ext cx="3528392" cy="2520280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1. P, Q: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Acceso_a_Persona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Elem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 Persona;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2. Elem.DNI := 3065;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Elem.Ciudad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"Bilbao    ";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 := new Persona;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3. P.DNI := 4567;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P.Ciudad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"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Donosti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";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Q := P;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148063" y="3501008"/>
            <a:ext cx="3519901" cy="302433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4. Q.DNI := 3075; </a:t>
            </a:r>
            <a:r>
              <a:rPr lang="es-ES" sz="1400">
                <a:solidFill>
                  <a:srgbClr val="000000"/>
                </a:solidFill>
                <a:latin typeface="Courier New" pitchFamily="49" charset="0"/>
              </a:rPr>
              <a:t>-- P cambia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P.DNI := 1456;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5. P.DNI := Elem.DNI;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P.Ciudad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Elem.Ciudad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6. Q := new Persona;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Q.DNI := 3076;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Q.Ciudad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"Gasteiz   "; 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7. P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8. P := Q;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5688632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Estructuras dinámicas: punteros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Operaciones básicas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>
                <a:solidFill>
                  <a:schemeClr val="tx2"/>
                </a:solidFill>
              </a:rPr>
              <a:t>Listas ligadas vs. </a:t>
            </a:r>
            <a:r>
              <a:rPr lang="es-ES" sz="2400" b="1" dirty="0" err="1">
                <a:solidFill>
                  <a:schemeClr val="tx2"/>
                </a:solidFill>
              </a:rPr>
              <a:t>Arrays</a:t>
            </a:r>
            <a:endParaRPr lang="es-ES" sz="2400" b="1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Ejemplos y 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i="1" dirty="0" err="1"/>
              <a:t>arrays</a:t>
            </a:r>
            <a:r>
              <a:rPr lang="es-ES" dirty="0"/>
              <a:t> reservan estáticamente memoria para un número máximo de elementos</a:t>
            </a:r>
          </a:p>
          <a:p>
            <a:pPr lvl="1"/>
            <a:r>
              <a:rPr lang="es-ES" dirty="0"/>
              <a:t>Antes de compilar hay que determinar el tamaño, que no se podrá modificar durante la ejecución del programa</a:t>
            </a:r>
          </a:p>
          <a:p>
            <a:pPr lvl="1"/>
            <a:r>
              <a:rPr lang="es-ES" dirty="0"/>
              <a:t>El espacio no utilizado lo ocuparán valores </a:t>
            </a:r>
            <a:r>
              <a:rPr lang="es-ES" i="1" dirty="0"/>
              <a:t>basura</a:t>
            </a:r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datos estáticas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listas ligadas no ocupan más que lo necesario</a:t>
            </a:r>
          </a:p>
          <a:p>
            <a:r>
              <a:rPr lang="es-ES" dirty="0"/>
              <a:t>No tienen un tamaño máximo preestablecido</a:t>
            </a:r>
          </a:p>
          <a:p>
            <a:pPr lvl="1"/>
            <a:r>
              <a:rPr lang="es-ES" dirty="0"/>
              <a:t>Se reserva memoria según se requiera en tiempo de ejecución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datos dinámicas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Leer una secuencia de enteros hasta que el usuario teclee un cero, y mostrarla ordenada en ascendente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Vector_de_Enteros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array</a:t>
            </a:r>
            <a:r>
              <a:rPr lang="es-ES" dirty="0"/>
              <a:t> (1.. ???) of </a:t>
            </a:r>
            <a:r>
              <a:rPr lang="es-ES" dirty="0" err="1"/>
              <a:t>Integer</a:t>
            </a:r>
            <a:r>
              <a:rPr lang="es-ES" dirty="0"/>
              <a:t>;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3074" name="Picture 2" descr="d:\Users\jtplocuj\AppData\Local\Microsoft\Windows\Temporary Internet Files\Content.IE5\1PABXBMI\5471047557_4dc13f5376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4582492"/>
            <a:ext cx="2051720" cy="2051720"/>
          </a:xfrm>
          <a:prstGeom prst="rect">
            <a:avLst/>
          </a:prstGeom>
          <a:noFill/>
        </p:spPr>
      </p:pic>
      <p:sp>
        <p:nvSpPr>
          <p:cNvPr id="6" name="5 Redondear rectángulo de esquina del mismo lado"/>
          <p:cNvSpPr/>
          <p:nvPr/>
        </p:nvSpPr>
        <p:spPr>
          <a:xfrm>
            <a:off x="827584" y="4221088"/>
            <a:ext cx="5112568" cy="2376264"/>
          </a:xfrm>
          <a:prstGeom prst="round2Same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¿Qué tamaño máximo deberíamos elegir? 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¿100? </a:t>
            </a:r>
            <a:r>
              <a:rPr lang="es-ES" dirty="0">
                <a:solidFill>
                  <a:schemeClr val="tx1"/>
                </a:solidFill>
                <a:sym typeface="Wingdings" pitchFamily="2" charset="2"/>
              </a:rPr>
              <a:t> P</a:t>
            </a:r>
            <a:r>
              <a:rPr lang="es-ES" dirty="0">
                <a:solidFill>
                  <a:schemeClr val="tx1"/>
                </a:solidFill>
              </a:rPr>
              <a:t>uede que sea demasiado poco</a:t>
            </a:r>
          </a:p>
          <a:p>
            <a:pPr>
              <a:buFont typeface="Arial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¿</a:t>
            </a:r>
            <a:r>
              <a:rPr lang="es-ES" dirty="0" err="1">
                <a:solidFill>
                  <a:schemeClr val="tx1"/>
                </a:solidFill>
              </a:rPr>
              <a:t>Integer’Last</a:t>
            </a:r>
            <a:r>
              <a:rPr lang="es-ES" dirty="0">
                <a:solidFill>
                  <a:schemeClr val="tx1"/>
                </a:solidFill>
              </a:rPr>
              <a:t>?  </a:t>
            </a:r>
            <a:r>
              <a:rPr lang="es-ES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s-ES" dirty="0">
                <a:solidFill>
                  <a:schemeClr val="tx1"/>
                </a:solidFill>
              </a:rPr>
              <a:t> Podríamos estar malgastando mucha memoria con valores </a:t>
            </a:r>
            <a:r>
              <a:rPr lang="es-ES" i="1" dirty="0">
                <a:solidFill>
                  <a:schemeClr val="tx1"/>
                </a:solidFill>
              </a:rPr>
              <a:t>basura</a:t>
            </a:r>
          </a:p>
          <a:p>
            <a:pPr algn="ctr"/>
            <a:endParaRPr lang="es-ES" i="1" dirty="0">
              <a:solidFill>
                <a:schemeClr val="tx1"/>
              </a:solidFill>
            </a:endParaRPr>
          </a:p>
          <a:p>
            <a:pPr algn="ctr"/>
            <a:r>
              <a:rPr lang="es-ES" i="1" dirty="0">
                <a:solidFill>
                  <a:schemeClr val="tx1"/>
                </a:solidFill>
              </a:rPr>
              <a:t>No hay una solución buena si no se conoce de antemano el tamaño de la secuencia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Utilizar un </a:t>
            </a:r>
            <a:r>
              <a:rPr lang="es-ES" i="1" dirty="0" err="1"/>
              <a:t>array</a:t>
            </a:r>
            <a:r>
              <a:rPr lang="es-ES" dirty="0"/>
              <a:t> tiene el problema añadido de que para introducir (o eliminar) un elemento habría que desplazar algunos otros</a:t>
            </a:r>
          </a:p>
          <a:p>
            <a:pPr lvl="1"/>
            <a:r>
              <a:rPr lang="es-ES" dirty="0"/>
              <a:t>Por ejemplo, si se quiere insertar ordenado el valor 17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763688" y="5301208"/>
          <a:ext cx="54864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listas ligadas no ofrecen este problema</a:t>
            </a:r>
          </a:p>
          <a:p>
            <a:pPr lvl="1"/>
            <a:r>
              <a:rPr lang="es-ES" dirty="0"/>
              <a:t>Para añadir o eliminar elementos no hará falta desplazar nada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5536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4 Conector recto"/>
          <p:cNvCxnSpPr/>
          <p:nvPr/>
        </p:nvCxnSpPr>
        <p:spPr>
          <a:xfrm>
            <a:off x="971600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899592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"/>
          <p:cNvSpPr/>
          <p:nvPr/>
        </p:nvSpPr>
        <p:spPr>
          <a:xfrm>
            <a:off x="1403648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1979712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907704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411760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12" name="11 Conector recto"/>
          <p:cNvCxnSpPr/>
          <p:nvPr/>
        </p:nvCxnSpPr>
        <p:spPr>
          <a:xfrm>
            <a:off x="2987824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Rectángulo"/>
          <p:cNvSpPr/>
          <p:nvPr/>
        </p:nvSpPr>
        <p:spPr>
          <a:xfrm>
            <a:off x="2915816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Rectángulo"/>
          <p:cNvSpPr/>
          <p:nvPr/>
        </p:nvSpPr>
        <p:spPr>
          <a:xfrm>
            <a:off x="3419872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5" name="14 Conector recto"/>
          <p:cNvCxnSpPr>
            <a:endCxn id="61" idx="0"/>
          </p:cNvCxnSpPr>
          <p:nvPr/>
        </p:nvCxnSpPr>
        <p:spPr>
          <a:xfrm>
            <a:off x="3995936" y="4725144"/>
            <a:ext cx="108012" cy="648072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923928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4427984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5004048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4932040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Rectángulo"/>
          <p:cNvSpPr/>
          <p:nvPr/>
        </p:nvSpPr>
        <p:spPr>
          <a:xfrm>
            <a:off x="5436096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1" name="20 Conector recto"/>
          <p:cNvCxnSpPr/>
          <p:nvPr/>
        </p:nvCxnSpPr>
        <p:spPr>
          <a:xfrm>
            <a:off x="6012160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5940152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Rectángulo"/>
          <p:cNvSpPr/>
          <p:nvPr/>
        </p:nvSpPr>
        <p:spPr>
          <a:xfrm>
            <a:off x="6444208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42" name="41 Conector recto"/>
          <p:cNvCxnSpPr/>
          <p:nvPr/>
        </p:nvCxnSpPr>
        <p:spPr>
          <a:xfrm>
            <a:off x="7020272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6948264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Rectángulo"/>
          <p:cNvSpPr/>
          <p:nvPr/>
        </p:nvSpPr>
        <p:spPr>
          <a:xfrm>
            <a:off x="7452320" y="458112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37</a:t>
            </a:r>
          </a:p>
        </p:txBody>
      </p:sp>
      <p:cxnSp>
        <p:nvCxnSpPr>
          <p:cNvPr id="45" name="44 Conector recto"/>
          <p:cNvCxnSpPr/>
          <p:nvPr/>
        </p:nvCxnSpPr>
        <p:spPr>
          <a:xfrm>
            <a:off x="8028384" y="472514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Rectángulo"/>
          <p:cNvSpPr/>
          <p:nvPr/>
        </p:nvSpPr>
        <p:spPr>
          <a:xfrm>
            <a:off x="7956376" y="458112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9" name="58 Conector recto"/>
          <p:cNvCxnSpPr/>
          <p:nvPr/>
        </p:nvCxnSpPr>
        <p:spPr>
          <a:xfrm>
            <a:off x="8532440" y="4581160"/>
            <a:ext cx="0" cy="2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"/>
          <p:cNvCxnSpPr/>
          <p:nvPr/>
        </p:nvCxnSpPr>
        <p:spPr>
          <a:xfrm>
            <a:off x="8604448" y="4653184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Rectángulo"/>
          <p:cNvSpPr/>
          <p:nvPr/>
        </p:nvSpPr>
        <p:spPr>
          <a:xfrm>
            <a:off x="3851920" y="5373216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2" name="61 Rectángulo"/>
          <p:cNvSpPr/>
          <p:nvPr/>
        </p:nvSpPr>
        <p:spPr>
          <a:xfrm>
            <a:off x="4355976" y="5373216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3" name="62 Conector recto"/>
          <p:cNvCxnSpPr>
            <a:endCxn id="4" idx="0"/>
          </p:cNvCxnSpPr>
          <p:nvPr/>
        </p:nvCxnSpPr>
        <p:spPr>
          <a:xfrm>
            <a:off x="539552" y="4221088"/>
            <a:ext cx="108012" cy="36004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endCxn id="17" idx="2"/>
          </p:cNvCxnSpPr>
          <p:nvPr/>
        </p:nvCxnSpPr>
        <p:spPr>
          <a:xfrm flipV="1">
            <a:off x="4427984" y="4869160"/>
            <a:ext cx="252028" cy="576064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definirán como un puntero a un registro, uno de cuyos campos será del propio tipo lista ligada</a:t>
            </a:r>
          </a:p>
          <a:p>
            <a:pPr lvl="1"/>
            <a:r>
              <a:rPr lang="es-ES" dirty="0"/>
              <a:t>Ejemplo: lista ligada de enteros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ligadas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59632" y="4221088"/>
            <a:ext cx="4032448" cy="208823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Nodo; -- declaración incompleta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access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Nodo;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Nodo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b="1" dirty="0" err="1">
                <a:solidFill>
                  <a:srgbClr val="7030A0"/>
                </a:solidFill>
                <a:latin typeface="Courier New" pitchFamily="49" charset="0"/>
              </a:rPr>
              <a:t>Info</a:t>
            </a:r>
            <a:r>
              <a:rPr lang="es-ES" sz="1400" b="1" dirty="0">
                <a:solidFill>
                  <a:srgbClr val="7030A0"/>
                </a:solidFill>
                <a:latin typeface="Courier New" pitchFamily="49" charset="0"/>
              </a:rPr>
              <a:t>: </a:t>
            </a:r>
            <a:r>
              <a:rPr lang="es-ES" sz="1400" b="1" dirty="0" err="1">
                <a:solidFill>
                  <a:srgbClr val="7030A0"/>
                </a:solidFill>
                <a:latin typeface="Courier New" pitchFamily="49" charset="0"/>
              </a:rPr>
              <a:t>Integer</a:t>
            </a:r>
            <a:r>
              <a:rPr lang="es-ES" sz="1400" b="1" dirty="0">
                <a:solidFill>
                  <a:srgbClr val="7030A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>
                <a:solidFill>
                  <a:srgbClr val="00B050"/>
                </a:solidFill>
                <a:latin typeface="Courier New" pitchFamily="49" charset="0"/>
              </a:rPr>
              <a:t>   Siguiente : Lista;</a:t>
            </a: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6291808" y="6021288"/>
            <a:ext cx="504056" cy="288032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7030A0"/>
                </a:solidFill>
              </a:rPr>
              <a:t>2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6867872" y="6165304"/>
            <a:ext cx="432048" cy="0"/>
          </a:xfrm>
          <a:prstGeom prst="line">
            <a:avLst/>
          </a:prstGeom>
          <a:ln w="254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6795864" y="6021288"/>
            <a:ext cx="152400" cy="2880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"/>
          <p:cNvSpPr/>
          <p:nvPr/>
        </p:nvSpPr>
        <p:spPr>
          <a:xfrm>
            <a:off x="7299920" y="6021288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803976" y="6021288"/>
            <a:ext cx="15240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"/>
          <p:cNvCxnSpPr>
            <a:endCxn id="6" idx="0"/>
          </p:cNvCxnSpPr>
          <p:nvPr/>
        </p:nvCxnSpPr>
        <p:spPr>
          <a:xfrm>
            <a:off x="6435824" y="5661248"/>
            <a:ext cx="108012" cy="36004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7884368" y="6165304"/>
            <a:ext cx="432048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300192" y="4221088"/>
            <a:ext cx="1584176" cy="86409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L1 : Lista;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156176" y="5373216"/>
            <a:ext cx="50405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Estructuras dinámicas: punteros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Operaciones básicas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Listas ligadas vs. </a:t>
            </a:r>
            <a:r>
              <a:rPr lang="es-ES" sz="2400" dirty="0" err="1">
                <a:solidFill>
                  <a:schemeClr val="tx2"/>
                </a:solidFill>
              </a:rPr>
              <a:t>Arrays</a:t>
            </a: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>
                <a:solidFill>
                  <a:schemeClr val="tx2"/>
                </a:solidFill>
              </a:rPr>
              <a:t>Ejemplos y 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Presentar las estructuras dinámicas (punteros)</a:t>
            </a:r>
          </a:p>
          <a:p>
            <a:r>
              <a:rPr lang="es-ES" dirty="0"/>
              <a:t>Conocer sus ventajas frente a las estructuras estáticas</a:t>
            </a:r>
          </a:p>
          <a:p>
            <a:r>
              <a:rPr lang="es-ES" dirty="0"/>
              <a:t>Utilizarlas para realizar operaciones básicas</a:t>
            </a:r>
          </a:p>
          <a:p>
            <a:r>
              <a:rPr lang="es-ES" dirty="0"/>
              <a:t>Listas ligadas como alternativa a los </a:t>
            </a:r>
            <a:r>
              <a:rPr lang="es-ES" dirty="0" err="1"/>
              <a:t>arrays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del tema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Lista vacía y añadir un elemento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043608" y="3645072"/>
            <a:ext cx="4464496" cy="1944168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 : Lista:=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-- Lista vacía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L:= new Nodo;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6;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-- opcional</a:t>
            </a:r>
          </a:p>
        </p:txBody>
      </p:sp>
      <p:grpSp>
        <p:nvGrpSpPr>
          <p:cNvPr id="19" name="18 Grupo"/>
          <p:cNvGrpSpPr/>
          <p:nvPr/>
        </p:nvGrpSpPr>
        <p:grpSpPr>
          <a:xfrm>
            <a:off x="6084168" y="4797152"/>
            <a:ext cx="1287760" cy="936104"/>
            <a:chOff x="6308576" y="2636912"/>
            <a:chExt cx="1287760" cy="936104"/>
          </a:xfrm>
        </p:grpSpPr>
        <p:sp>
          <p:nvSpPr>
            <p:cNvPr id="9" name="5 Rectángulo"/>
            <p:cNvSpPr/>
            <p:nvPr/>
          </p:nvSpPr>
          <p:spPr>
            <a:xfrm>
              <a:off x="6444208" y="3284984"/>
              <a:ext cx="504056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0" name="6 Conector recto"/>
            <p:cNvCxnSpPr/>
            <p:nvPr/>
          </p:nvCxnSpPr>
          <p:spPr>
            <a:xfrm>
              <a:off x="7020272" y="3429000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7 Rectángulo"/>
            <p:cNvSpPr/>
            <p:nvPr/>
          </p:nvSpPr>
          <p:spPr>
            <a:xfrm>
              <a:off x="6948264" y="3284984"/>
              <a:ext cx="1524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4" name="10 Conector recto"/>
            <p:cNvCxnSpPr>
              <a:endCxn id="9" idx="0"/>
            </p:cNvCxnSpPr>
            <p:nvPr/>
          </p:nvCxnSpPr>
          <p:spPr>
            <a:xfrm>
              <a:off x="6588224" y="2924944"/>
              <a:ext cx="108012" cy="36004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4 Rectángulo"/>
            <p:cNvSpPr/>
            <p:nvPr/>
          </p:nvSpPr>
          <p:spPr>
            <a:xfrm>
              <a:off x="6308576" y="2636912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17" name="58 Conector recto"/>
            <p:cNvCxnSpPr/>
            <p:nvPr/>
          </p:nvCxnSpPr>
          <p:spPr>
            <a:xfrm>
              <a:off x="7524328" y="3285016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59 Conector recto"/>
            <p:cNvCxnSpPr/>
            <p:nvPr/>
          </p:nvCxnSpPr>
          <p:spPr>
            <a:xfrm>
              <a:off x="7596336" y="3357040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27 Grupo"/>
          <p:cNvGrpSpPr/>
          <p:nvPr/>
        </p:nvGrpSpPr>
        <p:grpSpPr>
          <a:xfrm>
            <a:off x="6084168" y="3789040"/>
            <a:ext cx="927720" cy="288032"/>
            <a:chOff x="6660232" y="4293096"/>
            <a:chExt cx="927720" cy="288032"/>
          </a:xfrm>
        </p:grpSpPr>
        <p:cxnSp>
          <p:nvCxnSpPr>
            <p:cNvPr id="22" name="6 Conector recto"/>
            <p:cNvCxnSpPr/>
            <p:nvPr/>
          </p:nvCxnSpPr>
          <p:spPr>
            <a:xfrm>
              <a:off x="7011888" y="4437112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14 Rectángulo"/>
            <p:cNvSpPr/>
            <p:nvPr/>
          </p:nvSpPr>
          <p:spPr>
            <a:xfrm>
              <a:off x="6660232" y="4293096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6" name="58 Conector recto"/>
            <p:cNvCxnSpPr/>
            <p:nvPr/>
          </p:nvCxnSpPr>
          <p:spPr>
            <a:xfrm>
              <a:off x="7515944" y="4293128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59 Conector recto"/>
            <p:cNvCxnSpPr/>
            <p:nvPr/>
          </p:nvCxnSpPr>
          <p:spPr>
            <a:xfrm>
              <a:off x="7587952" y="4365152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¿Cuál es la diferencia?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una lista con 2 elementos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3284984"/>
            <a:ext cx="3960440" cy="216019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L: Lista;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L:=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L:= new Nodo;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6;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new Nodo;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9;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076056" y="3284984"/>
            <a:ext cx="3528392" cy="273630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L, Nuevo: Lista;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...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L:=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Nuevo := new Nodo;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6;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 := Nuevo;</a:t>
            </a:r>
          </a:p>
          <a:p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Nuevo := new Nodo;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9;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Nuevo;</a:t>
            </a:r>
          </a:p>
        </p:txBody>
      </p:sp>
      <p:grpSp>
        <p:nvGrpSpPr>
          <p:cNvPr id="27" name="Grupo 26"/>
          <p:cNvGrpSpPr/>
          <p:nvPr/>
        </p:nvGrpSpPr>
        <p:grpSpPr>
          <a:xfrm>
            <a:off x="1043608" y="5733256"/>
            <a:ext cx="2664296" cy="792088"/>
            <a:chOff x="4932040" y="2996952"/>
            <a:chExt cx="2664296" cy="792088"/>
          </a:xfrm>
        </p:grpSpPr>
        <p:sp>
          <p:nvSpPr>
            <p:cNvPr id="17" name="5 Rectángulo"/>
            <p:cNvSpPr/>
            <p:nvPr/>
          </p:nvSpPr>
          <p:spPr>
            <a:xfrm>
              <a:off x="5427712" y="3501008"/>
              <a:ext cx="504056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8" name="6 Conector recto"/>
            <p:cNvCxnSpPr/>
            <p:nvPr/>
          </p:nvCxnSpPr>
          <p:spPr>
            <a:xfrm>
              <a:off x="6003776" y="3645024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7 Rectángulo"/>
            <p:cNvSpPr/>
            <p:nvPr/>
          </p:nvSpPr>
          <p:spPr>
            <a:xfrm>
              <a:off x="5931768" y="3501008"/>
              <a:ext cx="152400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8 Rectángulo"/>
            <p:cNvSpPr/>
            <p:nvPr/>
          </p:nvSpPr>
          <p:spPr>
            <a:xfrm>
              <a:off x="6435824" y="3501008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1" name="9 Rectángulo"/>
            <p:cNvSpPr/>
            <p:nvPr/>
          </p:nvSpPr>
          <p:spPr>
            <a:xfrm>
              <a:off x="6939880" y="3501008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2" name="10 Conector recto"/>
            <p:cNvCxnSpPr>
              <a:endCxn id="17" idx="0"/>
            </p:cNvCxnSpPr>
            <p:nvPr/>
          </p:nvCxnSpPr>
          <p:spPr>
            <a:xfrm>
              <a:off x="5292080" y="3140968"/>
              <a:ext cx="387660" cy="36004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12 Conector recto"/>
            <p:cNvCxnSpPr/>
            <p:nvPr/>
          </p:nvCxnSpPr>
          <p:spPr>
            <a:xfrm>
              <a:off x="7020272" y="3645024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14 Rectángulo"/>
            <p:cNvSpPr/>
            <p:nvPr/>
          </p:nvSpPr>
          <p:spPr>
            <a:xfrm>
              <a:off x="4932040" y="2996952"/>
              <a:ext cx="504056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</a:t>
              </a:r>
            </a:p>
          </p:txBody>
        </p:sp>
        <p:cxnSp>
          <p:nvCxnSpPr>
            <p:cNvPr id="25" name="58 Conector recto"/>
            <p:cNvCxnSpPr/>
            <p:nvPr/>
          </p:nvCxnSpPr>
          <p:spPr>
            <a:xfrm>
              <a:off x="7524328" y="3501040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59 Conector recto"/>
            <p:cNvCxnSpPr/>
            <p:nvPr/>
          </p:nvCxnSpPr>
          <p:spPr>
            <a:xfrm>
              <a:off x="7596336" y="357306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pedirán los elementos por teclado hasta leer un 0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una lista cualquiera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63688" y="3429000"/>
            <a:ext cx="5688632" cy="316835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crear_lista_generica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Nuevo: Lista:=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--reserva estática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L:=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= 0;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Nuevo := new Nodo; --reserva dinámica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L; --inserción al comienzo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L := Nuevo;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get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Num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crear_lista_generica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Imprimir elementos de una lista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55576" y="2780928"/>
            <a:ext cx="6552728" cy="230425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imprimir_lista_ligada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in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Apuntador_a_Actual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: Lista;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Apuntador_a_Actual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exit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when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Apuntador_a_Actual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put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Apuntador_a_Actual.Info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Apuntador_a_Actual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Apuntador_a_Actual.Siguiente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imprimir_lista_ligada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pic>
        <p:nvPicPr>
          <p:cNvPr id="1026" name="Picture 2" descr="d:\Users\jtplocuj\AppData\Local\Microsoft\Windows\Temporary Internet Files\Content.IE5\1PABXBMI\1024px-Printer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5157192"/>
            <a:ext cx="1700808" cy="1700808"/>
          </a:xfrm>
          <a:prstGeom prst="rect">
            <a:avLst/>
          </a:prstGeom>
          <a:noFill/>
        </p:spPr>
      </p:pic>
      <p:grpSp>
        <p:nvGrpSpPr>
          <p:cNvPr id="20" name="Grupo 19"/>
          <p:cNvGrpSpPr/>
          <p:nvPr/>
        </p:nvGrpSpPr>
        <p:grpSpPr>
          <a:xfrm>
            <a:off x="1259632" y="5517232"/>
            <a:ext cx="4392488" cy="792088"/>
            <a:chOff x="1259632" y="5517232"/>
            <a:chExt cx="4392488" cy="792088"/>
          </a:xfrm>
        </p:grpSpPr>
        <p:grpSp>
          <p:nvGrpSpPr>
            <p:cNvPr id="2" name="Grupo 1"/>
            <p:cNvGrpSpPr/>
            <p:nvPr/>
          </p:nvGrpSpPr>
          <p:grpSpPr>
            <a:xfrm>
              <a:off x="1467272" y="5661248"/>
              <a:ext cx="4184848" cy="648072"/>
              <a:chOff x="1107232" y="5589240"/>
              <a:chExt cx="4184848" cy="648072"/>
            </a:xfrm>
          </p:grpSpPr>
          <p:sp>
            <p:nvSpPr>
              <p:cNvPr id="5" name="3 Rectángulo"/>
              <p:cNvSpPr/>
              <p:nvPr/>
            </p:nvSpPr>
            <p:spPr>
              <a:xfrm>
                <a:off x="1107232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6" name="4 Conector recto"/>
              <p:cNvCxnSpPr/>
              <p:nvPr/>
            </p:nvCxnSpPr>
            <p:spPr>
              <a:xfrm>
                <a:off x="1683296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6 Rectángulo"/>
              <p:cNvSpPr/>
              <p:nvPr/>
            </p:nvSpPr>
            <p:spPr>
              <a:xfrm>
                <a:off x="1611288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2115344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9" name="8 Conector recto"/>
              <p:cNvCxnSpPr/>
              <p:nvPr/>
            </p:nvCxnSpPr>
            <p:spPr>
              <a:xfrm>
                <a:off x="2691408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9 Rectángulo"/>
              <p:cNvSpPr/>
              <p:nvPr/>
            </p:nvSpPr>
            <p:spPr>
              <a:xfrm>
                <a:off x="2619400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10 Rectángulo"/>
              <p:cNvSpPr/>
              <p:nvPr/>
            </p:nvSpPr>
            <p:spPr>
              <a:xfrm>
                <a:off x="3123456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2" name="11 Conector recto"/>
              <p:cNvCxnSpPr/>
              <p:nvPr/>
            </p:nvCxnSpPr>
            <p:spPr>
              <a:xfrm>
                <a:off x="3699520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12 Rectángulo"/>
              <p:cNvSpPr/>
              <p:nvPr/>
            </p:nvSpPr>
            <p:spPr>
              <a:xfrm>
                <a:off x="3627512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13 Rectángulo"/>
              <p:cNvSpPr/>
              <p:nvPr/>
            </p:nvSpPr>
            <p:spPr>
              <a:xfrm>
                <a:off x="4131568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5" name="15 Rectángulo"/>
              <p:cNvSpPr/>
              <p:nvPr/>
            </p:nvSpPr>
            <p:spPr>
              <a:xfrm>
                <a:off x="4635624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6" name="62 Conector recto"/>
              <p:cNvCxnSpPr>
                <a:endCxn id="5" idx="0"/>
              </p:cNvCxnSpPr>
              <p:nvPr/>
            </p:nvCxnSpPr>
            <p:spPr>
              <a:xfrm>
                <a:off x="1251248" y="5589240"/>
                <a:ext cx="108012" cy="36004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44 Conector recto"/>
              <p:cNvCxnSpPr/>
              <p:nvPr/>
            </p:nvCxnSpPr>
            <p:spPr>
              <a:xfrm>
                <a:off x="4716016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58 Conector recto"/>
              <p:cNvCxnSpPr/>
              <p:nvPr/>
            </p:nvCxnSpPr>
            <p:spPr>
              <a:xfrm>
                <a:off x="5220072" y="5949312"/>
                <a:ext cx="0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59 Conector recto"/>
              <p:cNvCxnSpPr/>
              <p:nvPr/>
            </p:nvCxnSpPr>
            <p:spPr>
              <a:xfrm>
                <a:off x="5292080" y="6021336"/>
                <a:ext cx="0" cy="14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3 Rectángulo"/>
            <p:cNvSpPr/>
            <p:nvPr/>
          </p:nvSpPr>
          <p:spPr>
            <a:xfrm>
              <a:off x="1259632" y="5517232"/>
              <a:ext cx="45966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¿Por qué el parámetro L es de tipo </a:t>
            </a:r>
            <a:r>
              <a:rPr lang="es-ES" i="1" dirty="0"/>
              <a:t>in</a:t>
            </a:r>
            <a:r>
              <a:rPr lang="es-ES" dirty="0"/>
              <a:t>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Eliminar el segundo elemento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9552" y="3429000"/>
            <a:ext cx="6048672" cy="936104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eliminar_segundo_elemento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in lista)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eliminar_segundo_elemento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843808" y="4547675"/>
            <a:ext cx="5976664" cy="1329597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eliminar_segundo_elemento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in lista)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Viejo: Lista;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Viejo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Viejo.Siguiente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eliminar_segundo_elemento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cxnSp>
        <p:nvCxnSpPr>
          <p:cNvPr id="28" name="4 Conector recto"/>
          <p:cNvCxnSpPr>
            <a:stCxn id="13" idx="0"/>
          </p:cNvCxnSpPr>
          <p:nvPr/>
        </p:nvCxnSpPr>
        <p:spPr>
          <a:xfrm flipH="1" flipV="1">
            <a:off x="2195736" y="5949280"/>
            <a:ext cx="756084" cy="360040"/>
          </a:xfrm>
          <a:prstGeom prst="line">
            <a:avLst/>
          </a:prstGeom>
          <a:ln w="15875">
            <a:solidFill>
              <a:schemeClr val="tx1"/>
            </a:solidFill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467544" y="5805264"/>
            <a:ext cx="4400872" cy="792088"/>
            <a:chOff x="467544" y="5733256"/>
            <a:chExt cx="4400872" cy="792088"/>
          </a:xfrm>
        </p:grpSpPr>
        <p:grpSp>
          <p:nvGrpSpPr>
            <p:cNvPr id="6" name="Grupo 5"/>
            <p:cNvGrpSpPr/>
            <p:nvPr/>
          </p:nvGrpSpPr>
          <p:grpSpPr>
            <a:xfrm>
              <a:off x="683568" y="5877272"/>
              <a:ext cx="4184848" cy="648072"/>
              <a:chOff x="1107232" y="5589240"/>
              <a:chExt cx="4184848" cy="648072"/>
            </a:xfrm>
          </p:grpSpPr>
          <p:sp>
            <p:nvSpPr>
              <p:cNvPr id="7" name="3 Rectángulo"/>
              <p:cNvSpPr/>
              <p:nvPr/>
            </p:nvSpPr>
            <p:spPr>
              <a:xfrm>
                <a:off x="1107232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8" name="4 Conector recto"/>
              <p:cNvCxnSpPr/>
              <p:nvPr/>
            </p:nvCxnSpPr>
            <p:spPr>
              <a:xfrm flipV="1">
                <a:off x="1683296" y="5589240"/>
                <a:ext cx="936104" cy="504056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6 Rectángulo"/>
              <p:cNvSpPr/>
              <p:nvPr/>
            </p:nvSpPr>
            <p:spPr>
              <a:xfrm>
                <a:off x="1611288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7 Rectángulo"/>
              <p:cNvSpPr/>
              <p:nvPr/>
            </p:nvSpPr>
            <p:spPr>
              <a:xfrm>
                <a:off x="2115344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9</a:t>
                </a:r>
              </a:p>
            </p:txBody>
          </p:sp>
          <p:cxnSp>
            <p:nvCxnSpPr>
              <p:cNvPr id="11" name="8 Conector recto"/>
              <p:cNvCxnSpPr/>
              <p:nvPr/>
            </p:nvCxnSpPr>
            <p:spPr>
              <a:xfrm>
                <a:off x="2691408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9 Rectángulo"/>
              <p:cNvSpPr/>
              <p:nvPr/>
            </p:nvSpPr>
            <p:spPr>
              <a:xfrm>
                <a:off x="2619400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10 Rectángulo"/>
              <p:cNvSpPr/>
              <p:nvPr/>
            </p:nvSpPr>
            <p:spPr>
              <a:xfrm>
                <a:off x="3123456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4" name="11 Conector recto"/>
              <p:cNvCxnSpPr/>
              <p:nvPr/>
            </p:nvCxnSpPr>
            <p:spPr>
              <a:xfrm>
                <a:off x="3699520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12 Rectángulo"/>
              <p:cNvSpPr/>
              <p:nvPr/>
            </p:nvSpPr>
            <p:spPr>
              <a:xfrm>
                <a:off x="3627512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13 Rectángulo"/>
              <p:cNvSpPr/>
              <p:nvPr/>
            </p:nvSpPr>
            <p:spPr>
              <a:xfrm>
                <a:off x="4131568" y="594928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17</a:t>
                </a:r>
              </a:p>
            </p:txBody>
          </p:sp>
          <p:sp>
            <p:nvSpPr>
              <p:cNvPr id="17" name="15 Rectángulo"/>
              <p:cNvSpPr/>
              <p:nvPr/>
            </p:nvSpPr>
            <p:spPr>
              <a:xfrm>
                <a:off x="4635624" y="594928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8" name="62 Conector recto"/>
              <p:cNvCxnSpPr>
                <a:endCxn id="7" idx="0"/>
              </p:cNvCxnSpPr>
              <p:nvPr/>
            </p:nvCxnSpPr>
            <p:spPr>
              <a:xfrm>
                <a:off x="1251248" y="5589240"/>
                <a:ext cx="108012" cy="36004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44 Conector recto"/>
              <p:cNvCxnSpPr/>
              <p:nvPr/>
            </p:nvCxnSpPr>
            <p:spPr>
              <a:xfrm>
                <a:off x="4716016" y="609329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58 Conector recto"/>
              <p:cNvCxnSpPr/>
              <p:nvPr/>
            </p:nvCxnSpPr>
            <p:spPr>
              <a:xfrm>
                <a:off x="5220072" y="5949312"/>
                <a:ext cx="0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59 Conector recto"/>
              <p:cNvCxnSpPr/>
              <p:nvPr/>
            </p:nvCxnSpPr>
            <p:spPr>
              <a:xfrm>
                <a:off x="5292080" y="6021336"/>
                <a:ext cx="0" cy="14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3 Rectángulo"/>
            <p:cNvSpPr/>
            <p:nvPr/>
          </p:nvSpPr>
          <p:spPr>
            <a:xfrm>
              <a:off x="467544" y="5733256"/>
              <a:ext cx="459668" cy="288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L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Dada una lista de enteros ordenada (de menor a mayor ) y un valor entero,  se insertará el valor en el lugar apropiado para mantener el orden de la lista</a:t>
            </a:r>
          </a:p>
          <a:p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Insertar en lista ordenada</a:t>
            </a:r>
          </a:p>
        </p:txBody>
      </p:sp>
      <p:grpSp>
        <p:nvGrpSpPr>
          <p:cNvPr id="34" name="33 Grupo"/>
          <p:cNvGrpSpPr/>
          <p:nvPr/>
        </p:nvGrpSpPr>
        <p:grpSpPr>
          <a:xfrm>
            <a:off x="2771800" y="5013176"/>
            <a:ext cx="4104456" cy="1440160"/>
            <a:chOff x="395536" y="4221088"/>
            <a:chExt cx="4104456" cy="1440160"/>
          </a:xfrm>
        </p:grpSpPr>
        <p:sp>
          <p:nvSpPr>
            <p:cNvPr id="4" name="3 Rectángulo"/>
            <p:cNvSpPr/>
            <p:nvPr/>
          </p:nvSpPr>
          <p:spPr>
            <a:xfrm>
              <a:off x="395536" y="4581128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5" name="4 Conector recto"/>
            <p:cNvCxnSpPr/>
            <p:nvPr/>
          </p:nvCxnSpPr>
          <p:spPr>
            <a:xfrm>
              <a:off x="971600" y="4725144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5 Rectángulo"/>
            <p:cNvSpPr/>
            <p:nvPr/>
          </p:nvSpPr>
          <p:spPr>
            <a:xfrm>
              <a:off x="899592" y="4581128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403648" y="4581128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4" name="13 Conector recto"/>
            <p:cNvCxnSpPr>
              <a:endCxn id="30" idx="0"/>
            </p:cNvCxnSpPr>
            <p:nvPr/>
          </p:nvCxnSpPr>
          <p:spPr>
            <a:xfrm>
              <a:off x="1979712" y="4725144"/>
              <a:ext cx="108012" cy="648072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Rectángulo"/>
            <p:cNvSpPr/>
            <p:nvPr/>
          </p:nvSpPr>
          <p:spPr>
            <a:xfrm>
              <a:off x="1907704" y="4581128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2411760" y="4581128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40</a:t>
              </a:r>
            </a:p>
          </p:txBody>
        </p:sp>
        <p:cxnSp>
          <p:nvCxnSpPr>
            <p:cNvPr id="17" name="16 Conector recto"/>
            <p:cNvCxnSpPr/>
            <p:nvPr/>
          </p:nvCxnSpPr>
          <p:spPr>
            <a:xfrm>
              <a:off x="2987824" y="4725144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Rectángulo"/>
            <p:cNvSpPr/>
            <p:nvPr/>
          </p:nvSpPr>
          <p:spPr>
            <a:xfrm>
              <a:off x="2915816" y="4581128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3419872" y="4581128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125</a:t>
              </a:r>
            </a:p>
          </p:txBody>
        </p:sp>
        <p:cxnSp>
          <p:nvCxnSpPr>
            <p:cNvPr id="20" name="19 Conector recto"/>
            <p:cNvCxnSpPr/>
            <p:nvPr/>
          </p:nvCxnSpPr>
          <p:spPr>
            <a:xfrm>
              <a:off x="3995936" y="4725144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20 Rectángulo"/>
            <p:cNvSpPr/>
            <p:nvPr/>
          </p:nvSpPr>
          <p:spPr>
            <a:xfrm>
              <a:off x="3923928" y="4581128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8" name="27 Conector recto"/>
            <p:cNvCxnSpPr/>
            <p:nvPr/>
          </p:nvCxnSpPr>
          <p:spPr>
            <a:xfrm>
              <a:off x="4427984" y="4581160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>
              <a:off x="4499992" y="4653184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1835696" y="5373216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1" name="30 Rectángulo"/>
            <p:cNvSpPr/>
            <p:nvPr/>
          </p:nvSpPr>
          <p:spPr>
            <a:xfrm>
              <a:off x="2339752" y="5373216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2" name="31 Conector recto"/>
            <p:cNvCxnSpPr>
              <a:endCxn id="4" idx="0"/>
            </p:cNvCxnSpPr>
            <p:nvPr/>
          </p:nvCxnSpPr>
          <p:spPr>
            <a:xfrm>
              <a:off x="539552" y="4221088"/>
              <a:ext cx="108012" cy="36004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32 Conector recto"/>
            <p:cNvCxnSpPr>
              <a:endCxn id="16" idx="2"/>
            </p:cNvCxnSpPr>
            <p:nvPr/>
          </p:nvCxnSpPr>
          <p:spPr>
            <a:xfrm flipV="1">
              <a:off x="2411760" y="4869160"/>
              <a:ext cx="252028" cy="576064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54 Grupo"/>
          <p:cNvGrpSpPr/>
          <p:nvPr/>
        </p:nvGrpSpPr>
        <p:grpSpPr>
          <a:xfrm>
            <a:off x="2771800" y="4149080"/>
            <a:ext cx="4104456" cy="648072"/>
            <a:chOff x="539552" y="4149080"/>
            <a:chExt cx="4104456" cy="648072"/>
          </a:xfrm>
        </p:grpSpPr>
        <p:sp>
          <p:nvSpPr>
            <p:cNvPr id="36" name="35 Rectángulo"/>
            <p:cNvSpPr/>
            <p:nvPr/>
          </p:nvSpPr>
          <p:spPr>
            <a:xfrm>
              <a:off x="539552" y="4509120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7" name="36 Conector recto"/>
            <p:cNvCxnSpPr/>
            <p:nvPr/>
          </p:nvCxnSpPr>
          <p:spPr>
            <a:xfrm>
              <a:off x="1115616" y="4653136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37 Rectángulo"/>
            <p:cNvSpPr/>
            <p:nvPr/>
          </p:nvSpPr>
          <p:spPr>
            <a:xfrm>
              <a:off x="1043608" y="4509120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>
              <a:off x="1547664" y="4509120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41" name="40 Rectángulo"/>
            <p:cNvSpPr/>
            <p:nvPr/>
          </p:nvSpPr>
          <p:spPr>
            <a:xfrm>
              <a:off x="2051720" y="4509120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"/>
            <p:cNvSpPr/>
            <p:nvPr/>
          </p:nvSpPr>
          <p:spPr>
            <a:xfrm>
              <a:off x="2555776" y="4509120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40</a:t>
              </a:r>
            </a:p>
          </p:txBody>
        </p:sp>
        <p:cxnSp>
          <p:nvCxnSpPr>
            <p:cNvPr id="43" name="42 Conector recto"/>
            <p:cNvCxnSpPr/>
            <p:nvPr/>
          </p:nvCxnSpPr>
          <p:spPr>
            <a:xfrm>
              <a:off x="3131840" y="4653136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43 Rectángulo"/>
            <p:cNvSpPr/>
            <p:nvPr/>
          </p:nvSpPr>
          <p:spPr>
            <a:xfrm>
              <a:off x="3059832" y="4509120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Rectángulo"/>
            <p:cNvSpPr/>
            <p:nvPr/>
          </p:nvSpPr>
          <p:spPr>
            <a:xfrm>
              <a:off x="3563888" y="4509120"/>
              <a:ext cx="50405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125</a:t>
              </a:r>
            </a:p>
          </p:txBody>
        </p:sp>
        <p:cxnSp>
          <p:nvCxnSpPr>
            <p:cNvPr id="46" name="45 Conector recto"/>
            <p:cNvCxnSpPr/>
            <p:nvPr/>
          </p:nvCxnSpPr>
          <p:spPr>
            <a:xfrm>
              <a:off x="4139952" y="4653136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46 Rectángulo"/>
            <p:cNvSpPr/>
            <p:nvPr/>
          </p:nvSpPr>
          <p:spPr>
            <a:xfrm>
              <a:off x="4067944" y="4509120"/>
              <a:ext cx="15240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8" name="47 Conector recto"/>
            <p:cNvCxnSpPr/>
            <p:nvPr/>
          </p:nvCxnSpPr>
          <p:spPr>
            <a:xfrm>
              <a:off x="4572000" y="4509152"/>
              <a:ext cx="0" cy="28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48 Conector recto"/>
            <p:cNvCxnSpPr/>
            <p:nvPr/>
          </p:nvCxnSpPr>
          <p:spPr>
            <a:xfrm>
              <a:off x="4644008" y="4581176"/>
              <a:ext cx="0" cy="14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51 Conector recto"/>
            <p:cNvCxnSpPr>
              <a:endCxn id="36" idx="0"/>
            </p:cNvCxnSpPr>
            <p:nvPr/>
          </p:nvCxnSpPr>
          <p:spPr>
            <a:xfrm>
              <a:off x="683568" y="4149080"/>
              <a:ext cx="108012" cy="36004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53 Conector recto"/>
            <p:cNvCxnSpPr/>
            <p:nvPr/>
          </p:nvCxnSpPr>
          <p:spPr>
            <a:xfrm>
              <a:off x="2123728" y="4653136"/>
              <a:ext cx="43204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14 Rectángulo"/>
          <p:cNvSpPr/>
          <p:nvPr/>
        </p:nvSpPr>
        <p:spPr>
          <a:xfrm>
            <a:off x="467544" y="4437112"/>
            <a:ext cx="2016224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inicial</a:t>
            </a:r>
          </a:p>
        </p:txBody>
      </p:sp>
      <p:sp>
        <p:nvSpPr>
          <p:cNvPr id="58" name="14 Rectángulo"/>
          <p:cNvSpPr/>
          <p:nvPr/>
        </p:nvSpPr>
        <p:spPr>
          <a:xfrm>
            <a:off x="395536" y="5301208"/>
            <a:ext cx="244827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después de insertar el 21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Simulemos esta solución para el caso de prueba “insertar el valor 21 en la lista {6,15,40,125}”</a:t>
            </a:r>
          </a:p>
          <a:p>
            <a:pPr lvl="1"/>
            <a:r>
              <a:rPr lang="es-ES" dirty="0"/>
              <a:t>¿Qué ocurre?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Posible solución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187624" y="2636912"/>
            <a:ext cx="7200800" cy="208823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insertar_ordenado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Lista; N: in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Actual: Lista:= 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(Actual /=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 and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Actual.Info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&lt; N)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Actual:=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Actual.Siguiente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Simulemos esta otra solución para el caso de prueba “insertar el valor 210 en la lista {6,15,40,125}”</a:t>
            </a:r>
          </a:p>
          <a:p>
            <a:pPr lvl="1"/>
            <a:r>
              <a:rPr lang="es-ES" dirty="0"/>
              <a:t>¿Qué ocurre ahora?</a:t>
            </a:r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 posible solución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72067" y="2636912"/>
            <a:ext cx="7660373" cy="208823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insertar_ordenado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Lista; N: in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Actual: Lista:= 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(Actual /=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 and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Actual.Siguiente.Info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&lt; N)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Actual:=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Actual.Siguiente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3214341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más conveniente será usar dos listas auxiliares </a:t>
            </a:r>
          </a:p>
          <a:p>
            <a:pPr lvl="1"/>
            <a:r>
              <a:rPr lang="es-ES" dirty="0"/>
              <a:t>Actual </a:t>
            </a:r>
            <a:r>
              <a:rPr lang="es-ES" dirty="0">
                <a:sym typeface="Wingdings" pitchFamily="2" charset="2"/>
              </a:rPr>
              <a:t> servirá para recorrer la lista inicial (y buscar dónde hay que colocar el nuevo elemento)</a:t>
            </a:r>
            <a:endParaRPr lang="es-ES" dirty="0"/>
          </a:p>
          <a:p>
            <a:pPr lvl="1"/>
            <a:r>
              <a:rPr lang="es-ES" dirty="0"/>
              <a:t>Anterior  </a:t>
            </a:r>
            <a:r>
              <a:rPr lang="es-ES" dirty="0">
                <a:sym typeface="Wingdings" pitchFamily="2" charset="2"/>
              </a:rPr>
              <a:t> apuntará al elemento anterior del actual (para no </a:t>
            </a:r>
            <a:r>
              <a:rPr lang="es-ES" i="1" dirty="0">
                <a:sym typeface="Wingdings" pitchFamily="2" charset="2"/>
              </a:rPr>
              <a:t>perderlo, </a:t>
            </a:r>
            <a:r>
              <a:rPr lang="es-ES" dirty="0">
                <a:sym typeface="Wingdings" pitchFamily="2" charset="2"/>
              </a:rPr>
              <a:t>ya que el nuevo elemento irá justo después del anterior al actual)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¿Entonces cómo lo resolvemos?</a:t>
            </a:r>
          </a:p>
        </p:txBody>
      </p:sp>
      <p:grpSp>
        <p:nvGrpSpPr>
          <p:cNvPr id="32" name="31 Grupo"/>
          <p:cNvGrpSpPr/>
          <p:nvPr/>
        </p:nvGrpSpPr>
        <p:grpSpPr>
          <a:xfrm>
            <a:off x="4139952" y="5157192"/>
            <a:ext cx="4104456" cy="1440160"/>
            <a:chOff x="2267744" y="4509120"/>
            <a:chExt cx="4104456" cy="1440160"/>
          </a:xfrm>
        </p:grpSpPr>
        <p:grpSp>
          <p:nvGrpSpPr>
            <p:cNvPr id="4" name="3 Grupo"/>
            <p:cNvGrpSpPr/>
            <p:nvPr/>
          </p:nvGrpSpPr>
          <p:grpSpPr>
            <a:xfrm>
              <a:off x="2267744" y="4509120"/>
              <a:ext cx="4104456" cy="648072"/>
              <a:chOff x="539552" y="4149080"/>
              <a:chExt cx="4104456" cy="648072"/>
            </a:xfrm>
          </p:grpSpPr>
          <p:sp>
            <p:nvSpPr>
              <p:cNvPr id="5" name="4 Rectángulo"/>
              <p:cNvSpPr/>
              <p:nvPr/>
            </p:nvSpPr>
            <p:spPr>
              <a:xfrm>
                <a:off x="539552" y="450912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6" name="5 Conector recto"/>
              <p:cNvCxnSpPr/>
              <p:nvPr/>
            </p:nvCxnSpPr>
            <p:spPr>
              <a:xfrm>
                <a:off x="1115616" y="465313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6 Rectángulo"/>
              <p:cNvSpPr/>
              <p:nvPr/>
            </p:nvSpPr>
            <p:spPr>
              <a:xfrm>
                <a:off x="1043608" y="450912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1547664" y="450912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  <p:sp>
            <p:nvSpPr>
              <p:cNvPr id="9" name="8 Rectángulo"/>
              <p:cNvSpPr/>
              <p:nvPr/>
            </p:nvSpPr>
            <p:spPr>
              <a:xfrm>
                <a:off x="2051720" y="450912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9 Rectángulo"/>
              <p:cNvSpPr/>
              <p:nvPr/>
            </p:nvSpPr>
            <p:spPr>
              <a:xfrm>
                <a:off x="2555776" y="450912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40</a:t>
                </a:r>
              </a:p>
            </p:txBody>
          </p:sp>
          <p:cxnSp>
            <p:nvCxnSpPr>
              <p:cNvPr id="11" name="10 Conector recto"/>
              <p:cNvCxnSpPr/>
              <p:nvPr/>
            </p:nvCxnSpPr>
            <p:spPr>
              <a:xfrm>
                <a:off x="3131840" y="465313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11 Rectángulo"/>
              <p:cNvSpPr/>
              <p:nvPr/>
            </p:nvSpPr>
            <p:spPr>
              <a:xfrm>
                <a:off x="3059832" y="450912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12 Rectángulo"/>
              <p:cNvSpPr/>
              <p:nvPr/>
            </p:nvSpPr>
            <p:spPr>
              <a:xfrm>
                <a:off x="3563888" y="4509120"/>
                <a:ext cx="504056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125</a:t>
                </a:r>
              </a:p>
            </p:txBody>
          </p:sp>
          <p:cxnSp>
            <p:nvCxnSpPr>
              <p:cNvPr id="14" name="13 Conector recto"/>
              <p:cNvCxnSpPr/>
              <p:nvPr/>
            </p:nvCxnSpPr>
            <p:spPr>
              <a:xfrm>
                <a:off x="4139952" y="465313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14 Rectángulo"/>
              <p:cNvSpPr/>
              <p:nvPr/>
            </p:nvSpPr>
            <p:spPr>
              <a:xfrm>
                <a:off x="4067944" y="4509120"/>
                <a:ext cx="152400" cy="2880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16" name="15 Conector recto"/>
              <p:cNvCxnSpPr/>
              <p:nvPr/>
            </p:nvCxnSpPr>
            <p:spPr>
              <a:xfrm>
                <a:off x="4572000" y="4509152"/>
                <a:ext cx="0" cy="28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Conector recto"/>
              <p:cNvCxnSpPr/>
              <p:nvPr/>
            </p:nvCxnSpPr>
            <p:spPr>
              <a:xfrm>
                <a:off x="4644008" y="4581176"/>
                <a:ext cx="0" cy="14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17 Conector recto"/>
              <p:cNvCxnSpPr>
                <a:endCxn id="5" idx="0"/>
              </p:cNvCxnSpPr>
              <p:nvPr/>
            </p:nvCxnSpPr>
            <p:spPr>
              <a:xfrm>
                <a:off x="683568" y="4149080"/>
                <a:ext cx="108012" cy="36004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18 Conector recto"/>
              <p:cNvCxnSpPr/>
              <p:nvPr/>
            </p:nvCxnSpPr>
            <p:spPr>
              <a:xfrm>
                <a:off x="2123728" y="4653136"/>
                <a:ext cx="432048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19 Conector recto"/>
            <p:cNvCxnSpPr/>
            <p:nvPr/>
          </p:nvCxnSpPr>
          <p:spPr>
            <a:xfrm flipV="1">
              <a:off x="4572000" y="5157192"/>
              <a:ext cx="36004" cy="432048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Conector recto"/>
            <p:cNvCxnSpPr/>
            <p:nvPr/>
          </p:nvCxnSpPr>
          <p:spPr>
            <a:xfrm flipV="1">
              <a:off x="3563888" y="5157192"/>
              <a:ext cx="36004" cy="432048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14 Rectángulo"/>
            <p:cNvSpPr/>
            <p:nvPr/>
          </p:nvSpPr>
          <p:spPr>
            <a:xfrm>
              <a:off x="4283968" y="5445224"/>
              <a:ext cx="864096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Actual</a:t>
              </a:r>
            </a:p>
          </p:txBody>
        </p:sp>
        <p:sp>
          <p:nvSpPr>
            <p:cNvPr id="24" name="14 Rectángulo"/>
            <p:cNvSpPr/>
            <p:nvPr/>
          </p:nvSpPr>
          <p:spPr>
            <a:xfrm>
              <a:off x="3059832" y="5445224"/>
              <a:ext cx="1080120" cy="5040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Anterior</a:t>
              </a:r>
            </a:p>
          </p:txBody>
        </p:sp>
      </p:grpSp>
      <p:sp>
        <p:nvSpPr>
          <p:cNvPr id="25" name="24 Rectángulo"/>
          <p:cNvSpPr/>
          <p:nvPr/>
        </p:nvSpPr>
        <p:spPr>
          <a:xfrm>
            <a:off x="3275856" y="6237312"/>
            <a:ext cx="50405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con actual y anterior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83568" y="2675467"/>
            <a:ext cx="8280920" cy="406590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insertar_ordenado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in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Lista; N: in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Actual, Anterior, Nuevo: Lista;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begin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Anterior:=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Actual:= 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Nuevo:= new Nodo;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:= N;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while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(Actual /=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) and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Actual.Info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&lt; N)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 Anterior:= Actual;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 Actual:=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Actual.Siguiente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loop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Anterior =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then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– se inserta al principio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:= 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 L:=Nuevo;                    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-- Anterior no es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null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, se inserta entre Anterior y Actual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Nuevo.Siguiente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:= Actual;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Anterior.Siguiente</a:t>
            </a:r>
            <a:r>
              <a:rPr lang="es-ES" sz="1400">
                <a:solidFill>
                  <a:srgbClr val="000000"/>
                </a:solidFill>
                <a:latin typeface="Courier New" pitchFamily="49" charset="0"/>
              </a:rPr>
              <a:t>:=Nuevo; 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insertar_ordenado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719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pic>
        <p:nvPicPr>
          <p:cNvPr id="4" name="Picture 7" descr="PE02403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70225"/>
            <a:ext cx="2806700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3131840" y="2924944"/>
            <a:ext cx="6012160" cy="317105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Objetivos del tema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b="1" dirty="0">
                <a:solidFill>
                  <a:schemeClr val="tx2"/>
                </a:solidFill>
              </a:rPr>
              <a:t>Motivación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Estructuras dinámicas: punteros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Operaciones básicas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Listas ligadas vs. </a:t>
            </a:r>
            <a:r>
              <a:rPr lang="es-ES" sz="2400" dirty="0" err="1">
                <a:solidFill>
                  <a:schemeClr val="tx2"/>
                </a:solidFill>
              </a:rPr>
              <a:t>Arrays</a:t>
            </a:r>
            <a:endParaRPr lang="es-ES" sz="2400" dirty="0">
              <a:solidFill>
                <a:schemeClr val="tx2"/>
              </a:solidFill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/>
            </a:pPr>
            <a:r>
              <a:rPr lang="es-ES" sz="2400" dirty="0">
                <a:solidFill>
                  <a:schemeClr val="tx2"/>
                </a:solidFill>
              </a:rPr>
              <a:t>Ejemplos y ejercicios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100000"/>
              <a:defRPr/>
            </a:pPr>
            <a:endParaRPr kumimoji="0" lang="es-ES" sz="240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Escribir un programa que, dada una lista ligada, ordene sus elementos de mayor a menor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propuesto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9632" y="3933056"/>
            <a:ext cx="6768752" cy="1008112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procedure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ordenar_lista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(L: in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out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lista)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endParaRPr lang="es-ES" sz="1400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--- Pre: 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--- Post: Los elementos de L están ordenados ascendentemente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j0089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70844"/>
            <a:ext cx="2417763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3352800" y="2574032"/>
            <a:ext cx="4648200" cy="1143000"/>
          </a:xfrm>
          <a:prstGeom prst="wedgeEllipseCallout">
            <a:avLst>
              <a:gd name="adj1" fmla="val -44056"/>
              <a:gd name="adj2" fmla="val 76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/>
            <a:r>
              <a:rPr lang="es-ES" sz="3200">
                <a:latin typeface="Garamond" pitchFamily="18" charset="0"/>
              </a:rPr>
              <a:t>¿Alguna pregunta?</a:t>
            </a:r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¿Se puede conseguir el mismo efecto sin desperdiciar tanto espacio de memoria?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99792" y="3717032"/>
            <a:ext cx="5544616" cy="1224136"/>
          </a:xfrm>
          <a:prstGeom prst="rect">
            <a:avLst/>
          </a:prstGeom>
          <a:noFill/>
          <a:ln w="9525" cap="flat">
            <a:solidFill>
              <a:schemeClr val="accent1">
                <a:shade val="50000"/>
                <a:shade val="75000"/>
                <a:lumMod val="80000"/>
              </a:schemeClr>
            </a:solidFill>
            <a:round/>
            <a:headEnd/>
            <a:tailEnd/>
          </a:ln>
          <a:effectLst/>
        </p:spPr>
        <p:txBody>
          <a:bodyPr lIns="90360" tIns="44280" rIns="90360" bIns="44280" anchor="ctr" anchorCtr="0"/>
          <a:lstStyle/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Vector_enteros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array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(1..2000)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of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es-ES" sz="14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type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Lista_enteros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is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record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Cuantos: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Integer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  Valores: </a:t>
            </a:r>
            <a:r>
              <a:rPr lang="es-ES" sz="1400" dirty="0" err="1">
                <a:solidFill>
                  <a:srgbClr val="000000"/>
                </a:solidFill>
                <a:latin typeface="Courier New" pitchFamily="49" charset="0"/>
              </a:rPr>
              <a:t>Vector_enteros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s-ES" sz="1400" b="1" dirty="0" err="1">
                <a:solidFill>
                  <a:srgbClr val="000000"/>
                </a:solidFill>
                <a:latin typeface="Courier New" pitchFamily="49" charset="0"/>
              </a:rPr>
              <a:t>end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</a:rPr>
              <a:t> record</a:t>
            </a:r>
            <a:r>
              <a:rPr lang="es-ES" sz="1400" dirty="0">
                <a:solidFill>
                  <a:srgbClr val="000000"/>
                </a:solidFill>
                <a:latin typeface="Courier New" pitchFamily="49" charset="0"/>
              </a:rPr>
              <a:t>; 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259632" y="5661248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¿?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¿?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259632" y="4581128"/>
          <a:ext cx="100811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9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Cuantos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07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¿Cómo podría añadirse un nuevo elemento a la lista?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1259632" y="5661248"/>
          <a:ext cx="6096000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1259632" y="4581128"/>
          <a:ext cx="100811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99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Cuantos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07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3" name="Picture 9" descr="d:\Users\jtplocuj\AppData\Local\Microsoft\Windows\Temporary Internet Files\Content.IE5\34W76I7E\8079987582_c924d0a258_z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0826420">
            <a:off x="6910120" y="3797142"/>
            <a:ext cx="1489720" cy="11172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Reserva estática de memoria</a:t>
            </a:r>
          </a:p>
          <a:p>
            <a:pPr lvl="1"/>
            <a:r>
              <a:rPr lang="es-ES" dirty="0"/>
              <a:t>Se realiza en tiempo de compilación para las variables declaradas en el programa</a:t>
            </a:r>
          </a:p>
          <a:p>
            <a:r>
              <a:rPr lang="es-ES" dirty="0"/>
              <a:t>Reserva dinámica de memoria</a:t>
            </a:r>
          </a:p>
          <a:p>
            <a:pPr lvl="1"/>
            <a:r>
              <a:rPr lang="es-ES" dirty="0"/>
              <a:t>Se realiza en tiempo de ejecución como consecuencia de una instrucción del programa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Reserva estática vs. dinámica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punteros reservan memoria dinámicamente</a:t>
            </a:r>
          </a:p>
          <a:p>
            <a:pPr lvl="1"/>
            <a:r>
              <a:rPr lang="es-ES" dirty="0"/>
              <a:t>Las listas definidas ocupan el espacio necesario para los elementos que almacenan (ni más ni menos)</a:t>
            </a:r>
          </a:p>
          <a:p>
            <a:pPr lvl="1"/>
            <a:r>
              <a:rPr lang="es-ES" dirty="0"/>
              <a:t>Además, estas listas ligadas no tendrán un tamaño máximo establecido previamente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ligadas</a:t>
            </a:r>
          </a:p>
        </p:txBody>
      </p:sp>
      <p:pic>
        <p:nvPicPr>
          <p:cNvPr id="2051" name="Picture 3" descr="d:\Users\jtplocuj\AppData\Local\Microsoft\Windows\Temporary Internet Files\Content.IE5\1PABXBMI\herramienta-1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301208"/>
            <a:ext cx="1024508" cy="10245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este tema solo se considerará el lenguaje Ada</a:t>
            </a:r>
          </a:p>
          <a:p>
            <a:pPr lvl="1"/>
            <a:r>
              <a:rPr lang="es-ES" dirty="0"/>
              <a:t>Las listas dinámicas en </a:t>
            </a:r>
            <a:r>
              <a:rPr lang="es-ES" dirty="0" err="1"/>
              <a:t>Python</a:t>
            </a:r>
            <a:r>
              <a:rPr lang="es-ES" dirty="0"/>
              <a:t> se pueden utilizar de modo similar a como se hará en PMOO con Java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pic>
        <p:nvPicPr>
          <p:cNvPr id="5" name="Picture 4" descr="d:\Users\jtplocuj\AppData\Local\Microsoft\Windows\Temporary Internet Files\Content.IE5\UP08FO0W\Ada_Lovelace_1838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2713" y="5157192"/>
            <a:ext cx="1271775" cy="1584176"/>
          </a:xfrm>
          <a:prstGeom prst="rect">
            <a:avLst/>
          </a:prstGeom>
          <a:noFill/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822698" y="4437112"/>
            <a:ext cx="5629622" cy="1080120"/>
          </a:xfrm>
          <a:prstGeom prst="wedgeRoundRectCallout">
            <a:avLst>
              <a:gd name="adj1" fmla="val -49374"/>
              <a:gd name="adj2" fmla="val 7291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02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es-ES" b="1" dirty="0">
                <a:solidFill>
                  <a:schemeClr val="hlink"/>
                </a:solidFill>
                <a:cs typeface="DejaVu Sans" pitchFamily="34" charset="0"/>
              </a:rPr>
              <a:t>Ojo, que los </a:t>
            </a:r>
            <a:r>
              <a:rPr lang="es-ES" b="1" dirty="0" err="1">
                <a:solidFill>
                  <a:schemeClr val="hlink"/>
                </a:solidFill>
                <a:cs typeface="DejaVu Sans" pitchFamily="34" charset="0"/>
              </a:rPr>
              <a:t>ArrayList</a:t>
            </a:r>
            <a:r>
              <a:rPr lang="es-ES" b="1" dirty="0">
                <a:solidFill>
                  <a:schemeClr val="hlink"/>
                </a:solidFill>
                <a:cs typeface="DejaVu Sans" pitchFamily="34" charset="0"/>
              </a:rPr>
              <a:t> de Java son estáticos, aunque su tamaño se va ajustando dinámicamente y de modo transparente según se añaden o eliminan elementos</a:t>
            </a:r>
          </a:p>
        </p:txBody>
      </p:sp>
      <p:pic>
        <p:nvPicPr>
          <p:cNvPr id="8" name="Picture 5" descr="MC90044051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0530" y="4991943"/>
            <a:ext cx="142716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usada para ppts de PB</Template>
  <TotalTime>4050</TotalTime>
  <Words>2241</Words>
  <Application>Microsoft Office PowerPoint</Application>
  <PresentationFormat>Presentación en pantalla (4:3)</PresentationFormat>
  <Paragraphs>470</Paragraphs>
  <Slides>41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Arial</vt:lpstr>
      <vt:lpstr>Calibri</vt:lpstr>
      <vt:lpstr>Candara</vt:lpstr>
      <vt:lpstr>Courier New</vt:lpstr>
      <vt:lpstr>DejaVu Sans</vt:lpstr>
      <vt:lpstr>Garamond</vt:lpstr>
      <vt:lpstr>Symbol</vt:lpstr>
      <vt:lpstr>Times New Roman</vt:lpstr>
      <vt:lpstr>Verdana</vt:lpstr>
      <vt:lpstr>Waveform</vt:lpstr>
      <vt:lpstr>Tema 5</vt:lpstr>
      <vt:lpstr>Índice</vt:lpstr>
      <vt:lpstr>Objetivos del tema</vt:lpstr>
      <vt:lpstr>Índice</vt:lpstr>
      <vt:lpstr>Motivación</vt:lpstr>
      <vt:lpstr>Motivación</vt:lpstr>
      <vt:lpstr>Reserva estática vs. dinámica</vt:lpstr>
      <vt:lpstr>Listas ligadas</vt:lpstr>
      <vt:lpstr>Motivación</vt:lpstr>
      <vt:lpstr>Índice</vt:lpstr>
      <vt:lpstr>Punteros</vt:lpstr>
      <vt:lpstr>Definición del tipo</vt:lpstr>
      <vt:lpstr>Índice</vt:lpstr>
      <vt:lpstr>Declaración de variables</vt:lpstr>
      <vt:lpstr>Asignación de un nuevo elemento</vt:lpstr>
      <vt:lpstr>Acceso al elemento apuntado</vt:lpstr>
      <vt:lpstr>Asignación entre punteros</vt:lpstr>
      <vt:lpstr>Asignación con copia</vt:lpstr>
      <vt:lpstr>Dirección apuntada y valor</vt:lpstr>
      <vt:lpstr>Importante</vt:lpstr>
      <vt:lpstr>Ejercicio propuesto</vt:lpstr>
      <vt:lpstr>Índice</vt:lpstr>
      <vt:lpstr>Estructuras de datos estáticas</vt:lpstr>
      <vt:lpstr>Estructuras de datos dinámicas</vt:lpstr>
      <vt:lpstr>Ejemplo</vt:lpstr>
      <vt:lpstr>Ejemplo</vt:lpstr>
      <vt:lpstr>Ejemplo</vt:lpstr>
      <vt:lpstr>Listas ligadas</vt:lpstr>
      <vt:lpstr>Índice</vt:lpstr>
      <vt:lpstr>Lista vacía y añadir un elemento</vt:lpstr>
      <vt:lpstr>Crear una lista con 2 elementos</vt:lpstr>
      <vt:lpstr>Crear una lista cualquiera</vt:lpstr>
      <vt:lpstr>Imprimir elementos de una lista</vt:lpstr>
      <vt:lpstr>Eliminar el segundo elemento</vt:lpstr>
      <vt:lpstr>Insertar en lista ordenada</vt:lpstr>
      <vt:lpstr>Posible solución</vt:lpstr>
      <vt:lpstr>Otra posible solución</vt:lpstr>
      <vt:lpstr>¿Entonces cómo lo resolvemos?</vt:lpstr>
      <vt:lpstr>Solución con actual y anterior</vt:lpstr>
      <vt:lpstr>Ejercicio propuesto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JAVILO LOPEZ</dc:creator>
  <cp:lastModifiedBy>Jon Miraz</cp:lastModifiedBy>
  <cp:revision>834</cp:revision>
  <cp:lastPrinted>2020-09-02T11:36:28Z</cp:lastPrinted>
  <dcterms:created xsi:type="dcterms:W3CDTF">2017-05-08T10:11:44Z</dcterms:created>
  <dcterms:modified xsi:type="dcterms:W3CDTF">2023-06-11T16:14:54Z</dcterms:modified>
</cp:coreProperties>
</file>