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256" r:id="rId2"/>
    <p:sldId id="257" r:id="rId3"/>
    <p:sldId id="260" r:id="rId4"/>
    <p:sldId id="261" r:id="rId5"/>
    <p:sldId id="262" r:id="rId6"/>
    <p:sldId id="264" r:id="rId7"/>
    <p:sldId id="266" r:id="rId8"/>
    <p:sldId id="263" r:id="rId9"/>
    <p:sldId id="265" r:id="rId10"/>
    <p:sldId id="267" r:id="rId11"/>
    <p:sldId id="269" r:id="rId12"/>
    <p:sldId id="270" r:id="rId13"/>
    <p:sldId id="268" r:id="rId14"/>
    <p:sldId id="25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45CA44C-3C68-415F-97C8-CEFF9B5C6D70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6B6F40C-CD78-46C0-AF0C-75BA00327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89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A44C-3C68-415F-97C8-CEFF9B5C6D70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F40C-CD78-46C0-AF0C-75BA00327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27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45CA44C-3C68-415F-97C8-CEFF9B5C6D70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6B6F40C-CD78-46C0-AF0C-75BA00327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55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A44C-3C68-415F-97C8-CEFF9B5C6D70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16B6F40C-CD78-46C0-AF0C-75BA00327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98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45CA44C-3C68-415F-97C8-CEFF9B5C6D70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6B6F40C-CD78-46C0-AF0C-75BA00327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9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A44C-3C68-415F-97C8-CEFF9B5C6D70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F40C-CD78-46C0-AF0C-75BA00327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92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A44C-3C68-415F-97C8-CEFF9B5C6D70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F40C-CD78-46C0-AF0C-75BA00327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706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A44C-3C68-415F-97C8-CEFF9B5C6D70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F40C-CD78-46C0-AF0C-75BA00327BA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035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A44C-3C68-415F-97C8-CEFF9B5C6D70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F40C-CD78-46C0-AF0C-75BA00327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59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45CA44C-3C68-415F-97C8-CEFF9B5C6D70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6B6F40C-CD78-46C0-AF0C-75BA00327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76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A44C-3C68-415F-97C8-CEFF9B5C6D70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6F40C-CD78-46C0-AF0C-75BA00327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73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45CA44C-3C68-415F-97C8-CEFF9B5C6D70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6B6F40C-CD78-46C0-AF0C-75BA00327BA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8894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zenodo.org/record/53894#.X9oeh3Uzaao" TargetMode="External"/><Relationship Id="rId2" Type="http://schemas.openxmlformats.org/officeDocument/2006/relationships/hyperlink" Target="https://www.kaggle.com/datasets/arashnic/fitbit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19CF-E9B3-0915-D02B-8478C55EB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923365"/>
            <a:ext cx="10993549" cy="1219200"/>
          </a:xfrm>
        </p:spPr>
        <p:txBody>
          <a:bodyPr/>
          <a:lstStyle/>
          <a:p>
            <a:r>
              <a:rPr lang="en-US" sz="4000" dirty="0" err="1"/>
              <a:t>Bellabeat</a:t>
            </a:r>
            <a:r>
              <a:rPr lang="en-US" sz="4000" dirty="0"/>
              <a:t> Case Study:</a:t>
            </a:r>
            <a:br>
              <a:rPr lang="en-US" dirty="0"/>
            </a:br>
            <a:r>
              <a:rPr lang="en-US" sz="3200" dirty="0"/>
              <a:t>How can a wellness company play it smart?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4C9F4-F6B5-00FE-D077-203C1165C7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227" y="2271328"/>
            <a:ext cx="10993546" cy="59032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Jonathan Moffa</a:t>
            </a:r>
          </a:p>
          <a:p>
            <a:r>
              <a:rPr lang="en-US" dirty="0"/>
              <a:t>12/04/2022</a:t>
            </a:r>
          </a:p>
        </p:txBody>
      </p:sp>
    </p:spTree>
    <p:extLst>
      <p:ext uri="{BB962C8B-B14F-4D97-AF65-F5344CB8AC3E}">
        <p14:creationId xmlns:p14="http://schemas.microsoft.com/office/powerpoint/2010/main" val="1088885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F31DA7-7C9C-178C-A81C-B9C9E9F86B2D}"/>
              </a:ext>
            </a:extLst>
          </p:cNvPr>
          <p:cNvSpPr txBox="1"/>
          <p:nvPr/>
        </p:nvSpPr>
        <p:spPr>
          <a:xfrm>
            <a:off x="7110684" y="1371600"/>
            <a:ext cx="46332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Slight correlation between very active distance and calories burned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Decrease in calories burned observed around one mile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Can encourage </a:t>
            </a:r>
            <a:r>
              <a:rPr lang="en-US" sz="2400" dirty="0" err="1"/>
              <a:t>Bellabeat</a:t>
            </a:r>
            <a:r>
              <a:rPr lang="en-US" sz="2400" dirty="0"/>
              <a:t> users to increase activity levels to burn more calories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358467-C18B-52C8-045A-10CC6ABD4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56" y="1371600"/>
            <a:ext cx="666262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53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F31DA7-7C9C-178C-A81C-B9C9E9F86B2D}"/>
              </a:ext>
            </a:extLst>
          </p:cNvPr>
          <p:cNvSpPr txBox="1"/>
          <p:nvPr/>
        </p:nvSpPr>
        <p:spPr>
          <a:xfrm>
            <a:off x="7110684" y="1371600"/>
            <a:ext cx="46332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Plot describes trends related to sleep and time in bed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Strong correlation between hours asleep and hours in bed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some cases, hours in bed are significantly higher than hours asleep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Does this impact calories burned?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AE293A-16E8-2A99-1CF6-1E0F5A8A6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56" y="1371600"/>
            <a:ext cx="6682051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35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F31DA7-7C9C-178C-A81C-B9C9E9F86B2D}"/>
              </a:ext>
            </a:extLst>
          </p:cNvPr>
          <p:cNvSpPr txBox="1"/>
          <p:nvPr/>
        </p:nvSpPr>
        <p:spPr>
          <a:xfrm>
            <a:off x="7110684" y="1371600"/>
            <a:ext cx="46332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Plot further investigates sleep trends by examining calories burned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Getting less sleep and spending extra time in bed is related to burning fewer calories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Can encourage smart device users to spend less time in bed when not asleep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85704C-B08A-CA10-D82B-7616C9440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56" y="1371600"/>
            <a:ext cx="6682051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59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E924A-6DA2-85FE-4087-07F141D9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Recommended Action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270FAA-ED8E-4271-F318-23D73B8F4655}"/>
              </a:ext>
            </a:extLst>
          </p:cNvPr>
          <p:cNvSpPr txBox="1"/>
          <p:nvPr/>
        </p:nvSpPr>
        <p:spPr>
          <a:xfrm>
            <a:off x="575894" y="2294964"/>
            <a:ext cx="110296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Enable </a:t>
            </a:r>
            <a:r>
              <a:rPr lang="en-US" sz="2400" dirty="0" err="1"/>
              <a:t>Bellabeat</a:t>
            </a:r>
            <a:r>
              <a:rPr lang="en-US" sz="2400" dirty="0"/>
              <a:t> users to set goals for physical activity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This can encourage walking more, or increasing high-intensity exercise, to burn more calories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 findings to optimize </a:t>
            </a:r>
            <a:r>
              <a:rPr lang="en-US" sz="2400" dirty="0" err="1"/>
              <a:t>Bellabeat</a:t>
            </a:r>
            <a:r>
              <a:rPr lang="en-US" sz="2400" dirty="0"/>
              <a:t> membership service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Can recommend to subscribers to spend less time in bed when not sleeping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996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40E11-6CDC-CF7B-0A3D-778ADD0C7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Appendix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4B7F03-0C64-511B-A4B4-C9949AE14604}"/>
              </a:ext>
            </a:extLst>
          </p:cNvPr>
          <p:cNvSpPr txBox="1"/>
          <p:nvPr/>
        </p:nvSpPr>
        <p:spPr>
          <a:xfrm>
            <a:off x="575894" y="2259106"/>
            <a:ext cx="110296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Dataset download: </a:t>
            </a:r>
            <a:r>
              <a:rPr lang="en-US" sz="2400" dirty="0">
                <a:hlinkClick r:id="rId2"/>
              </a:rPr>
              <a:t>https://www.kaggle.com/datasets/arashnic/fitbit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Original data source: </a:t>
            </a:r>
            <a:r>
              <a:rPr lang="en-US" sz="2400" dirty="0">
                <a:hlinkClick r:id="rId3"/>
              </a:rPr>
              <a:t>https://zenodo.org/record/53894#.X9oeh3Uzaao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 collected by </a:t>
            </a:r>
            <a:r>
              <a:rPr lang="en-US" sz="2400" dirty="0" err="1"/>
              <a:t>Furberg</a:t>
            </a:r>
            <a:r>
              <a:rPr lang="en-US" sz="2400" dirty="0"/>
              <a:t>, Robert; Brinton, Julia; Keating, Michael; and Ortiz, Alexa</a:t>
            </a:r>
          </a:p>
          <a:p>
            <a:endParaRPr lang="en-US" sz="2400" dirty="0"/>
          </a:p>
          <a:p>
            <a:r>
              <a:rPr lang="en-US" sz="2400" dirty="0"/>
              <a:t>Refer to case study report for documentation of analysis</a:t>
            </a:r>
          </a:p>
        </p:txBody>
      </p:sp>
    </p:spTree>
    <p:extLst>
      <p:ext uri="{BB962C8B-B14F-4D97-AF65-F5344CB8AC3E}">
        <p14:creationId xmlns:p14="http://schemas.microsoft.com/office/powerpoint/2010/main" val="2317739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E924A-6DA2-85FE-4087-07F141D9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Business Task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270FAA-ED8E-4271-F318-23D73B8F4655}"/>
              </a:ext>
            </a:extLst>
          </p:cNvPr>
          <p:cNvSpPr txBox="1"/>
          <p:nvPr/>
        </p:nvSpPr>
        <p:spPr>
          <a:xfrm>
            <a:off x="575894" y="2294964"/>
            <a:ext cx="110296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Determine trends with smart device usage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 insights gained to improve user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Highlight opportunities for company growth</a:t>
            </a:r>
          </a:p>
        </p:txBody>
      </p:sp>
    </p:spTree>
    <p:extLst>
      <p:ext uri="{BB962C8B-B14F-4D97-AF65-F5344CB8AC3E}">
        <p14:creationId xmlns:p14="http://schemas.microsoft.com/office/powerpoint/2010/main" val="114024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E924A-6DA2-85FE-4087-07F141D9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About The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270FAA-ED8E-4271-F318-23D73B8F4655}"/>
              </a:ext>
            </a:extLst>
          </p:cNvPr>
          <p:cNvSpPr txBox="1"/>
          <p:nvPr/>
        </p:nvSpPr>
        <p:spPr>
          <a:xfrm>
            <a:off x="575894" y="2294964"/>
            <a:ext cx="110296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 collected from about thirty consenting </a:t>
            </a:r>
            <a:r>
              <a:rPr lang="en-US" sz="2400" dirty="0" err="1"/>
              <a:t>FitBit</a:t>
            </a:r>
            <a:r>
              <a:rPr lang="en-US" sz="2400" dirty="0"/>
              <a:t> users (sources in appendix)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Wellness data can be applied by proxy to </a:t>
            </a:r>
            <a:r>
              <a:rPr lang="en-US" sz="2400" dirty="0" err="1"/>
              <a:t>Bellabeat</a:t>
            </a:r>
            <a:r>
              <a:rPr lang="en-US" sz="2400" dirty="0"/>
              <a:t> users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Data collected can also improve </a:t>
            </a:r>
            <a:r>
              <a:rPr lang="en-US" sz="2400" dirty="0" err="1"/>
              <a:t>Bellabeat</a:t>
            </a:r>
            <a:r>
              <a:rPr lang="en-US" sz="2400" dirty="0"/>
              <a:t> membership service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Membership includes personalized recommendations to subscribers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Includes metrics for: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Physical activity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Weight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Sleep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Heart rate</a:t>
            </a:r>
          </a:p>
        </p:txBody>
      </p:sp>
    </p:spTree>
    <p:extLst>
      <p:ext uri="{BB962C8B-B14F-4D97-AF65-F5344CB8AC3E}">
        <p14:creationId xmlns:p14="http://schemas.microsoft.com/office/powerpoint/2010/main" val="22441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E924A-6DA2-85FE-4087-07F141D9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 Limitations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270FAA-ED8E-4271-F318-23D73B8F4655}"/>
              </a:ext>
            </a:extLst>
          </p:cNvPr>
          <p:cNvSpPr txBox="1"/>
          <p:nvPr/>
        </p:nvSpPr>
        <p:spPr>
          <a:xfrm>
            <a:off x="575894" y="2294964"/>
            <a:ext cx="110296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Small participant sample size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Amount of data collected helps to draw useful conclusions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Some datasets do not include all participants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Most notable with weight log, including less than one third of total participants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 was collected in 2016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737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03FD23-B993-E31D-D9EC-510E80911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34" y="1371600"/>
            <a:ext cx="6643314" cy="4114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1BF3D8-72EA-9926-E55D-0E64C7C41171}"/>
              </a:ext>
            </a:extLst>
          </p:cNvPr>
          <p:cNvSpPr txBox="1"/>
          <p:nvPr/>
        </p:nvSpPr>
        <p:spPr>
          <a:xfrm>
            <a:off x="7090248" y="1371600"/>
            <a:ext cx="46548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Slight correlation between step count and calories burned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Can we break it down further?</a:t>
            </a:r>
          </a:p>
        </p:txBody>
      </p:sp>
    </p:spTree>
    <p:extLst>
      <p:ext uri="{BB962C8B-B14F-4D97-AF65-F5344CB8AC3E}">
        <p14:creationId xmlns:p14="http://schemas.microsoft.com/office/powerpoint/2010/main" val="704654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2EDDB9-B010-C819-1570-C8E357B22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56" y="1371600"/>
            <a:ext cx="6643313" cy="4114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A3B79D2-198E-B420-5F47-2511E78E043C}"/>
              </a:ext>
            </a:extLst>
          </p:cNvPr>
          <p:cNvSpPr txBox="1"/>
          <p:nvPr/>
        </p:nvSpPr>
        <p:spPr>
          <a:xfrm>
            <a:off x="7091370" y="1371600"/>
            <a:ext cx="46525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Stronger evidence of correlation highlighted in this plot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Can encourage </a:t>
            </a:r>
            <a:r>
              <a:rPr lang="en-US" sz="2400" dirty="0" err="1"/>
              <a:t>Bellabeat</a:t>
            </a:r>
            <a:r>
              <a:rPr lang="en-US" sz="2400" dirty="0"/>
              <a:t> users to walk more to burn more calories</a:t>
            </a:r>
          </a:p>
        </p:txBody>
      </p:sp>
    </p:spTree>
    <p:extLst>
      <p:ext uri="{BB962C8B-B14F-4D97-AF65-F5344CB8AC3E}">
        <p14:creationId xmlns:p14="http://schemas.microsoft.com/office/powerpoint/2010/main" val="54908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C763FF-C1D1-8EA4-8EBF-4553B081FC87}"/>
              </a:ext>
            </a:extLst>
          </p:cNvPr>
          <p:cNvSpPr txBox="1"/>
          <p:nvPr/>
        </p:nvSpPr>
        <p:spPr>
          <a:xfrm>
            <a:off x="7091370" y="1371600"/>
            <a:ext cx="46525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Slight correlation between total distance and calories burned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Confirm expected relationship between step count and total distance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B277DB-5506-E867-8AC9-98458B266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56" y="1371600"/>
            <a:ext cx="666262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84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5CDB49-B2A8-5E7A-7A24-9775E1315D92}"/>
              </a:ext>
            </a:extLst>
          </p:cNvPr>
          <p:cNvSpPr txBox="1"/>
          <p:nvPr/>
        </p:nvSpPr>
        <p:spPr>
          <a:xfrm>
            <a:off x="7091370" y="1216724"/>
            <a:ext cx="465257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Strong correlation between step count and total distance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Above 15k steps, many points are above the average 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Hypothesis:  These points correlate more strongly with very active distance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A8AF7F-CABE-3BFB-4208-BE3A8B082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56" y="1371600"/>
            <a:ext cx="666262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87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F31DA7-7C9C-178C-A81C-B9C9E9F86B2D}"/>
              </a:ext>
            </a:extLst>
          </p:cNvPr>
          <p:cNvSpPr txBox="1"/>
          <p:nvPr/>
        </p:nvSpPr>
        <p:spPr>
          <a:xfrm>
            <a:off x="7110684" y="1371600"/>
            <a:ext cx="46332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As step count increases, the correlation between step count and very active distance increases significantly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Does being very active impact calories burned?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25FDA-2300-1347-F21C-83BCDDC8D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56" y="1371600"/>
            <a:ext cx="666262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74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550</TotalTime>
  <Words>445</Words>
  <Application>Microsoft Office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Gill Sans MT</vt:lpstr>
      <vt:lpstr>Wingdings 2</vt:lpstr>
      <vt:lpstr>Dividend</vt:lpstr>
      <vt:lpstr>Bellabeat Case Study: How can a wellness company play it smart?</vt:lpstr>
      <vt:lpstr>The Business Task</vt:lpstr>
      <vt:lpstr>About The Data</vt:lpstr>
      <vt:lpstr>Data Limitations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Recommended Action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Moffa</dc:creator>
  <cp:lastModifiedBy>Jon Moffa</cp:lastModifiedBy>
  <cp:revision>33</cp:revision>
  <dcterms:created xsi:type="dcterms:W3CDTF">2022-11-26T02:48:11Z</dcterms:created>
  <dcterms:modified xsi:type="dcterms:W3CDTF">2022-12-04T17:23:53Z</dcterms:modified>
</cp:coreProperties>
</file>