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9" r:id="rId3"/>
    <p:sldId id="263" r:id="rId4"/>
    <p:sldId id="265" r:id="rId5"/>
    <p:sldId id="262" r:id="rId6"/>
    <p:sldId id="264"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7"/>
    <p:restoredTop sz="82823"/>
  </p:normalViewPr>
  <p:slideViewPr>
    <p:cSldViewPr snapToGrid="0">
      <p:cViewPr>
        <p:scale>
          <a:sx n="144" d="100"/>
          <a:sy n="144" d="100"/>
        </p:scale>
        <p:origin x="504" y="-96"/>
      </p:cViewPr>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57A923-6335-469D-959E-F9574A676D8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3880983B-8BB9-4663-86E8-273C22EAC021}">
      <dgm:prSet/>
      <dgm:spPr/>
      <dgm:t>
        <a:bodyPr/>
        <a:lstStyle/>
        <a:p>
          <a:r>
            <a:rPr lang="en-US"/>
            <a:t>Three steps to identify business use cases for GenAI</a:t>
          </a:r>
        </a:p>
      </dgm:t>
    </dgm:pt>
    <dgm:pt modelId="{981C681F-E697-4703-9C91-B9E01E302C1A}" type="parTrans" cxnId="{D82ED419-E0A5-4389-8750-78C1AADD90C1}">
      <dgm:prSet/>
      <dgm:spPr/>
      <dgm:t>
        <a:bodyPr/>
        <a:lstStyle/>
        <a:p>
          <a:endParaRPr lang="en-US"/>
        </a:p>
      </dgm:t>
    </dgm:pt>
    <dgm:pt modelId="{B4B3A136-AE3A-49E7-81A5-34C1A447378E}" type="sibTrans" cxnId="{D82ED419-E0A5-4389-8750-78C1AADD90C1}">
      <dgm:prSet/>
      <dgm:spPr/>
      <dgm:t>
        <a:bodyPr/>
        <a:lstStyle/>
        <a:p>
          <a:endParaRPr lang="en-US"/>
        </a:p>
      </dgm:t>
    </dgm:pt>
    <dgm:pt modelId="{5973B017-FBA0-4D0A-B769-41BA266537E9}">
      <dgm:prSet/>
      <dgm:spPr/>
      <dgm:t>
        <a:bodyPr/>
        <a:lstStyle/>
        <a:p>
          <a:pPr>
            <a:lnSpc>
              <a:spcPct val="100000"/>
            </a:lnSpc>
            <a:buFont typeface="+mj-lt"/>
            <a:buAutoNum type="arabicPeriod"/>
          </a:pPr>
          <a:r>
            <a:rPr lang="en-US" dirty="0"/>
            <a:t> </a:t>
          </a:r>
          <a:r>
            <a:rPr lang="en-US" b="1" dirty="0"/>
            <a:t>Break workflows and jobs into tasks</a:t>
          </a:r>
        </a:p>
      </dgm:t>
    </dgm:pt>
    <dgm:pt modelId="{A64C9387-EB37-4462-BD86-E123BEAE5B05}" type="parTrans" cxnId="{A505EDE8-35EF-4341-9E8D-AFE793A9AAED}">
      <dgm:prSet/>
      <dgm:spPr/>
      <dgm:t>
        <a:bodyPr/>
        <a:lstStyle/>
        <a:p>
          <a:endParaRPr lang="en-US"/>
        </a:p>
      </dgm:t>
    </dgm:pt>
    <dgm:pt modelId="{83DD8035-108A-4CE5-A6CE-6712973D14C7}" type="sibTrans" cxnId="{A505EDE8-35EF-4341-9E8D-AFE793A9AAED}">
      <dgm:prSet/>
      <dgm:spPr/>
      <dgm:t>
        <a:bodyPr/>
        <a:lstStyle/>
        <a:p>
          <a:endParaRPr lang="en-US"/>
        </a:p>
      </dgm:t>
    </dgm:pt>
    <dgm:pt modelId="{E589109D-5309-6C4C-9880-1D42137D36A0}">
      <dgm:prSet/>
      <dgm:spPr/>
      <dgm:t>
        <a:bodyPr/>
        <a:lstStyle/>
        <a:p>
          <a:pPr>
            <a:lnSpc>
              <a:spcPct val="100000"/>
            </a:lnSpc>
            <a:buFont typeface="+mj-lt"/>
            <a:buAutoNum type="arabicPeriod"/>
          </a:pPr>
          <a:r>
            <a:rPr lang="en-US" dirty="0"/>
            <a:t> </a:t>
          </a:r>
          <a:r>
            <a:rPr lang="en-US" b="1" dirty="0"/>
            <a:t>Assess tasks using the GenAI cost equation</a:t>
          </a:r>
        </a:p>
      </dgm:t>
    </dgm:pt>
    <dgm:pt modelId="{66F6CFCB-E300-A341-910F-2E960958064A}" type="parTrans" cxnId="{59066BF7-DBA6-694A-8252-F1E203896AA0}">
      <dgm:prSet/>
      <dgm:spPr/>
      <dgm:t>
        <a:bodyPr/>
        <a:lstStyle/>
        <a:p>
          <a:endParaRPr lang="en-US"/>
        </a:p>
      </dgm:t>
    </dgm:pt>
    <dgm:pt modelId="{074CACB9-F24F-9A46-9616-31E83922F4A4}" type="sibTrans" cxnId="{59066BF7-DBA6-694A-8252-F1E203896AA0}">
      <dgm:prSet/>
      <dgm:spPr/>
      <dgm:t>
        <a:bodyPr/>
        <a:lstStyle/>
        <a:p>
          <a:endParaRPr lang="en-US"/>
        </a:p>
      </dgm:t>
    </dgm:pt>
    <dgm:pt modelId="{0BC895B7-821C-4045-BB14-BCA6A9F80BFF}">
      <dgm:prSet/>
      <dgm:spPr/>
      <dgm:t>
        <a:bodyPr/>
        <a:lstStyle/>
        <a:p>
          <a:pPr>
            <a:lnSpc>
              <a:spcPct val="100000"/>
            </a:lnSpc>
            <a:buFont typeface="+mj-lt"/>
            <a:buAutoNum type="arabicPeriod"/>
          </a:pPr>
          <a:r>
            <a:rPr lang="en-US" dirty="0"/>
            <a:t> </a:t>
          </a:r>
          <a:r>
            <a:rPr lang="en-US" b="1" dirty="0"/>
            <a:t>Build, launch, and evaluate pilots</a:t>
          </a:r>
        </a:p>
      </dgm:t>
    </dgm:pt>
    <dgm:pt modelId="{418F77B9-9550-A14E-8237-CFD1000658A2}" type="parTrans" cxnId="{E1D97D24-ADFE-F443-A7BD-89438BC3284C}">
      <dgm:prSet/>
      <dgm:spPr/>
      <dgm:t>
        <a:bodyPr/>
        <a:lstStyle/>
        <a:p>
          <a:endParaRPr lang="en-US"/>
        </a:p>
      </dgm:t>
    </dgm:pt>
    <dgm:pt modelId="{1495C668-C4E3-0544-8B36-EFFC2EF74D13}" type="sibTrans" cxnId="{E1D97D24-ADFE-F443-A7BD-89438BC3284C}">
      <dgm:prSet/>
      <dgm:spPr/>
      <dgm:t>
        <a:bodyPr/>
        <a:lstStyle/>
        <a:p>
          <a:endParaRPr lang="en-US"/>
        </a:p>
      </dgm:t>
    </dgm:pt>
    <dgm:pt modelId="{E417B987-D5C2-E949-BE85-D2A36A337418}">
      <dgm:prSet/>
      <dgm:spPr/>
      <dgm:t>
        <a:bodyPr/>
        <a:lstStyle/>
        <a:p>
          <a:pPr>
            <a:lnSpc>
              <a:spcPct val="100000"/>
            </a:lnSpc>
            <a:buFont typeface="Arial" panose="020B0604020202020204" pitchFamily="34" charset="0"/>
            <a:buChar char="•"/>
          </a:pPr>
          <a:r>
            <a:rPr lang="en-US" dirty="0"/>
            <a:t>Some things are easy with an LLM</a:t>
          </a:r>
        </a:p>
      </dgm:t>
    </dgm:pt>
    <dgm:pt modelId="{E764DF9B-1279-744B-98A6-D2BEDAF75B21}" type="parTrans" cxnId="{40BC207F-5FA3-2048-82DA-3A53B8C85BB0}">
      <dgm:prSet/>
      <dgm:spPr/>
      <dgm:t>
        <a:bodyPr/>
        <a:lstStyle/>
        <a:p>
          <a:endParaRPr lang="en-US"/>
        </a:p>
      </dgm:t>
    </dgm:pt>
    <dgm:pt modelId="{F0EF6877-F775-9742-89F7-A6388C69C585}" type="sibTrans" cxnId="{40BC207F-5FA3-2048-82DA-3A53B8C85BB0}">
      <dgm:prSet/>
      <dgm:spPr/>
      <dgm:t>
        <a:bodyPr/>
        <a:lstStyle/>
        <a:p>
          <a:endParaRPr lang="en-US"/>
        </a:p>
      </dgm:t>
    </dgm:pt>
    <dgm:pt modelId="{F73DFCE5-1BD2-5D40-B558-15B2F1266742}">
      <dgm:prSet/>
      <dgm:spPr/>
      <dgm:t>
        <a:bodyPr/>
        <a:lstStyle/>
        <a:p>
          <a:pPr>
            <a:lnSpc>
              <a:spcPct val="100000"/>
            </a:lnSpc>
            <a:buFont typeface="Arial" panose="020B0604020202020204" pitchFamily="34" charset="0"/>
            <a:buChar char="•"/>
          </a:pPr>
          <a:r>
            <a:rPr lang="en-US" dirty="0"/>
            <a:t>Other things are really hard</a:t>
          </a:r>
        </a:p>
      </dgm:t>
    </dgm:pt>
    <dgm:pt modelId="{8EBEFD79-1FCA-D746-8792-06BBF1771AC7}" type="parTrans" cxnId="{5D081F38-D581-8645-8073-BAA1D0FFA107}">
      <dgm:prSet/>
      <dgm:spPr/>
      <dgm:t>
        <a:bodyPr/>
        <a:lstStyle/>
        <a:p>
          <a:endParaRPr lang="en-US"/>
        </a:p>
      </dgm:t>
    </dgm:pt>
    <dgm:pt modelId="{DF6B9C7B-0BA9-2941-BE55-0C73289C1FDC}" type="sibTrans" cxnId="{5D081F38-D581-8645-8073-BAA1D0FFA107}">
      <dgm:prSet/>
      <dgm:spPr/>
      <dgm:t>
        <a:bodyPr/>
        <a:lstStyle/>
        <a:p>
          <a:endParaRPr lang="en-US"/>
        </a:p>
      </dgm:t>
    </dgm:pt>
    <dgm:pt modelId="{88D3F46B-454C-A945-8CE0-6B40DD94FAB1}">
      <dgm:prSet/>
      <dgm:spPr/>
      <dgm:t>
        <a:bodyPr/>
        <a:lstStyle/>
        <a:p>
          <a:pPr>
            <a:lnSpc>
              <a:spcPct val="100000"/>
            </a:lnSpc>
            <a:buFont typeface="Arial" panose="020B0604020202020204" pitchFamily="34" charset="0"/>
            <a:buChar char="•"/>
          </a:pPr>
          <a:r>
            <a:rPr lang="en-US" dirty="0"/>
            <a:t>Development time</a:t>
          </a:r>
        </a:p>
      </dgm:t>
    </dgm:pt>
    <dgm:pt modelId="{2FD65CDD-10C2-4C49-8AF8-3BAED9AE3341}" type="parTrans" cxnId="{DA165330-3FBF-D744-A52C-D29B14CE98C3}">
      <dgm:prSet/>
      <dgm:spPr/>
      <dgm:t>
        <a:bodyPr/>
        <a:lstStyle/>
        <a:p>
          <a:endParaRPr lang="en-US"/>
        </a:p>
      </dgm:t>
    </dgm:pt>
    <dgm:pt modelId="{096D35B0-EA6A-044C-BAAD-07389914EF5F}" type="sibTrans" cxnId="{DA165330-3FBF-D744-A52C-D29B14CE98C3}">
      <dgm:prSet/>
      <dgm:spPr/>
      <dgm:t>
        <a:bodyPr/>
        <a:lstStyle/>
        <a:p>
          <a:endParaRPr lang="en-US"/>
        </a:p>
      </dgm:t>
    </dgm:pt>
    <dgm:pt modelId="{2391176A-2A51-C84C-BB0E-72C27F595427}">
      <dgm:prSet/>
      <dgm:spPr/>
      <dgm:t>
        <a:bodyPr/>
        <a:lstStyle/>
        <a:p>
          <a:pPr>
            <a:lnSpc>
              <a:spcPct val="100000"/>
            </a:lnSpc>
            <a:buFont typeface="Arial" panose="020B0604020202020204" pitchFamily="34" charset="0"/>
            <a:buChar char="•"/>
          </a:pPr>
          <a:r>
            <a:rPr lang="en-US" dirty="0"/>
            <a:t>License and API fees</a:t>
          </a:r>
        </a:p>
      </dgm:t>
    </dgm:pt>
    <dgm:pt modelId="{81C84BD2-69E6-E245-A316-BA814B230B60}" type="parTrans" cxnId="{880367B1-BFA0-DF47-979D-3E3382C47B25}">
      <dgm:prSet/>
      <dgm:spPr/>
      <dgm:t>
        <a:bodyPr/>
        <a:lstStyle/>
        <a:p>
          <a:endParaRPr lang="en-US"/>
        </a:p>
      </dgm:t>
    </dgm:pt>
    <dgm:pt modelId="{0083C780-184A-5746-918E-176A87595AE6}" type="sibTrans" cxnId="{880367B1-BFA0-DF47-979D-3E3382C47B25}">
      <dgm:prSet/>
      <dgm:spPr/>
      <dgm:t>
        <a:bodyPr/>
        <a:lstStyle/>
        <a:p>
          <a:endParaRPr lang="en-US"/>
        </a:p>
      </dgm:t>
    </dgm:pt>
    <dgm:pt modelId="{46D1047C-972E-9143-9ADD-716C778F4F5C}">
      <dgm:prSet/>
      <dgm:spPr/>
      <dgm:t>
        <a:bodyPr/>
        <a:lstStyle/>
        <a:p>
          <a:pPr>
            <a:lnSpc>
              <a:spcPct val="100000"/>
            </a:lnSpc>
            <a:buFont typeface="Arial" panose="020B0604020202020204" pitchFamily="34" charset="0"/>
            <a:buChar char="•"/>
          </a:pPr>
          <a:r>
            <a:rPr lang="en-US" dirty="0"/>
            <a:t>Error mitigation</a:t>
          </a:r>
        </a:p>
      </dgm:t>
    </dgm:pt>
    <dgm:pt modelId="{773C1687-CAAB-B442-8DBB-EDD673B099CC}" type="parTrans" cxnId="{ED449605-24AE-CF4F-869B-087DF20285A7}">
      <dgm:prSet/>
      <dgm:spPr/>
      <dgm:t>
        <a:bodyPr/>
        <a:lstStyle/>
        <a:p>
          <a:endParaRPr lang="en-US"/>
        </a:p>
      </dgm:t>
    </dgm:pt>
    <dgm:pt modelId="{159C2D09-A947-0C4F-A6D8-99A7A8A859A2}" type="sibTrans" cxnId="{ED449605-24AE-CF4F-869B-087DF20285A7}">
      <dgm:prSet/>
      <dgm:spPr/>
      <dgm:t>
        <a:bodyPr/>
        <a:lstStyle/>
        <a:p>
          <a:endParaRPr lang="en-US"/>
        </a:p>
      </dgm:t>
    </dgm:pt>
    <dgm:pt modelId="{19CFFA35-24FC-BE4F-80AC-0084ECB5C547}">
      <dgm:prSet/>
      <dgm:spPr/>
      <dgm:t>
        <a:bodyPr/>
        <a:lstStyle/>
        <a:p>
          <a:pPr>
            <a:lnSpc>
              <a:spcPct val="100000"/>
            </a:lnSpc>
            <a:buFont typeface="Arial" panose="020B0604020202020204" pitchFamily="34" charset="0"/>
            <a:buChar char="•"/>
          </a:pPr>
          <a:r>
            <a:rPr lang="en-US" dirty="0"/>
            <a:t>Monitor, iterate, and adapt</a:t>
          </a:r>
        </a:p>
      </dgm:t>
    </dgm:pt>
    <dgm:pt modelId="{8A983D39-3E4F-9648-AFB0-0652B88A0636}" type="parTrans" cxnId="{875BF74C-3BB3-A242-9CA9-1B1BBAC25ABC}">
      <dgm:prSet/>
      <dgm:spPr/>
      <dgm:t>
        <a:bodyPr/>
        <a:lstStyle/>
        <a:p>
          <a:endParaRPr lang="en-US"/>
        </a:p>
      </dgm:t>
    </dgm:pt>
    <dgm:pt modelId="{E8DEC11D-6F41-E44F-8E23-F5A1699B95CE}" type="sibTrans" cxnId="{875BF74C-3BB3-A242-9CA9-1B1BBAC25ABC}">
      <dgm:prSet/>
      <dgm:spPr/>
      <dgm:t>
        <a:bodyPr/>
        <a:lstStyle/>
        <a:p>
          <a:endParaRPr lang="en-US"/>
        </a:p>
      </dgm:t>
    </dgm:pt>
    <dgm:pt modelId="{907B5F5E-C545-034F-99BF-3FC0414B627B}" type="pres">
      <dgm:prSet presAssocID="{7C57A923-6335-469D-959E-F9574A676D85}" presName="linear" presStyleCnt="0">
        <dgm:presLayoutVars>
          <dgm:dir/>
          <dgm:animLvl val="lvl"/>
          <dgm:resizeHandles val="exact"/>
        </dgm:presLayoutVars>
      </dgm:prSet>
      <dgm:spPr/>
    </dgm:pt>
    <dgm:pt modelId="{82C2FC4C-2773-5E45-A2E0-8FEF629D7665}" type="pres">
      <dgm:prSet presAssocID="{3880983B-8BB9-4663-86E8-273C22EAC021}" presName="parentLin" presStyleCnt="0"/>
      <dgm:spPr/>
    </dgm:pt>
    <dgm:pt modelId="{952E75F4-DBD6-A142-ACEE-BDC91D3C0C59}" type="pres">
      <dgm:prSet presAssocID="{3880983B-8BB9-4663-86E8-273C22EAC021}" presName="parentLeftMargin" presStyleLbl="node1" presStyleIdx="0" presStyleCnt="1"/>
      <dgm:spPr/>
    </dgm:pt>
    <dgm:pt modelId="{93CD23B6-599A-1A40-AFD0-85E229045615}" type="pres">
      <dgm:prSet presAssocID="{3880983B-8BB9-4663-86E8-273C22EAC021}" presName="parentText" presStyleLbl="node1" presStyleIdx="0" presStyleCnt="1">
        <dgm:presLayoutVars>
          <dgm:chMax val="0"/>
          <dgm:bulletEnabled val="1"/>
        </dgm:presLayoutVars>
      </dgm:prSet>
      <dgm:spPr/>
    </dgm:pt>
    <dgm:pt modelId="{BAA69237-A839-364E-B976-0C5EBA9473E0}" type="pres">
      <dgm:prSet presAssocID="{3880983B-8BB9-4663-86E8-273C22EAC021}" presName="negativeSpace" presStyleCnt="0"/>
      <dgm:spPr/>
    </dgm:pt>
    <dgm:pt modelId="{6778C644-E699-DB47-9AF0-DEB2043020B0}" type="pres">
      <dgm:prSet presAssocID="{3880983B-8BB9-4663-86E8-273C22EAC021}" presName="childText" presStyleLbl="conFgAcc1" presStyleIdx="0" presStyleCnt="1">
        <dgm:presLayoutVars>
          <dgm:bulletEnabled val="1"/>
        </dgm:presLayoutVars>
      </dgm:prSet>
      <dgm:spPr/>
    </dgm:pt>
  </dgm:ptLst>
  <dgm:cxnLst>
    <dgm:cxn modelId="{87BF4903-5F80-0045-9775-8F404D77A9B1}" type="presOf" srcId="{88D3F46B-454C-A945-8CE0-6B40DD94FAB1}" destId="{6778C644-E699-DB47-9AF0-DEB2043020B0}" srcOrd="0" destOrd="4" presId="urn:microsoft.com/office/officeart/2005/8/layout/list1"/>
    <dgm:cxn modelId="{ED449605-24AE-CF4F-869B-087DF20285A7}" srcId="{E589109D-5309-6C4C-9880-1D42137D36A0}" destId="{46D1047C-972E-9143-9ADD-716C778F4F5C}" srcOrd="2" destOrd="0" parTransId="{773C1687-CAAB-B442-8DBB-EDD673B099CC}" sibTransId="{159C2D09-A947-0C4F-A6D8-99A7A8A859A2}"/>
    <dgm:cxn modelId="{1ECCC105-ABFE-834A-9608-24B109992BCA}" type="presOf" srcId="{F73DFCE5-1BD2-5D40-B558-15B2F1266742}" destId="{6778C644-E699-DB47-9AF0-DEB2043020B0}" srcOrd="0" destOrd="2" presId="urn:microsoft.com/office/officeart/2005/8/layout/list1"/>
    <dgm:cxn modelId="{3B2E5A0F-2CBD-2D4F-B88A-4205AB7F25E3}" type="presOf" srcId="{E417B987-D5C2-E949-BE85-D2A36A337418}" destId="{6778C644-E699-DB47-9AF0-DEB2043020B0}" srcOrd="0" destOrd="1" presId="urn:microsoft.com/office/officeart/2005/8/layout/list1"/>
    <dgm:cxn modelId="{D82ED419-E0A5-4389-8750-78C1AADD90C1}" srcId="{7C57A923-6335-469D-959E-F9574A676D85}" destId="{3880983B-8BB9-4663-86E8-273C22EAC021}" srcOrd="0" destOrd="0" parTransId="{981C681F-E697-4703-9C91-B9E01E302C1A}" sibTransId="{B4B3A136-AE3A-49E7-81A5-34C1A447378E}"/>
    <dgm:cxn modelId="{E1D97D24-ADFE-F443-A7BD-89438BC3284C}" srcId="{3880983B-8BB9-4663-86E8-273C22EAC021}" destId="{0BC895B7-821C-4045-BB14-BCA6A9F80BFF}" srcOrd="2" destOrd="0" parTransId="{418F77B9-9550-A14E-8237-CFD1000658A2}" sibTransId="{1495C668-C4E3-0544-8B36-EFFC2EF74D13}"/>
    <dgm:cxn modelId="{8CB12027-E661-3A4D-9787-0E60E2ABDD3F}" type="presOf" srcId="{2391176A-2A51-C84C-BB0E-72C27F595427}" destId="{6778C644-E699-DB47-9AF0-DEB2043020B0}" srcOrd="0" destOrd="5" presId="urn:microsoft.com/office/officeart/2005/8/layout/list1"/>
    <dgm:cxn modelId="{DA165330-3FBF-D744-A52C-D29B14CE98C3}" srcId="{E589109D-5309-6C4C-9880-1D42137D36A0}" destId="{88D3F46B-454C-A945-8CE0-6B40DD94FAB1}" srcOrd="0" destOrd="0" parTransId="{2FD65CDD-10C2-4C49-8AF8-3BAED9AE3341}" sibTransId="{096D35B0-EA6A-044C-BAAD-07389914EF5F}"/>
    <dgm:cxn modelId="{5D081F38-D581-8645-8073-BAA1D0FFA107}" srcId="{5973B017-FBA0-4D0A-B769-41BA266537E9}" destId="{F73DFCE5-1BD2-5D40-B558-15B2F1266742}" srcOrd="1" destOrd="0" parTransId="{8EBEFD79-1FCA-D746-8792-06BBF1771AC7}" sibTransId="{DF6B9C7B-0BA9-2941-BE55-0C73289C1FDC}"/>
    <dgm:cxn modelId="{875BF74C-3BB3-A242-9CA9-1B1BBAC25ABC}" srcId="{0BC895B7-821C-4045-BB14-BCA6A9F80BFF}" destId="{19CFFA35-24FC-BE4F-80AC-0084ECB5C547}" srcOrd="0" destOrd="0" parTransId="{8A983D39-3E4F-9648-AFB0-0652B88A0636}" sibTransId="{E8DEC11D-6F41-E44F-8E23-F5A1699B95CE}"/>
    <dgm:cxn modelId="{6E5F6256-FB57-BA43-84B7-0DE69F731634}" type="presOf" srcId="{0BC895B7-821C-4045-BB14-BCA6A9F80BFF}" destId="{6778C644-E699-DB47-9AF0-DEB2043020B0}" srcOrd="0" destOrd="7" presId="urn:microsoft.com/office/officeart/2005/8/layout/list1"/>
    <dgm:cxn modelId="{66BBCC5F-0FAD-9E42-BD3E-1F30B32EB9D7}" type="presOf" srcId="{E589109D-5309-6C4C-9880-1D42137D36A0}" destId="{6778C644-E699-DB47-9AF0-DEB2043020B0}" srcOrd="0" destOrd="3" presId="urn:microsoft.com/office/officeart/2005/8/layout/list1"/>
    <dgm:cxn modelId="{94001C7D-5D0E-E24C-9D00-884AF2816A8F}" type="presOf" srcId="{3880983B-8BB9-4663-86E8-273C22EAC021}" destId="{93CD23B6-599A-1A40-AFD0-85E229045615}" srcOrd="1" destOrd="0" presId="urn:microsoft.com/office/officeart/2005/8/layout/list1"/>
    <dgm:cxn modelId="{40BC207F-5FA3-2048-82DA-3A53B8C85BB0}" srcId="{5973B017-FBA0-4D0A-B769-41BA266537E9}" destId="{E417B987-D5C2-E949-BE85-D2A36A337418}" srcOrd="0" destOrd="0" parTransId="{E764DF9B-1279-744B-98A6-D2BEDAF75B21}" sibTransId="{F0EF6877-F775-9742-89F7-A6388C69C585}"/>
    <dgm:cxn modelId="{84DAEE8A-A678-1642-BB35-002ADB386926}" type="presOf" srcId="{19CFFA35-24FC-BE4F-80AC-0084ECB5C547}" destId="{6778C644-E699-DB47-9AF0-DEB2043020B0}" srcOrd="0" destOrd="8" presId="urn:microsoft.com/office/officeart/2005/8/layout/list1"/>
    <dgm:cxn modelId="{467B098C-E5C5-7C41-A796-1E6AE092F14A}" type="presOf" srcId="{7C57A923-6335-469D-959E-F9574A676D85}" destId="{907B5F5E-C545-034F-99BF-3FC0414B627B}" srcOrd="0" destOrd="0" presId="urn:microsoft.com/office/officeart/2005/8/layout/list1"/>
    <dgm:cxn modelId="{880367B1-BFA0-DF47-979D-3E3382C47B25}" srcId="{E589109D-5309-6C4C-9880-1D42137D36A0}" destId="{2391176A-2A51-C84C-BB0E-72C27F595427}" srcOrd="1" destOrd="0" parTransId="{81C84BD2-69E6-E245-A316-BA814B230B60}" sibTransId="{0083C780-184A-5746-918E-176A87595AE6}"/>
    <dgm:cxn modelId="{49FBF4B7-8427-6544-B367-655C4FEF14E6}" type="presOf" srcId="{5973B017-FBA0-4D0A-B769-41BA266537E9}" destId="{6778C644-E699-DB47-9AF0-DEB2043020B0}" srcOrd="0" destOrd="0" presId="urn:microsoft.com/office/officeart/2005/8/layout/list1"/>
    <dgm:cxn modelId="{FE922DE1-6653-C54C-B9A2-E2E66F56B09A}" type="presOf" srcId="{46D1047C-972E-9143-9ADD-716C778F4F5C}" destId="{6778C644-E699-DB47-9AF0-DEB2043020B0}" srcOrd="0" destOrd="6" presId="urn:microsoft.com/office/officeart/2005/8/layout/list1"/>
    <dgm:cxn modelId="{C801B7E5-5F9C-0242-ACB7-53D63FCD330E}" type="presOf" srcId="{3880983B-8BB9-4663-86E8-273C22EAC021}" destId="{952E75F4-DBD6-A142-ACEE-BDC91D3C0C59}" srcOrd="0" destOrd="0" presId="urn:microsoft.com/office/officeart/2005/8/layout/list1"/>
    <dgm:cxn modelId="{A505EDE8-35EF-4341-9E8D-AFE793A9AAED}" srcId="{3880983B-8BB9-4663-86E8-273C22EAC021}" destId="{5973B017-FBA0-4D0A-B769-41BA266537E9}" srcOrd="0" destOrd="0" parTransId="{A64C9387-EB37-4462-BD86-E123BEAE5B05}" sibTransId="{83DD8035-108A-4CE5-A6CE-6712973D14C7}"/>
    <dgm:cxn modelId="{59066BF7-DBA6-694A-8252-F1E203896AA0}" srcId="{3880983B-8BB9-4663-86E8-273C22EAC021}" destId="{E589109D-5309-6C4C-9880-1D42137D36A0}" srcOrd="1" destOrd="0" parTransId="{66F6CFCB-E300-A341-910F-2E960958064A}" sibTransId="{074CACB9-F24F-9A46-9616-31E83922F4A4}"/>
    <dgm:cxn modelId="{5C419D27-DD02-234C-AD8A-3FA7424CBEEF}" type="presParOf" srcId="{907B5F5E-C545-034F-99BF-3FC0414B627B}" destId="{82C2FC4C-2773-5E45-A2E0-8FEF629D7665}" srcOrd="0" destOrd="0" presId="urn:microsoft.com/office/officeart/2005/8/layout/list1"/>
    <dgm:cxn modelId="{8EFC1540-2032-A444-82BE-31D41F8A3BB3}" type="presParOf" srcId="{82C2FC4C-2773-5E45-A2E0-8FEF629D7665}" destId="{952E75F4-DBD6-A142-ACEE-BDC91D3C0C59}" srcOrd="0" destOrd="0" presId="urn:microsoft.com/office/officeart/2005/8/layout/list1"/>
    <dgm:cxn modelId="{B84C7AA6-5B9F-2F45-81E6-BA014BF66F22}" type="presParOf" srcId="{82C2FC4C-2773-5E45-A2E0-8FEF629D7665}" destId="{93CD23B6-599A-1A40-AFD0-85E229045615}" srcOrd="1" destOrd="0" presId="urn:microsoft.com/office/officeart/2005/8/layout/list1"/>
    <dgm:cxn modelId="{106FEF69-9AB9-A045-BE2E-59BE64AA1A4A}" type="presParOf" srcId="{907B5F5E-C545-034F-99BF-3FC0414B627B}" destId="{BAA69237-A839-364E-B976-0C5EBA9473E0}" srcOrd="1" destOrd="0" presId="urn:microsoft.com/office/officeart/2005/8/layout/list1"/>
    <dgm:cxn modelId="{1800AF1E-6EE1-0942-805A-71F2C7D028FA}" type="presParOf" srcId="{907B5F5E-C545-034F-99BF-3FC0414B627B}" destId="{6778C644-E699-DB47-9AF0-DEB2043020B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6CE6CF-34EA-4DA4-B38D-0615103CE3B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CDC781-825C-4466-B93B-1437DBD4FD7E}">
      <dgm:prSet/>
      <dgm:spPr/>
      <dgm:t>
        <a:bodyPr/>
        <a:lstStyle/>
        <a:p>
          <a:r>
            <a:rPr lang="en-US"/>
            <a:t>Start small and build out</a:t>
          </a:r>
        </a:p>
      </dgm:t>
    </dgm:pt>
    <dgm:pt modelId="{A1A4B55B-40A1-4145-8CDF-7A7677A4D01E}" type="parTrans" cxnId="{0BD181A8-908E-4318-8A9F-BDC9D96FCAC3}">
      <dgm:prSet/>
      <dgm:spPr/>
      <dgm:t>
        <a:bodyPr/>
        <a:lstStyle/>
        <a:p>
          <a:endParaRPr lang="en-US"/>
        </a:p>
      </dgm:t>
    </dgm:pt>
    <dgm:pt modelId="{33F1ED26-3173-4A4E-B2F3-4F7207136456}" type="sibTrans" cxnId="{0BD181A8-908E-4318-8A9F-BDC9D96FCAC3}">
      <dgm:prSet/>
      <dgm:spPr/>
      <dgm:t>
        <a:bodyPr/>
        <a:lstStyle/>
        <a:p>
          <a:endParaRPr lang="en-US"/>
        </a:p>
      </dgm:t>
    </dgm:pt>
    <dgm:pt modelId="{C0A2A528-5868-49AF-A7DB-0516ABFCBFBC}">
      <dgm:prSet/>
      <dgm:spPr/>
      <dgm:t>
        <a:bodyPr/>
        <a:lstStyle/>
        <a:p>
          <a:r>
            <a:rPr lang="en-US"/>
            <a:t>Iterate quickly</a:t>
          </a:r>
        </a:p>
      </dgm:t>
    </dgm:pt>
    <dgm:pt modelId="{75F3EE58-3ACB-4183-B242-FF6F7DF183CE}" type="parTrans" cxnId="{5ABC4A18-1393-45B7-BDC5-2AB0DF9895F7}">
      <dgm:prSet/>
      <dgm:spPr/>
      <dgm:t>
        <a:bodyPr/>
        <a:lstStyle/>
        <a:p>
          <a:endParaRPr lang="en-US"/>
        </a:p>
      </dgm:t>
    </dgm:pt>
    <dgm:pt modelId="{38A38F40-2D19-4D12-9A82-FC1E73E356D0}" type="sibTrans" cxnId="{5ABC4A18-1393-45B7-BDC5-2AB0DF9895F7}">
      <dgm:prSet/>
      <dgm:spPr/>
      <dgm:t>
        <a:bodyPr/>
        <a:lstStyle/>
        <a:p>
          <a:endParaRPr lang="en-US"/>
        </a:p>
      </dgm:t>
    </dgm:pt>
    <dgm:pt modelId="{2D080540-8CB2-4B53-AB4A-CBE74866F8B5}">
      <dgm:prSet/>
      <dgm:spPr/>
      <dgm:t>
        <a:bodyPr/>
        <a:lstStyle/>
        <a:p>
          <a:r>
            <a:rPr lang="en-US"/>
            <a:t>Monitor usage and incorporate failures</a:t>
          </a:r>
        </a:p>
      </dgm:t>
    </dgm:pt>
    <dgm:pt modelId="{A50909EC-B22A-400D-B08C-2FADDAA16761}" type="parTrans" cxnId="{A8A3BF06-215F-472D-AB8E-3D502CEA8269}">
      <dgm:prSet/>
      <dgm:spPr/>
      <dgm:t>
        <a:bodyPr/>
        <a:lstStyle/>
        <a:p>
          <a:endParaRPr lang="en-US"/>
        </a:p>
      </dgm:t>
    </dgm:pt>
    <dgm:pt modelId="{F29C2F79-857C-4BF1-A9E4-86BB702284D5}" type="sibTrans" cxnId="{A8A3BF06-215F-472D-AB8E-3D502CEA8269}">
      <dgm:prSet/>
      <dgm:spPr/>
      <dgm:t>
        <a:bodyPr/>
        <a:lstStyle/>
        <a:p>
          <a:endParaRPr lang="en-US"/>
        </a:p>
      </dgm:t>
    </dgm:pt>
    <dgm:pt modelId="{32A9A199-D636-48FB-A3CE-CFE337D6D498}">
      <dgm:prSet/>
      <dgm:spPr/>
      <dgm:t>
        <a:bodyPr/>
        <a:lstStyle/>
        <a:p>
          <a:r>
            <a:rPr lang="en-US" dirty="0"/>
            <a:t>Fine-tune expert models</a:t>
          </a:r>
        </a:p>
      </dgm:t>
    </dgm:pt>
    <dgm:pt modelId="{D639C38D-9BC6-4B04-A549-C9CA63AF4271}" type="parTrans" cxnId="{5BA30C95-B2A5-4CEA-9C14-414186B87617}">
      <dgm:prSet/>
      <dgm:spPr/>
      <dgm:t>
        <a:bodyPr/>
        <a:lstStyle/>
        <a:p>
          <a:endParaRPr lang="en-US"/>
        </a:p>
      </dgm:t>
    </dgm:pt>
    <dgm:pt modelId="{18DD9F93-0A10-4D3E-8F5C-4BCC13DC5306}" type="sibTrans" cxnId="{5BA30C95-B2A5-4CEA-9C14-414186B87617}">
      <dgm:prSet/>
      <dgm:spPr/>
      <dgm:t>
        <a:bodyPr/>
        <a:lstStyle/>
        <a:p>
          <a:endParaRPr lang="en-US"/>
        </a:p>
      </dgm:t>
    </dgm:pt>
    <dgm:pt modelId="{8AD26CD5-7C53-481C-80E2-D816322FD379}">
      <dgm:prSet/>
      <dgm:spPr/>
      <dgm:t>
        <a:bodyPr/>
        <a:lstStyle/>
        <a:p>
          <a:r>
            <a:rPr lang="en-US" dirty="0"/>
            <a:t>Expand domain knowledge</a:t>
          </a:r>
        </a:p>
      </dgm:t>
    </dgm:pt>
    <dgm:pt modelId="{BBB54DBE-13DF-4563-ABC5-1CFCAF9DB9EA}" type="parTrans" cxnId="{6605239E-9788-4CE9-AC48-C2C08B8E3F01}">
      <dgm:prSet/>
      <dgm:spPr/>
      <dgm:t>
        <a:bodyPr/>
        <a:lstStyle/>
        <a:p>
          <a:endParaRPr lang="en-US"/>
        </a:p>
      </dgm:t>
    </dgm:pt>
    <dgm:pt modelId="{D6A06A41-8212-4EC9-8BA1-FD8ED6BD904A}" type="sibTrans" cxnId="{6605239E-9788-4CE9-AC48-C2C08B8E3F01}">
      <dgm:prSet/>
      <dgm:spPr/>
      <dgm:t>
        <a:bodyPr/>
        <a:lstStyle/>
        <a:p>
          <a:endParaRPr lang="en-US"/>
        </a:p>
      </dgm:t>
    </dgm:pt>
    <dgm:pt modelId="{F685A91E-6C14-4B41-AC19-77DE6B758594}" type="pres">
      <dgm:prSet presAssocID="{4F6CE6CF-34EA-4DA4-B38D-0615103CE3BF}" presName="root" presStyleCnt="0">
        <dgm:presLayoutVars>
          <dgm:dir/>
          <dgm:resizeHandles val="exact"/>
        </dgm:presLayoutVars>
      </dgm:prSet>
      <dgm:spPr/>
    </dgm:pt>
    <dgm:pt modelId="{4B1FF02A-504F-4267-9660-00693FF76F67}" type="pres">
      <dgm:prSet presAssocID="{D7CDC781-825C-4466-B93B-1437DBD4FD7E}" presName="compNode" presStyleCnt="0"/>
      <dgm:spPr/>
    </dgm:pt>
    <dgm:pt modelId="{C86736C7-1780-4A1E-A84D-4C373A8436FA}" type="pres">
      <dgm:prSet presAssocID="{D7CDC781-825C-4466-B93B-1437DBD4FD7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AB3AC10A-B9E1-436E-AA78-553470CF69F4}" type="pres">
      <dgm:prSet presAssocID="{D7CDC781-825C-4466-B93B-1437DBD4FD7E}" presName="spaceRect" presStyleCnt="0"/>
      <dgm:spPr/>
    </dgm:pt>
    <dgm:pt modelId="{AAE373A3-E423-45E9-AB4E-0B09815BA011}" type="pres">
      <dgm:prSet presAssocID="{D7CDC781-825C-4466-B93B-1437DBD4FD7E}" presName="textRect" presStyleLbl="revTx" presStyleIdx="0" presStyleCnt="5">
        <dgm:presLayoutVars>
          <dgm:chMax val="1"/>
          <dgm:chPref val="1"/>
        </dgm:presLayoutVars>
      </dgm:prSet>
      <dgm:spPr/>
    </dgm:pt>
    <dgm:pt modelId="{EF3BCA82-81A8-4E53-8109-3792BD1F06C2}" type="pres">
      <dgm:prSet presAssocID="{33F1ED26-3173-4A4E-B2F3-4F7207136456}" presName="sibTrans" presStyleCnt="0"/>
      <dgm:spPr/>
    </dgm:pt>
    <dgm:pt modelId="{B1C182E9-8287-4B50-B95C-7E22F98D2D29}" type="pres">
      <dgm:prSet presAssocID="{C0A2A528-5868-49AF-A7DB-0516ABFCBFBC}" presName="compNode" presStyleCnt="0"/>
      <dgm:spPr/>
    </dgm:pt>
    <dgm:pt modelId="{8E6F8F92-A161-4770-BA97-BFE3F0F1C7E5}" type="pres">
      <dgm:prSet presAssocID="{C0A2A528-5868-49AF-A7DB-0516ABFCBFB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998BAF55-30EA-4473-BB2A-7345CEE9AB57}" type="pres">
      <dgm:prSet presAssocID="{C0A2A528-5868-49AF-A7DB-0516ABFCBFBC}" presName="spaceRect" presStyleCnt="0"/>
      <dgm:spPr/>
    </dgm:pt>
    <dgm:pt modelId="{B3536383-2A23-4594-B726-944E70472BD5}" type="pres">
      <dgm:prSet presAssocID="{C0A2A528-5868-49AF-A7DB-0516ABFCBFBC}" presName="textRect" presStyleLbl="revTx" presStyleIdx="1" presStyleCnt="5">
        <dgm:presLayoutVars>
          <dgm:chMax val="1"/>
          <dgm:chPref val="1"/>
        </dgm:presLayoutVars>
      </dgm:prSet>
      <dgm:spPr/>
    </dgm:pt>
    <dgm:pt modelId="{0131A6E6-5A52-4A72-9F0F-3DDB802E3D33}" type="pres">
      <dgm:prSet presAssocID="{38A38F40-2D19-4D12-9A82-FC1E73E356D0}" presName="sibTrans" presStyleCnt="0"/>
      <dgm:spPr/>
    </dgm:pt>
    <dgm:pt modelId="{FFB52334-C219-4B3F-A7F9-9125C25DAB4E}" type="pres">
      <dgm:prSet presAssocID="{2D080540-8CB2-4B53-AB4A-CBE74866F8B5}" presName="compNode" presStyleCnt="0"/>
      <dgm:spPr/>
    </dgm:pt>
    <dgm:pt modelId="{4D1F8D0B-2868-405B-8205-30BEA5A7E507}" type="pres">
      <dgm:prSet presAssocID="{2D080540-8CB2-4B53-AB4A-CBE74866F8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BD06F386-FDFB-4C59-B3FA-9F2824CCEA13}" type="pres">
      <dgm:prSet presAssocID="{2D080540-8CB2-4B53-AB4A-CBE74866F8B5}" presName="spaceRect" presStyleCnt="0"/>
      <dgm:spPr/>
    </dgm:pt>
    <dgm:pt modelId="{36FD9070-2457-4B5B-9C11-C6AEC0D2CB3E}" type="pres">
      <dgm:prSet presAssocID="{2D080540-8CB2-4B53-AB4A-CBE74866F8B5}" presName="textRect" presStyleLbl="revTx" presStyleIdx="2" presStyleCnt="5">
        <dgm:presLayoutVars>
          <dgm:chMax val="1"/>
          <dgm:chPref val="1"/>
        </dgm:presLayoutVars>
      </dgm:prSet>
      <dgm:spPr/>
    </dgm:pt>
    <dgm:pt modelId="{E6F5963C-22D9-4597-8BB8-9025FEAA5278}" type="pres">
      <dgm:prSet presAssocID="{F29C2F79-857C-4BF1-A9E4-86BB702284D5}" presName="sibTrans" presStyleCnt="0"/>
      <dgm:spPr/>
    </dgm:pt>
    <dgm:pt modelId="{D538797A-ABBF-4A7C-B1F1-0157AF831FBF}" type="pres">
      <dgm:prSet presAssocID="{32A9A199-D636-48FB-A3CE-CFE337D6D498}" presName="compNode" presStyleCnt="0"/>
      <dgm:spPr/>
    </dgm:pt>
    <dgm:pt modelId="{925FBA35-9497-4118-8635-994BB0076118}" type="pres">
      <dgm:prSet presAssocID="{32A9A199-D636-48FB-A3CE-CFE337D6D498}" presName="iconRect" presStyleLbl="node1" presStyleIdx="3" presStyleCnt="5" custLinFactX="100000" custLinFactNeighborX="16372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67E0EE42-AB56-431E-8F85-EB8E8AC960E5}" type="pres">
      <dgm:prSet presAssocID="{32A9A199-D636-48FB-A3CE-CFE337D6D498}" presName="spaceRect" presStyleCnt="0"/>
      <dgm:spPr/>
    </dgm:pt>
    <dgm:pt modelId="{08A6328F-2ED8-4630-B3D0-7489DC2D9E5E}" type="pres">
      <dgm:prSet presAssocID="{32A9A199-D636-48FB-A3CE-CFE337D6D498}" presName="textRect" presStyleLbl="revTx" presStyleIdx="3" presStyleCnt="5" custLinFactX="19848" custLinFactNeighborX="100000" custLinFactNeighborY="-7500">
        <dgm:presLayoutVars>
          <dgm:chMax val="1"/>
          <dgm:chPref val="1"/>
        </dgm:presLayoutVars>
      </dgm:prSet>
      <dgm:spPr/>
    </dgm:pt>
    <dgm:pt modelId="{1E4B7B81-AE9C-467B-B218-93D075709614}" type="pres">
      <dgm:prSet presAssocID="{18DD9F93-0A10-4D3E-8F5C-4BCC13DC5306}" presName="sibTrans" presStyleCnt="0"/>
      <dgm:spPr/>
    </dgm:pt>
    <dgm:pt modelId="{3679BCD1-2793-45AE-BBCC-BDF643CECA5B}" type="pres">
      <dgm:prSet presAssocID="{8AD26CD5-7C53-481C-80E2-D816322FD379}" presName="compNode" presStyleCnt="0"/>
      <dgm:spPr/>
    </dgm:pt>
    <dgm:pt modelId="{0139F68F-B019-4792-9100-2F0762AABFDF}" type="pres">
      <dgm:prSet presAssocID="{8AD26CD5-7C53-481C-80E2-D816322FD379}" presName="iconRect" presStyleLbl="node1" presStyleIdx="4" presStyleCnt="5" custLinFactX="-100000" custLinFactNeighborX="-165110" custLinFactNeighborY="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AE265109-0C77-4761-B6AA-59823741A393}" type="pres">
      <dgm:prSet presAssocID="{8AD26CD5-7C53-481C-80E2-D816322FD379}" presName="spaceRect" presStyleCnt="0"/>
      <dgm:spPr/>
    </dgm:pt>
    <dgm:pt modelId="{238DDAD0-BF94-44CE-871B-7651C38155D4}" type="pres">
      <dgm:prSet presAssocID="{8AD26CD5-7C53-481C-80E2-D816322FD379}" presName="textRect" presStyleLbl="revTx" presStyleIdx="4" presStyleCnt="5" custLinFactX="-17177" custLinFactNeighborX="-100000" custLinFactNeighborY="-2466">
        <dgm:presLayoutVars>
          <dgm:chMax val="1"/>
          <dgm:chPref val="1"/>
        </dgm:presLayoutVars>
      </dgm:prSet>
      <dgm:spPr/>
    </dgm:pt>
  </dgm:ptLst>
  <dgm:cxnLst>
    <dgm:cxn modelId="{A8A3BF06-215F-472D-AB8E-3D502CEA8269}" srcId="{4F6CE6CF-34EA-4DA4-B38D-0615103CE3BF}" destId="{2D080540-8CB2-4B53-AB4A-CBE74866F8B5}" srcOrd="2" destOrd="0" parTransId="{A50909EC-B22A-400D-B08C-2FADDAA16761}" sibTransId="{F29C2F79-857C-4BF1-A9E4-86BB702284D5}"/>
    <dgm:cxn modelId="{5ABC4A18-1393-45B7-BDC5-2AB0DF9895F7}" srcId="{4F6CE6CF-34EA-4DA4-B38D-0615103CE3BF}" destId="{C0A2A528-5868-49AF-A7DB-0516ABFCBFBC}" srcOrd="1" destOrd="0" parTransId="{75F3EE58-3ACB-4183-B242-FF6F7DF183CE}" sibTransId="{38A38F40-2D19-4D12-9A82-FC1E73E356D0}"/>
    <dgm:cxn modelId="{EC9C2238-8114-449E-B47E-485BD9808626}" type="presOf" srcId="{D7CDC781-825C-4466-B93B-1437DBD4FD7E}" destId="{AAE373A3-E423-45E9-AB4E-0B09815BA011}" srcOrd="0" destOrd="0" presId="urn:microsoft.com/office/officeart/2018/2/layout/IconLabelList"/>
    <dgm:cxn modelId="{1F76635E-AC5F-4FCB-A8D8-931C541FAA7D}" type="presOf" srcId="{4F6CE6CF-34EA-4DA4-B38D-0615103CE3BF}" destId="{F685A91E-6C14-4B41-AC19-77DE6B758594}" srcOrd="0" destOrd="0" presId="urn:microsoft.com/office/officeart/2018/2/layout/IconLabelList"/>
    <dgm:cxn modelId="{9167C65E-16BC-4C87-AF94-1911114B3D89}" type="presOf" srcId="{32A9A199-D636-48FB-A3CE-CFE337D6D498}" destId="{08A6328F-2ED8-4630-B3D0-7489DC2D9E5E}" srcOrd="0" destOrd="0" presId="urn:microsoft.com/office/officeart/2018/2/layout/IconLabelList"/>
    <dgm:cxn modelId="{2CFC5A66-0C58-49BE-9DF8-3AC006BB2F07}" type="presOf" srcId="{C0A2A528-5868-49AF-A7DB-0516ABFCBFBC}" destId="{B3536383-2A23-4594-B726-944E70472BD5}" srcOrd="0" destOrd="0" presId="urn:microsoft.com/office/officeart/2018/2/layout/IconLabelList"/>
    <dgm:cxn modelId="{6B989D83-1E07-4D1F-81FC-1E2BF49C101B}" type="presOf" srcId="{2D080540-8CB2-4B53-AB4A-CBE74866F8B5}" destId="{36FD9070-2457-4B5B-9C11-C6AEC0D2CB3E}" srcOrd="0" destOrd="0" presId="urn:microsoft.com/office/officeart/2018/2/layout/IconLabelList"/>
    <dgm:cxn modelId="{5BA30C95-B2A5-4CEA-9C14-414186B87617}" srcId="{4F6CE6CF-34EA-4DA4-B38D-0615103CE3BF}" destId="{32A9A199-D636-48FB-A3CE-CFE337D6D498}" srcOrd="3" destOrd="0" parTransId="{D639C38D-9BC6-4B04-A549-C9CA63AF4271}" sibTransId="{18DD9F93-0A10-4D3E-8F5C-4BCC13DC5306}"/>
    <dgm:cxn modelId="{6605239E-9788-4CE9-AC48-C2C08B8E3F01}" srcId="{4F6CE6CF-34EA-4DA4-B38D-0615103CE3BF}" destId="{8AD26CD5-7C53-481C-80E2-D816322FD379}" srcOrd="4" destOrd="0" parTransId="{BBB54DBE-13DF-4563-ABC5-1CFCAF9DB9EA}" sibTransId="{D6A06A41-8212-4EC9-8BA1-FD8ED6BD904A}"/>
    <dgm:cxn modelId="{0BD181A8-908E-4318-8A9F-BDC9D96FCAC3}" srcId="{4F6CE6CF-34EA-4DA4-B38D-0615103CE3BF}" destId="{D7CDC781-825C-4466-B93B-1437DBD4FD7E}" srcOrd="0" destOrd="0" parTransId="{A1A4B55B-40A1-4145-8CDF-7A7677A4D01E}" sibTransId="{33F1ED26-3173-4A4E-B2F3-4F7207136456}"/>
    <dgm:cxn modelId="{E09CE3F1-96AE-472C-851D-729AE0DA4FBB}" type="presOf" srcId="{8AD26CD5-7C53-481C-80E2-D816322FD379}" destId="{238DDAD0-BF94-44CE-871B-7651C38155D4}" srcOrd="0" destOrd="0" presId="urn:microsoft.com/office/officeart/2018/2/layout/IconLabelList"/>
    <dgm:cxn modelId="{DD121DC9-3050-49DB-B94A-DA5EF27F25BC}" type="presParOf" srcId="{F685A91E-6C14-4B41-AC19-77DE6B758594}" destId="{4B1FF02A-504F-4267-9660-00693FF76F67}" srcOrd="0" destOrd="0" presId="urn:microsoft.com/office/officeart/2018/2/layout/IconLabelList"/>
    <dgm:cxn modelId="{7D6C5A6C-7076-4FAD-812C-3C8FA0D2EA3B}" type="presParOf" srcId="{4B1FF02A-504F-4267-9660-00693FF76F67}" destId="{C86736C7-1780-4A1E-A84D-4C373A8436FA}" srcOrd="0" destOrd="0" presId="urn:microsoft.com/office/officeart/2018/2/layout/IconLabelList"/>
    <dgm:cxn modelId="{D7116DC8-8235-4EB0-A4C2-30E5631C2E8E}" type="presParOf" srcId="{4B1FF02A-504F-4267-9660-00693FF76F67}" destId="{AB3AC10A-B9E1-436E-AA78-553470CF69F4}" srcOrd="1" destOrd="0" presId="urn:microsoft.com/office/officeart/2018/2/layout/IconLabelList"/>
    <dgm:cxn modelId="{19521655-A15E-4D95-A196-34D82D0BDD26}" type="presParOf" srcId="{4B1FF02A-504F-4267-9660-00693FF76F67}" destId="{AAE373A3-E423-45E9-AB4E-0B09815BA011}" srcOrd="2" destOrd="0" presId="urn:microsoft.com/office/officeart/2018/2/layout/IconLabelList"/>
    <dgm:cxn modelId="{2B021EBB-D7DF-4319-A4EA-36C7D881FDAF}" type="presParOf" srcId="{F685A91E-6C14-4B41-AC19-77DE6B758594}" destId="{EF3BCA82-81A8-4E53-8109-3792BD1F06C2}" srcOrd="1" destOrd="0" presId="urn:microsoft.com/office/officeart/2018/2/layout/IconLabelList"/>
    <dgm:cxn modelId="{7F47E4A4-8964-483F-BA03-CC0EFD52AF4E}" type="presParOf" srcId="{F685A91E-6C14-4B41-AC19-77DE6B758594}" destId="{B1C182E9-8287-4B50-B95C-7E22F98D2D29}" srcOrd="2" destOrd="0" presId="urn:microsoft.com/office/officeart/2018/2/layout/IconLabelList"/>
    <dgm:cxn modelId="{51C48729-1C96-4370-9021-743594BDDB17}" type="presParOf" srcId="{B1C182E9-8287-4B50-B95C-7E22F98D2D29}" destId="{8E6F8F92-A161-4770-BA97-BFE3F0F1C7E5}" srcOrd="0" destOrd="0" presId="urn:microsoft.com/office/officeart/2018/2/layout/IconLabelList"/>
    <dgm:cxn modelId="{852C3DF8-2A55-430B-ADC2-81F7C90C5834}" type="presParOf" srcId="{B1C182E9-8287-4B50-B95C-7E22F98D2D29}" destId="{998BAF55-30EA-4473-BB2A-7345CEE9AB57}" srcOrd="1" destOrd="0" presId="urn:microsoft.com/office/officeart/2018/2/layout/IconLabelList"/>
    <dgm:cxn modelId="{7D9D9F2E-1442-40C6-A9A2-ED224535ED38}" type="presParOf" srcId="{B1C182E9-8287-4B50-B95C-7E22F98D2D29}" destId="{B3536383-2A23-4594-B726-944E70472BD5}" srcOrd="2" destOrd="0" presId="urn:microsoft.com/office/officeart/2018/2/layout/IconLabelList"/>
    <dgm:cxn modelId="{38AA71C6-3BBE-43F5-84D0-BCB3B00EC445}" type="presParOf" srcId="{F685A91E-6C14-4B41-AC19-77DE6B758594}" destId="{0131A6E6-5A52-4A72-9F0F-3DDB802E3D33}" srcOrd="3" destOrd="0" presId="urn:microsoft.com/office/officeart/2018/2/layout/IconLabelList"/>
    <dgm:cxn modelId="{D7B9B424-2952-4631-AD0C-11DC864CA899}" type="presParOf" srcId="{F685A91E-6C14-4B41-AC19-77DE6B758594}" destId="{FFB52334-C219-4B3F-A7F9-9125C25DAB4E}" srcOrd="4" destOrd="0" presId="urn:microsoft.com/office/officeart/2018/2/layout/IconLabelList"/>
    <dgm:cxn modelId="{62D9022D-8C54-45CC-8E91-7365B42354AF}" type="presParOf" srcId="{FFB52334-C219-4B3F-A7F9-9125C25DAB4E}" destId="{4D1F8D0B-2868-405B-8205-30BEA5A7E507}" srcOrd="0" destOrd="0" presId="urn:microsoft.com/office/officeart/2018/2/layout/IconLabelList"/>
    <dgm:cxn modelId="{24313F53-6287-4C28-A728-CB0EB2D88A62}" type="presParOf" srcId="{FFB52334-C219-4B3F-A7F9-9125C25DAB4E}" destId="{BD06F386-FDFB-4C59-B3FA-9F2824CCEA13}" srcOrd="1" destOrd="0" presId="urn:microsoft.com/office/officeart/2018/2/layout/IconLabelList"/>
    <dgm:cxn modelId="{A24FDAA8-FBA8-4310-90EE-9DF342B21653}" type="presParOf" srcId="{FFB52334-C219-4B3F-A7F9-9125C25DAB4E}" destId="{36FD9070-2457-4B5B-9C11-C6AEC0D2CB3E}" srcOrd="2" destOrd="0" presId="urn:microsoft.com/office/officeart/2018/2/layout/IconLabelList"/>
    <dgm:cxn modelId="{16093A98-496E-486C-8A51-4F97B40A10F7}" type="presParOf" srcId="{F685A91E-6C14-4B41-AC19-77DE6B758594}" destId="{E6F5963C-22D9-4597-8BB8-9025FEAA5278}" srcOrd="5" destOrd="0" presId="urn:microsoft.com/office/officeart/2018/2/layout/IconLabelList"/>
    <dgm:cxn modelId="{321C2703-2780-42BA-8853-076E3856631E}" type="presParOf" srcId="{F685A91E-6C14-4B41-AC19-77DE6B758594}" destId="{D538797A-ABBF-4A7C-B1F1-0157AF831FBF}" srcOrd="6" destOrd="0" presId="urn:microsoft.com/office/officeart/2018/2/layout/IconLabelList"/>
    <dgm:cxn modelId="{1FC2FE5C-9799-4416-9ACC-928B488AA4CB}" type="presParOf" srcId="{D538797A-ABBF-4A7C-B1F1-0157AF831FBF}" destId="{925FBA35-9497-4118-8635-994BB0076118}" srcOrd="0" destOrd="0" presId="urn:microsoft.com/office/officeart/2018/2/layout/IconLabelList"/>
    <dgm:cxn modelId="{B9CFA49B-BAAE-4AD4-A209-0EE2F8E43633}" type="presParOf" srcId="{D538797A-ABBF-4A7C-B1F1-0157AF831FBF}" destId="{67E0EE42-AB56-431E-8F85-EB8E8AC960E5}" srcOrd="1" destOrd="0" presId="urn:microsoft.com/office/officeart/2018/2/layout/IconLabelList"/>
    <dgm:cxn modelId="{0F7F4EEB-0A03-42DC-8FFD-1DC03A9DB4C1}" type="presParOf" srcId="{D538797A-ABBF-4A7C-B1F1-0157AF831FBF}" destId="{08A6328F-2ED8-4630-B3D0-7489DC2D9E5E}" srcOrd="2" destOrd="0" presId="urn:microsoft.com/office/officeart/2018/2/layout/IconLabelList"/>
    <dgm:cxn modelId="{D3106350-F75B-49A6-AF46-3DD65A1B6D0B}" type="presParOf" srcId="{F685A91E-6C14-4B41-AC19-77DE6B758594}" destId="{1E4B7B81-AE9C-467B-B218-93D075709614}" srcOrd="7" destOrd="0" presId="urn:microsoft.com/office/officeart/2018/2/layout/IconLabelList"/>
    <dgm:cxn modelId="{B00AF612-5D96-4F5A-8DE1-B88DB498F053}" type="presParOf" srcId="{F685A91E-6C14-4B41-AC19-77DE6B758594}" destId="{3679BCD1-2793-45AE-BBCC-BDF643CECA5B}" srcOrd="8" destOrd="0" presId="urn:microsoft.com/office/officeart/2018/2/layout/IconLabelList"/>
    <dgm:cxn modelId="{29699CE3-6C25-4F13-917B-3A676E907720}" type="presParOf" srcId="{3679BCD1-2793-45AE-BBCC-BDF643CECA5B}" destId="{0139F68F-B019-4792-9100-2F0762AABFDF}" srcOrd="0" destOrd="0" presId="urn:microsoft.com/office/officeart/2018/2/layout/IconLabelList"/>
    <dgm:cxn modelId="{2F10F6BA-E500-4D97-B3DC-B5D1D34DDF67}" type="presParOf" srcId="{3679BCD1-2793-45AE-BBCC-BDF643CECA5B}" destId="{AE265109-0C77-4761-B6AA-59823741A393}" srcOrd="1" destOrd="0" presId="urn:microsoft.com/office/officeart/2018/2/layout/IconLabelList"/>
    <dgm:cxn modelId="{26FCCB82-852E-4166-A0C5-1169552EEC16}" type="presParOf" srcId="{3679BCD1-2793-45AE-BBCC-BDF643CECA5B}" destId="{238DDAD0-BF94-44CE-871B-7651C38155D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8C644-E699-DB47-9AF0-DEB2043020B0}">
      <dsp:nvSpPr>
        <dsp:cNvPr id="0" name=""/>
        <dsp:cNvSpPr/>
      </dsp:nvSpPr>
      <dsp:spPr>
        <a:xfrm>
          <a:off x="0" y="1420159"/>
          <a:ext cx="6666833" cy="2835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100000"/>
            </a:lnSpc>
            <a:spcBef>
              <a:spcPct val="0"/>
            </a:spcBef>
            <a:spcAft>
              <a:spcPct val="15000"/>
            </a:spcAft>
            <a:buFont typeface="+mj-lt"/>
            <a:buAutoNum type="arabicPeriod"/>
          </a:pPr>
          <a:r>
            <a:rPr lang="en-US" sz="1500" kern="1200" dirty="0"/>
            <a:t> </a:t>
          </a:r>
          <a:r>
            <a:rPr lang="en-US" sz="1500" b="1" kern="1200" dirty="0"/>
            <a:t>Break workflows and jobs into tasks</a:t>
          </a:r>
        </a:p>
        <a:p>
          <a:pPr marL="228600" lvl="2" indent="-114300" algn="l" defTabSz="666750">
            <a:lnSpc>
              <a:spcPct val="100000"/>
            </a:lnSpc>
            <a:spcBef>
              <a:spcPct val="0"/>
            </a:spcBef>
            <a:spcAft>
              <a:spcPct val="15000"/>
            </a:spcAft>
            <a:buFont typeface="Arial" panose="020B0604020202020204" pitchFamily="34" charset="0"/>
            <a:buChar char="•"/>
          </a:pPr>
          <a:r>
            <a:rPr lang="en-US" sz="1500" kern="1200" dirty="0"/>
            <a:t>Some things are easy with an LLM</a:t>
          </a:r>
        </a:p>
        <a:p>
          <a:pPr marL="228600" lvl="2" indent="-114300" algn="l" defTabSz="666750">
            <a:lnSpc>
              <a:spcPct val="100000"/>
            </a:lnSpc>
            <a:spcBef>
              <a:spcPct val="0"/>
            </a:spcBef>
            <a:spcAft>
              <a:spcPct val="15000"/>
            </a:spcAft>
            <a:buFont typeface="Arial" panose="020B0604020202020204" pitchFamily="34" charset="0"/>
            <a:buChar char="•"/>
          </a:pPr>
          <a:r>
            <a:rPr lang="en-US" sz="1500" kern="1200" dirty="0"/>
            <a:t>Other things are really hard</a:t>
          </a:r>
        </a:p>
        <a:p>
          <a:pPr marL="114300" lvl="1" indent="-114300" algn="l" defTabSz="666750">
            <a:lnSpc>
              <a:spcPct val="100000"/>
            </a:lnSpc>
            <a:spcBef>
              <a:spcPct val="0"/>
            </a:spcBef>
            <a:spcAft>
              <a:spcPct val="15000"/>
            </a:spcAft>
            <a:buFont typeface="+mj-lt"/>
            <a:buAutoNum type="arabicPeriod"/>
          </a:pPr>
          <a:r>
            <a:rPr lang="en-US" sz="1500" kern="1200" dirty="0"/>
            <a:t> </a:t>
          </a:r>
          <a:r>
            <a:rPr lang="en-US" sz="1500" b="1" kern="1200" dirty="0"/>
            <a:t>Assess tasks using the GenAI cost equation</a:t>
          </a:r>
        </a:p>
        <a:p>
          <a:pPr marL="228600" lvl="2" indent="-114300" algn="l" defTabSz="666750">
            <a:lnSpc>
              <a:spcPct val="100000"/>
            </a:lnSpc>
            <a:spcBef>
              <a:spcPct val="0"/>
            </a:spcBef>
            <a:spcAft>
              <a:spcPct val="15000"/>
            </a:spcAft>
            <a:buFont typeface="Arial" panose="020B0604020202020204" pitchFamily="34" charset="0"/>
            <a:buChar char="•"/>
          </a:pPr>
          <a:r>
            <a:rPr lang="en-US" sz="1500" kern="1200" dirty="0"/>
            <a:t>Development time</a:t>
          </a:r>
        </a:p>
        <a:p>
          <a:pPr marL="228600" lvl="2" indent="-114300" algn="l" defTabSz="666750">
            <a:lnSpc>
              <a:spcPct val="100000"/>
            </a:lnSpc>
            <a:spcBef>
              <a:spcPct val="0"/>
            </a:spcBef>
            <a:spcAft>
              <a:spcPct val="15000"/>
            </a:spcAft>
            <a:buFont typeface="Arial" panose="020B0604020202020204" pitchFamily="34" charset="0"/>
            <a:buChar char="•"/>
          </a:pPr>
          <a:r>
            <a:rPr lang="en-US" sz="1500" kern="1200" dirty="0"/>
            <a:t>License and API fees</a:t>
          </a:r>
        </a:p>
        <a:p>
          <a:pPr marL="228600" lvl="2" indent="-114300" algn="l" defTabSz="666750">
            <a:lnSpc>
              <a:spcPct val="100000"/>
            </a:lnSpc>
            <a:spcBef>
              <a:spcPct val="0"/>
            </a:spcBef>
            <a:spcAft>
              <a:spcPct val="15000"/>
            </a:spcAft>
            <a:buFont typeface="Arial" panose="020B0604020202020204" pitchFamily="34" charset="0"/>
            <a:buChar char="•"/>
          </a:pPr>
          <a:r>
            <a:rPr lang="en-US" sz="1500" kern="1200" dirty="0"/>
            <a:t>Error mitigation</a:t>
          </a:r>
        </a:p>
        <a:p>
          <a:pPr marL="114300" lvl="1" indent="-114300" algn="l" defTabSz="666750">
            <a:lnSpc>
              <a:spcPct val="100000"/>
            </a:lnSpc>
            <a:spcBef>
              <a:spcPct val="0"/>
            </a:spcBef>
            <a:spcAft>
              <a:spcPct val="15000"/>
            </a:spcAft>
            <a:buFont typeface="+mj-lt"/>
            <a:buAutoNum type="arabicPeriod"/>
          </a:pPr>
          <a:r>
            <a:rPr lang="en-US" sz="1500" kern="1200" dirty="0"/>
            <a:t> </a:t>
          </a:r>
          <a:r>
            <a:rPr lang="en-US" sz="1500" b="1" kern="1200" dirty="0"/>
            <a:t>Build, launch, and evaluate pilots</a:t>
          </a:r>
        </a:p>
        <a:p>
          <a:pPr marL="228600" lvl="2" indent="-114300" algn="l" defTabSz="666750">
            <a:lnSpc>
              <a:spcPct val="100000"/>
            </a:lnSpc>
            <a:spcBef>
              <a:spcPct val="0"/>
            </a:spcBef>
            <a:spcAft>
              <a:spcPct val="15000"/>
            </a:spcAft>
            <a:buFont typeface="Arial" panose="020B0604020202020204" pitchFamily="34" charset="0"/>
            <a:buChar char="•"/>
          </a:pPr>
          <a:r>
            <a:rPr lang="en-US" sz="1500" kern="1200" dirty="0"/>
            <a:t>Monitor, iterate, and adapt</a:t>
          </a:r>
        </a:p>
      </dsp:txBody>
      <dsp:txXfrm>
        <a:off x="0" y="1420159"/>
        <a:ext cx="6666833" cy="2835000"/>
      </dsp:txXfrm>
    </dsp:sp>
    <dsp:sp modelId="{93CD23B6-599A-1A40-AFD0-85E229045615}">
      <dsp:nvSpPr>
        <dsp:cNvPr id="0" name=""/>
        <dsp:cNvSpPr/>
      </dsp:nvSpPr>
      <dsp:spPr>
        <a:xfrm>
          <a:off x="333341" y="1198759"/>
          <a:ext cx="4666783"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Three steps to identify business use cases for GenAI</a:t>
          </a:r>
        </a:p>
      </dsp:txBody>
      <dsp:txXfrm>
        <a:off x="354957" y="1220375"/>
        <a:ext cx="462355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736C7-1780-4A1E-A84D-4C373A8436FA}">
      <dsp:nvSpPr>
        <dsp:cNvPr id="0" name=""/>
        <dsp:cNvSpPr/>
      </dsp:nvSpPr>
      <dsp:spPr>
        <a:xfrm>
          <a:off x="663956" y="106346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E373A3-E423-45E9-AB4E-0B09815BA011}">
      <dsp:nvSpPr>
        <dsp:cNvPr id="0" name=""/>
        <dsp:cNvSpPr/>
      </dsp:nvSpPr>
      <dsp:spPr>
        <a:xfrm>
          <a:off x="168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Start small and build out</a:t>
          </a:r>
        </a:p>
      </dsp:txBody>
      <dsp:txXfrm>
        <a:off x="168956" y="2257806"/>
        <a:ext cx="1800000" cy="720000"/>
      </dsp:txXfrm>
    </dsp:sp>
    <dsp:sp modelId="{8E6F8F92-A161-4770-BA97-BFE3F0F1C7E5}">
      <dsp:nvSpPr>
        <dsp:cNvPr id="0" name=""/>
        <dsp:cNvSpPr/>
      </dsp:nvSpPr>
      <dsp:spPr>
        <a:xfrm>
          <a:off x="2778956" y="106346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536383-2A23-4594-B726-944E70472BD5}">
      <dsp:nvSpPr>
        <dsp:cNvPr id="0" name=""/>
        <dsp:cNvSpPr/>
      </dsp:nvSpPr>
      <dsp:spPr>
        <a:xfrm>
          <a:off x="2283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Iterate quickly</a:t>
          </a:r>
        </a:p>
      </dsp:txBody>
      <dsp:txXfrm>
        <a:off x="2283956" y="2257806"/>
        <a:ext cx="1800000" cy="720000"/>
      </dsp:txXfrm>
    </dsp:sp>
    <dsp:sp modelId="{4D1F8D0B-2868-405B-8205-30BEA5A7E507}">
      <dsp:nvSpPr>
        <dsp:cNvPr id="0" name=""/>
        <dsp:cNvSpPr/>
      </dsp:nvSpPr>
      <dsp:spPr>
        <a:xfrm>
          <a:off x="4893956" y="106346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D9070-2457-4B5B-9C11-C6AEC0D2CB3E}">
      <dsp:nvSpPr>
        <dsp:cNvPr id="0" name=""/>
        <dsp:cNvSpPr/>
      </dsp:nvSpPr>
      <dsp:spPr>
        <a:xfrm>
          <a:off x="4398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Monitor usage and incorporate failures</a:t>
          </a:r>
        </a:p>
      </dsp:txBody>
      <dsp:txXfrm>
        <a:off x="4398956" y="2257806"/>
        <a:ext cx="1800000" cy="720000"/>
      </dsp:txXfrm>
    </dsp:sp>
    <dsp:sp modelId="{925FBA35-9497-4118-8635-994BB0076118}">
      <dsp:nvSpPr>
        <dsp:cNvPr id="0" name=""/>
        <dsp:cNvSpPr/>
      </dsp:nvSpPr>
      <dsp:spPr>
        <a:xfrm>
          <a:off x="3857637" y="342780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A6328F-2ED8-4630-B3D0-7489DC2D9E5E}">
      <dsp:nvSpPr>
        <dsp:cNvPr id="0" name=""/>
        <dsp:cNvSpPr/>
      </dsp:nvSpPr>
      <dsp:spPr>
        <a:xfrm>
          <a:off x="3383720" y="45681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Fine-tune expert models</a:t>
          </a:r>
        </a:p>
      </dsp:txBody>
      <dsp:txXfrm>
        <a:off x="3383720" y="4568143"/>
        <a:ext cx="1800000" cy="720000"/>
      </dsp:txXfrm>
    </dsp:sp>
    <dsp:sp modelId="{0139F68F-B019-4792-9100-2F0762AABFDF}">
      <dsp:nvSpPr>
        <dsp:cNvPr id="0" name=""/>
        <dsp:cNvSpPr/>
      </dsp:nvSpPr>
      <dsp:spPr>
        <a:xfrm>
          <a:off x="1689065" y="342780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8DDAD0-BF94-44CE-871B-7651C38155D4}">
      <dsp:nvSpPr>
        <dsp:cNvPr id="0" name=""/>
        <dsp:cNvSpPr/>
      </dsp:nvSpPr>
      <dsp:spPr>
        <a:xfrm>
          <a:off x="1232270" y="460438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Expand domain knowledge</a:t>
          </a:r>
        </a:p>
      </dsp:txBody>
      <dsp:txXfrm>
        <a:off x="1232270" y="4604388"/>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1BF3C-C246-4C47-968B-4CCA84C7A29D}" type="datetimeFigureOut">
              <a:rPr lang="en-US" smtClean="0"/>
              <a:t>8/2/25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96B6F-940E-9549-B92E-EB420995AEA4}" type="slidenum">
              <a:rPr lang="en-US" smtClean="0"/>
              <a:t>‹#›</a:t>
            </a:fld>
            <a:endParaRPr lang="en-US"/>
          </a:p>
        </p:txBody>
      </p:sp>
    </p:spTree>
    <p:extLst>
      <p:ext uri="{BB962C8B-B14F-4D97-AF65-F5344CB8AC3E}">
        <p14:creationId xmlns:p14="http://schemas.microsoft.com/office/powerpoint/2010/main" val="10726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In this presentation, I’ll demo a generative-AI-powered microservice that I designed to integrate into assay builder workflows with a natural language interface.</a:t>
            </a:r>
          </a:p>
          <a:p>
            <a:pPr algn="ctr"/>
            <a:endParaRPr lang="en-US" dirty="0"/>
          </a:p>
          <a:p>
            <a:pPr algn="ctr"/>
            <a:r>
              <a:rPr lang="en-US" dirty="0"/>
              <a:t>I’ll also show off my plan to manage the service outside of the AQUA/Ascent release cycle so it can iterate quickly and follow user demand.</a:t>
            </a:r>
          </a:p>
          <a:p>
            <a:pPr algn="ctr"/>
            <a:endParaRPr lang="en-US" dirty="0"/>
          </a:p>
          <a:p>
            <a:pPr algn="ctr"/>
            <a:r>
              <a:rPr lang="en-US" dirty="0"/>
              <a:t>I’m hoping to get feedback on the value of this idea and how it fits into our product’s design and plan moving forward.</a:t>
            </a:r>
          </a:p>
        </p:txBody>
      </p:sp>
      <p:sp>
        <p:nvSpPr>
          <p:cNvPr id="4" name="Slide Number Placeholder 3"/>
          <p:cNvSpPr>
            <a:spLocks noGrp="1"/>
          </p:cNvSpPr>
          <p:nvPr>
            <p:ph type="sldNum" sz="quarter" idx="5"/>
          </p:nvPr>
        </p:nvSpPr>
        <p:spPr/>
        <p:txBody>
          <a:bodyPr/>
          <a:lstStyle/>
          <a:p>
            <a:fld id="{68496B6F-940E-9549-B92E-EB420995AEA4}" type="slidenum">
              <a:rPr lang="en-US" smtClean="0"/>
              <a:t>1</a:t>
            </a:fld>
            <a:endParaRPr lang="en-US"/>
          </a:p>
        </p:txBody>
      </p:sp>
    </p:spTree>
    <p:extLst>
      <p:ext uri="{BB962C8B-B14F-4D97-AF65-F5344CB8AC3E}">
        <p14:creationId xmlns:p14="http://schemas.microsoft.com/office/powerpoint/2010/main" val="26387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we all have a healthy skepticism of generative AI and the AI industry. We’ve all made ChatGPT hallucinate and make basic logical errors. You’ve probably encountered situations where the model doesn’t have the domain-specific knowledge required to answer a question. There’s a lot of hype around GenAI and it can be tough to separate the wheat from the chaff, but I found this three-step process from MIT useful.</a:t>
            </a:r>
          </a:p>
          <a:p>
            <a:endParaRPr lang="en-US" dirty="0"/>
          </a:p>
          <a:p>
            <a:r>
              <a:rPr lang="en-US" dirty="0"/>
              <a:t>Error mitigation:</a:t>
            </a:r>
          </a:p>
          <a:p>
            <a:pPr marL="171450" indent="-171450">
              <a:buFontTx/>
              <a:buChar char="-"/>
            </a:pPr>
            <a:r>
              <a:rPr lang="en-US" dirty="0"/>
              <a:t>Apply guardrails and validation to user prompts. Only respond to valid queries.</a:t>
            </a:r>
          </a:p>
          <a:p>
            <a:pPr marL="171450" indent="-171450">
              <a:buFontTx/>
              <a:buChar char="-"/>
            </a:pPr>
            <a:r>
              <a:rPr lang="en-US" dirty="0"/>
              <a:t>Provide context. We can reduce hallucinations by filling in knowledge gaps and giving directions.</a:t>
            </a:r>
          </a:p>
          <a:p>
            <a:pPr marL="171450" indent="-171450">
              <a:buFontTx/>
              <a:buChar char="-"/>
            </a:pPr>
            <a:r>
              <a:rPr lang="en-US" dirty="0"/>
              <a:t>We also have an expert overseer in </a:t>
            </a:r>
            <a:r>
              <a:rPr lang="en-US" dirty="0" err="1"/>
              <a:t>ComOps</a:t>
            </a:r>
            <a:r>
              <a:rPr lang="en-US" dirty="0"/>
              <a:t> validating each response.</a:t>
            </a:r>
          </a:p>
          <a:p>
            <a:pPr marL="171450" indent="-171450">
              <a:buFontTx/>
              <a:buChar char="-"/>
            </a:pPr>
            <a:endParaRPr lang="en-US" dirty="0"/>
          </a:p>
          <a:p>
            <a:r>
              <a:rPr lang="en-US" dirty="0"/>
              <a:t>Early on, I found that LLMs are very effective at diffing text blobs and categorization tasks. LLMs can infer information from a block of text to produce a result, so if we can pull in a lot of contextual information, we can make a powerful inference tool.</a:t>
            </a:r>
          </a:p>
        </p:txBody>
      </p:sp>
      <p:sp>
        <p:nvSpPr>
          <p:cNvPr id="4" name="Slide Number Placeholder 3"/>
          <p:cNvSpPr>
            <a:spLocks noGrp="1"/>
          </p:cNvSpPr>
          <p:nvPr>
            <p:ph type="sldNum" sz="quarter" idx="5"/>
          </p:nvPr>
        </p:nvSpPr>
        <p:spPr/>
        <p:txBody>
          <a:bodyPr/>
          <a:lstStyle/>
          <a:p>
            <a:fld id="{68496B6F-940E-9549-B92E-EB420995AEA4}" type="slidenum">
              <a:rPr lang="en-US" smtClean="0"/>
              <a:t>2</a:t>
            </a:fld>
            <a:endParaRPr lang="en-US"/>
          </a:p>
        </p:txBody>
      </p:sp>
    </p:spTree>
    <p:extLst>
      <p:ext uri="{BB962C8B-B14F-4D97-AF65-F5344CB8AC3E}">
        <p14:creationId xmlns:p14="http://schemas.microsoft.com/office/powerpoint/2010/main" val="81545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rule configuration.</a:t>
            </a:r>
          </a:p>
          <a:p>
            <a:endParaRPr lang="en-US" dirty="0"/>
          </a:p>
          <a:p>
            <a:r>
              <a:rPr lang="en-US" dirty="0"/>
              <a:t>This is FastGen4. It has 130 compounds and 214 chromatograms.</a:t>
            </a:r>
          </a:p>
          <a:p>
            <a:endParaRPr lang="en-US" dirty="0"/>
          </a:p>
          <a:p>
            <a:r>
              <a:rPr lang="en-US" dirty="0"/>
              <a:t>In June, I heard </a:t>
            </a:r>
            <a:r>
              <a:rPr lang="en-US" dirty="0" err="1"/>
              <a:t>ComOps</a:t>
            </a:r>
            <a:r>
              <a:rPr lang="en-US" dirty="0"/>
              <a:t> complain that most rules are designed for either analytes or internal standards. Not both. To enable a rule for all analytes requires 84 precise clicks, then more clicks and typing for each rule setting.</a:t>
            </a:r>
          </a:p>
          <a:p>
            <a:r>
              <a:rPr lang="en-US" dirty="0"/>
              <a:t>Look at the chromatogram dropdown menus. To select a Quant, the user must search for it among all the chromatograms in the assay (214).</a:t>
            </a:r>
          </a:p>
          <a:p>
            <a:endParaRPr lang="en-US" dirty="0"/>
          </a:p>
          <a:p>
            <a:r>
              <a:rPr lang="en-US" dirty="0"/>
              <a:t>Looking at this UI, we have a ton of context. We have a rule definition, parameters, and compounds and chromatograms with defined relationships.</a:t>
            </a:r>
          </a:p>
          <a:p>
            <a:endParaRPr lang="en-US" dirty="0"/>
          </a:p>
          <a:p>
            <a:r>
              <a:rPr lang="en-US" dirty="0"/>
              <a:t>We have:</a:t>
            </a:r>
          </a:p>
          <a:p>
            <a:pPr marL="171450" indent="-171450">
              <a:buFontTx/>
              <a:buChar char="-"/>
            </a:pPr>
            <a:r>
              <a:rPr lang="en-US" dirty="0"/>
              <a:t>A simple task space with clearly definable goals.</a:t>
            </a:r>
          </a:p>
          <a:p>
            <a:pPr marL="171450" indent="-171450">
              <a:buFontTx/>
              <a:buChar char="-"/>
            </a:pPr>
            <a:r>
              <a:rPr lang="en-US" dirty="0"/>
              <a:t>Lots of context</a:t>
            </a:r>
          </a:p>
          <a:p>
            <a:pPr marL="171450" indent="-171450">
              <a:buFontTx/>
              <a:buChar char="-"/>
            </a:pPr>
            <a:r>
              <a:rPr lang="en-US" dirty="0"/>
              <a:t>An expert practitioner overseeing any changes that occur</a:t>
            </a:r>
          </a:p>
          <a:p>
            <a:pPr marL="171450" indent="-171450">
              <a:buFontTx/>
              <a:buChar char="-"/>
            </a:pPr>
            <a:r>
              <a:rPr lang="en-US" dirty="0"/>
              <a:t>And a clearly structured data model that is easy for an LLM to understand</a:t>
            </a:r>
          </a:p>
          <a:p>
            <a:pPr marL="171450" indent="-171450">
              <a:buFontTx/>
              <a:buChar char="-"/>
            </a:pPr>
            <a:endParaRPr lang="en-US" dirty="0"/>
          </a:p>
          <a:p>
            <a:pPr marL="171450" indent="-171450">
              <a:buFontTx/>
              <a:buChar char="-"/>
            </a:pPr>
            <a:r>
              <a:rPr lang="en-US" dirty="0"/>
              <a:t>I tried to time myself setting the Quantifier for each compound in the assay. It took me two and a half minutes to set thirty of them and then I gave up. </a:t>
            </a:r>
            <a:r>
              <a:rPr lang="en-US" dirty="0" err="1"/>
              <a:t>ComOps</a:t>
            </a:r>
            <a:r>
              <a:rPr lang="en-US" dirty="0"/>
              <a:t> configure and maintain hundreds of these assays.</a:t>
            </a:r>
          </a:p>
        </p:txBody>
      </p:sp>
      <p:sp>
        <p:nvSpPr>
          <p:cNvPr id="4" name="Slide Number Placeholder 3"/>
          <p:cNvSpPr>
            <a:spLocks noGrp="1"/>
          </p:cNvSpPr>
          <p:nvPr>
            <p:ph type="sldNum" sz="quarter" idx="5"/>
          </p:nvPr>
        </p:nvSpPr>
        <p:spPr/>
        <p:txBody>
          <a:bodyPr/>
          <a:lstStyle/>
          <a:p>
            <a:fld id="{68496B6F-940E-9549-B92E-EB420995AEA4}" type="slidenum">
              <a:rPr lang="en-US" smtClean="0"/>
              <a:t>3</a:t>
            </a:fld>
            <a:endParaRPr lang="en-US"/>
          </a:p>
        </p:txBody>
      </p:sp>
    </p:spTree>
    <p:extLst>
      <p:ext uri="{BB962C8B-B14F-4D97-AF65-F5344CB8AC3E}">
        <p14:creationId xmlns:p14="http://schemas.microsoft.com/office/powerpoint/2010/main" val="132366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a use case, I’ll define the components of the tool.</a:t>
            </a:r>
          </a:p>
          <a:p>
            <a:endParaRPr lang="en-US" dirty="0"/>
          </a:p>
          <a:p>
            <a:r>
              <a:rPr lang="en-US" dirty="0"/>
              <a:t>---</a:t>
            </a:r>
          </a:p>
          <a:p>
            <a:r>
              <a:rPr lang="en-US" dirty="0"/>
              <a:t>All of the components are serverless, so there isn’t much maintenance overhead.</a:t>
            </a:r>
          </a:p>
          <a:p>
            <a:endParaRPr lang="en-US" dirty="0"/>
          </a:p>
        </p:txBody>
      </p:sp>
      <p:sp>
        <p:nvSpPr>
          <p:cNvPr id="4" name="Slide Number Placeholder 3"/>
          <p:cNvSpPr>
            <a:spLocks noGrp="1"/>
          </p:cNvSpPr>
          <p:nvPr>
            <p:ph type="sldNum" sz="quarter" idx="5"/>
          </p:nvPr>
        </p:nvSpPr>
        <p:spPr/>
        <p:txBody>
          <a:bodyPr/>
          <a:lstStyle/>
          <a:p>
            <a:fld id="{68496B6F-940E-9549-B92E-EB420995AEA4}" type="slidenum">
              <a:rPr lang="en-US" smtClean="0"/>
              <a:t>4</a:t>
            </a:fld>
            <a:endParaRPr lang="en-US"/>
          </a:p>
        </p:txBody>
      </p:sp>
    </p:spTree>
    <p:extLst>
      <p:ext uri="{BB962C8B-B14F-4D97-AF65-F5344CB8AC3E}">
        <p14:creationId xmlns:p14="http://schemas.microsoft.com/office/powerpoint/2010/main" val="368298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it all fits together.</a:t>
            </a:r>
          </a:p>
          <a:p>
            <a:endParaRPr lang="en-US" dirty="0"/>
          </a:p>
          <a:p>
            <a:r>
              <a:rPr lang="en-US" dirty="0"/>
              <a:t>Start in the top left.</a:t>
            </a:r>
          </a:p>
          <a:p>
            <a:pPr marL="228600" indent="-228600">
              <a:buAutoNum type="arabicPeriod"/>
            </a:pPr>
            <a:r>
              <a:rPr lang="en-US" dirty="0"/>
              <a:t>User inputs a natural language request.</a:t>
            </a:r>
          </a:p>
          <a:p>
            <a:pPr marL="228600" indent="-228600">
              <a:buAutoNum type="arabicPeriod"/>
            </a:pPr>
            <a:r>
              <a:rPr lang="en-US" dirty="0"/>
              <a:t>Ascent web invokes lambda, sending the user’s prompt, the current UI context (for now, the current rule), and the assay id.</a:t>
            </a:r>
          </a:p>
          <a:p>
            <a:pPr marL="228600" indent="-228600">
              <a:buAutoNum type="arabicPeriod"/>
            </a:pPr>
            <a:r>
              <a:rPr lang="en-US" dirty="0"/>
              <a:t>The lambda function parses the UI context and redirects to the appropriate tool. Currently, I only have the rule setting tool, but this can be extended in the future. If the context is not supported, we return an explanatory message to the user.</a:t>
            </a:r>
          </a:p>
          <a:p>
            <a:pPr marL="228600" indent="-228600">
              <a:buAutoNum type="arabicPeriod"/>
            </a:pPr>
            <a:r>
              <a:rPr lang="en-US" dirty="0"/>
              <a:t>Collect and parse the ruleset schema from S3. We use an LLM to map display names to internal language and fix any spelling mistakes from the user, to clean up the prompt.</a:t>
            </a:r>
          </a:p>
          <a:p>
            <a:pPr marL="228600" indent="-228600">
              <a:buAutoNum type="arabicPeriod"/>
            </a:pPr>
            <a:r>
              <a:rPr lang="en-US" dirty="0"/>
              <a:t>Validate the prompt to ensure that the user’s prompt is on topic, and it follows the intended use for the rule. I currently ensure that the user’s prompt is requesting an update to a rule enabling or a rule setting.</a:t>
            </a:r>
          </a:p>
          <a:p>
            <a:pPr marL="228600" indent="-228600">
              <a:buAutoNum type="arabicPeriod"/>
            </a:pPr>
            <a:r>
              <a:rPr lang="en-US" dirty="0"/>
              <a:t>Pull in the assay </a:t>
            </a:r>
            <a:r>
              <a:rPr lang="en-US" dirty="0" err="1"/>
              <a:t>json</a:t>
            </a:r>
            <a:r>
              <a:rPr lang="en-US" dirty="0"/>
              <a:t> from S3, break it down into bite sized pieces, and query the LLM in parallel for each piece. I break the assay into compound methods, and ask bedrock if and how the compound should be modified. The LLM is smart enough to recognize that analytes have enabled calibrations and internal standards have disabled calibrations, and it can make inferences about each compound from the assay JSON. The LLM returns a JSON object containing its reasoning, whether the compound should be updated, and how the assay should be updated.</a:t>
            </a:r>
          </a:p>
          <a:p>
            <a:pPr marL="228600" indent="-228600">
              <a:buAutoNum type="arabicPeriod"/>
            </a:pPr>
            <a:r>
              <a:rPr lang="en-US" dirty="0"/>
              <a:t>We present the update proposal to the user, who can accept or reject the changes.</a:t>
            </a:r>
          </a:p>
          <a:p>
            <a:pPr marL="228600" indent="-228600">
              <a:buAutoNum type="arabicPeriod"/>
            </a:pPr>
            <a:endParaRPr lang="en-US" dirty="0"/>
          </a:p>
          <a:p>
            <a:pPr marL="228600" indent="-228600">
              <a:buAutoNum type="arabicPeriod"/>
            </a:pPr>
            <a:r>
              <a:rPr lang="en-US" dirty="0"/>
              <a:t>----</a:t>
            </a:r>
          </a:p>
          <a:p>
            <a:pPr marL="228600" indent="-228600">
              <a:buAutoNum type="arabicPeriod"/>
            </a:pPr>
            <a:r>
              <a:rPr lang="en-US" dirty="0"/>
              <a:t>For each query, we collect the user’s prompt, the success or failure state, and, if successful, the desired updates. This data will be useful for fine-tuning the model and driving new features. It is a powerful method for discovery.</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68496B6F-940E-9549-B92E-EB420995AEA4}" type="slidenum">
              <a:rPr lang="en-US" smtClean="0"/>
              <a:t>5</a:t>
            </a:fld>
            <a:endParaRPr lang="en-US"/>
          </a:p>
        </p:txBody>
      </p:sp>
    </p:spTree>
    <p:extLst>
      <p:ext uri="{BB962C8B-B14F-4D97-AF65-F5344CB8AC3E}">
        <p14:creationId xmlns:p14="http://schemas.microsoft.com/office/powerpoint/2010/main" val="84398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with Nova Micro, and moved up to Nova Pro, finding that larger reasoning models were more consistent and more capable of inferring information from the assay JSON without explicit instructions.</a:t>
            </a:r>
          </a:p>
          <a:p>
            <a:endParaRPr lang="en-US" dirty="0"/>
          </a:p>
          <a:p>
            <a:r>
              <a:rPr lang="en-US" dirty="0"/>
              <a:t>The industry expectation is that the API costs will fall by 10 times per year.</a:t>
            </a:r>
          </a:p>
        </p:txBody>
      </p:sp>
      <p:sp>
        <p:nvSpPr>
          <p:cNvPr id="4" name="Slide Number Placeholder 3"/>
          <p:cNvSpPr>
            <a:spLocks noGrp="1"/>
          </p:cNvSpPr>
          <p:nvPr>
            <p:ph type="sldNum" sz="quarter" idx="5"/>
          </p:nvPr>
        </p:nvSpPr>
        <p:spPr/>
        <p:txBody>
          <a:bodyPr/>
          <a:lstStyle/>
          <a:p>
            <a:fld id="{68496B6F-940E-9549-B92E-EB420995AEA4}" type="slidenum">
              <a:rPr lang="en-US" smtClean="0"/>
              <a:t>6</a:t>
            </a:fld>
            <a:endParaRPr lang="en-US"/>
          </a:p>
        </p:txBody>
      </p:sp>
    </p:spTree>
    <p:extLst>
      <p:ext uri="{BB962C8B-B14F-4D97-AF65-F5344CB8AC3E}">
        <p14:creationId xmlns:p14="http://schemas.microsoft.com/office/powerpoint/2010/main" val="1971728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advantages:</a:t>
            </a:r>
          </a:p>
          <a:p>
            <a:pPr marL="171450" lvl="0" indent="-171450">
              <a:buFontTx/>
              <a:buChar char="-"/>
            </a:pPr>
            <a:r>
              <a:rPr lang="en-US" dirty="0"/>
              <a:t>It increases agility and adaptability</a:t>
            </a:r>
          </a:p>
          <a:p>
            <a:pPr marL="171450" lvl="0" indent="-171450">
              <a:buFontTx/>
              <a:buChar char="-"/>
            </a:pPr>
            <a:r>
              <a:rPr lang="en-US" dirty="0"/>
              <a:t>I anticipate that users will use and abuse this tool in more ways than I can imagine. I’d like to respond to feedback and iterate quickly. Since this is initially targeted at efficiency for internal expert workers, we have some leniency to move fast and break things, even though that is usually not our ethos.</a:t>
            </a:r>
          </a:p>
          <a:p>
            <a:pPr marL="171450" lvl="0" indent="-171450">
              <a:buFontTx/>
              <a:buChar char="-"/>
            </a:pPr>
            <a:r>
              <a:rPr lang="en-US" dirty="0"/>
              <a:t>When users interact with the tool, it will collect data that will directly guide development and improve it.</a:t>
            </a:r>
          </a:p>
          <a:p>
            <a:pPr marL="171450" lvl="0" indent="-171450">
              <a:buFontTx/>
              <a:buChar char="-"/>
            </a:pPr>
            <a:endParaRPr lang="en-US" dirty="0"/>
          </a:p>
          <a:p>
            <a:pPr lvl="0"/>
            <a:r>
              <a:rPr lang="en-US" dirty="0"/>
              <a:t>The basics: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microservice is managed in its repo and uses </a:t>
            </a:r>
            <a:r>
              <a:rPr lang="en-US" dirty="0" err="1"/>
              <a:t>Github</a:t>
            </a:r>
            <a:r>
              <a:rPr lang="en-US" dirty="0"/>
              <a:t> Actions to automatically deploy the infrastructure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Expose the microservice entry point with an environment-based alias.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no need to make changes to AQUA unless the contract breaks or we want to update the UI.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Ascent’s environments will need to be mapped to the lambda environments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8496B6F-940E-9549-B92E-EB420995AEA4}" type="slidenum">
              <a:rPr lang="en-US" smtClean="0"/>
              <a:t>7</a:t>
            </a:fld>
            <a:endParaRPr lang="en-US"/>
          </a:p>
        </p:txBody>
      </p:sp>
    </p:spTree>
    <p:extLst>
      <p:ext uri="{BB962C8B-B14F-4D97-AF65-F5344CB8AC3E}">
        <p14:creationId xmlns:p14="http://schemas.microsoft.com/office/powerpoint/2010/main" val="2026515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small and build out.</a:t>
            </a:r>
          </a:p>
          <a:p>
            <a:r>
              <a:rPr lang="en-US" dirty="0"/>
              <a:t>- I’ve started with rule configuration, and there is a lot of meat on that bone. However, this can eventually be extended to compound and chromatogram definitions. It is a powerful tool to perform bulk manipulation of assays.</a:t>
            </a:r>
          </a:p>
          <a:p>
            <a:endParaRPr lang="en-US" dirty="0"/>
          </a:p>
          <a:p>
            <a:r>
              <a:rPr lang="en-US" dirty="0"/>
              <a:t>Iterate quickly</a:t>
            </a:r>
          </a:p>
          <a:p>
            <a:r>
              <a:rPr lang="en-US" dirty="0"/>
              <a:t>- We will collect a lot of data about usage and how the tool is used and abused. </a:t>
            </a:r>
          </a:p>
          <a:p>
            <a:pPr marL="171450" indent="-171450">
              <a:buFontTx/>
              <a:buChar char="-"/>
            </a:pPr>
            <a:r>
              <a:rPr lang="en-US" dirty="0"/>
              <a:t>We will have the data required to drive new features and fine-tune the model over time.</a:t>
            </a:r>
          </a:p>
          <a:p>
            <a:pPr marL="171450" indent="-171450">
              <a:buFontTx/>
              <a:buChar char="-"/>
            </a:pPr>
            <a:r>
              <a:rPr lang="en-US" dirty="0"/>
              <a:t>As we monitor failures, we can easily incorporate those failures into the test corpus.</a:t>
            </a:r>
          </a:p>
          <a:p>
            <a:pPr marL="171450" indent="-171450">
              <a:buFontTx/>
              <a:buChar char="-"/>
            </a:pPr>
            <a:r>
              <a:rPr lang="en-US" dirty="0"/>
              <a:t>If user’s start using terminology that is outside of the knowledge of the LLM, we can give that domain knowledge to the model.</a:t>
            </a:r>
          </a:p>
          <a:p>
            <a:pPr marL="171450" indent="-171450">
              <a:buFontTx/>
              <a:buChar char="-"/>
            </a:pPr>
            <a:endParaRPr lang="en-US" dirty="0"/>
          </a:p>
          <a:p>
            <a:pPr marL="171450" indent="-171450">
              <a:buFontTx/>
              <a:buChar char="-"/>
            </a:pPr>
            <a:r>
              <a:rPr lang="en-US" dirty="0"/>
              <a:t>Fine-tune expert models</a:t>
            </a:r>
          </a:p>
          <a:p>
            <a:pPr marL="171450" indent="-171450">
              <a:buFontTx/>
              <a:buChar char="-"/>
            </a:pPr>
            <a:r>
              <a:rPr lang="en-US" dirty="0"/>
              <a:t>One of the most exciting parts of this project for me is that as users interact with the tool, they are building a database to fine-tune expert models which we can use to improve accuracy and reduce costs.  </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8496B6F-940E-9549-B92E-EB420995AEA4}" type="slidenum">
              <a:rPr lang="en-US" smtClean="0"/>
              <a:t>8</a:t>
            </a:fld>
            <a:endParaRPr lang="en-US"/>
          </a:p>
        </p:txBody>
      </p:sp>
    </p:spTree>
    <p:extLst>
      <p:ext uri="{BB962C8B-B14F-4D97-AF65-F5344CB8AC3E}">
        <p14:creationId xmlns:p14="http://schemas.microsoft.com/office/powerpoint/2010/main" val="174159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9157-B931-425E-0FE3-DE3E8D3769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1AEBE3-A2D3-935D-4C40-E44617A335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7544EF-F1AD-95C3-B501-D70DF21233C8}"/>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5" name="Footer Placeholder 4">
            <a:extLst>
              <a:ext uri="{FF2B5EF4-FFF2-40B4-BE49-F238E27FC236}">
                <a16:creationId xmlns:a16="http://schemas.microsoft.com/office/drawing/2014/main" id="{C2EB6887-EFD2-42DA-DCDA-8C2087E81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82197-B355-102D-00BC-FD1AA35BB91E}"/>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289773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678F-881E-A289-6DF4-3E8936C77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670CC-A038-8F58-61D7-4B85BC7884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7F079-4F33-15CB-5BB2-A074DFAC2C7A}"/>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5" name="Footer Placeholder 4">
            <a:extLst>
              <a:ext uri="{FF2B5EF4-FFF2-40B4-BE49-F238E27FC236}">
                <a16:creationId xmlns:a16="http://schemas.microsoft.com/office/drawing/2014/main" id="{F00F54BD-8F9F-B658-BF26-338ECA59E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042FE-B1F5-A846-FE93-5A4269CC3EA9}"/>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139433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D22CC-6F7D-9360-E39B-286AFFF95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315811-B3C9-C538-0003-0749923822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A712A-3630-01E7-83DA-08B4D6932990}"/>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5" name="Footer Placeholder 4">
            <a:extLst>
              <a:ext uri="{FF2B5EF4-FFF2-40B4-BE49-F238E27FC236}">
                <a16:creationId xmlns:a16="http://schemas.microsoft.com/office/drawing/2014/main" id="{5D6339DE-9999-B9C9-1A9F-0CB5B21C3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EEB60-A2EB-F9A7-532E-2B9F00B80A34}"/>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33476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1188-3B73-C732-9A78-C3D05749D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8ADF1-B549-39DB-DE29-D40A293BC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19614-8CC8-38E3-D71F-A88C087E4644}"/>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5" name="Footer Placeholder 4">
            <a:extLst>
              <a:ext uri="{FF2B5EF4-FFF2-40B4-BE49-F238E27FC236}">
                <a16:creationId xmlns:a16="http://schemas.microsoft.com/office/drawing/2014/main" id="{7128514E-954C-13FD-4041-CF1CF9063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4209B-A874-957F-AED8-DD4E4E29ECCA}"/>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218750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0CB9-3D2B-85CF-40D4-27B3E0AA41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A3F880-5F82-C569-AC23-28868FC08B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7B151C-10D7-BB05-AFA5-98D0A717539F}"/>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5" name="Footer Placeholder 4">
            <a:extLst>
              <a:ext uri="{FF2B5EF4-FFF2-40B4-BE49-F238E27FC236}">
                <a16:creationId xmlns:a16="http://schemas.microsoft.com/office/drawing/2014/main" id="{32478ACB-0EEB-4F8C-1ECA-6F1026B46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DB975-5B88-A82B-82C7-E7148B583E6F}"/>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343587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2968-B4B1-E2B9-75F3-1D843E27F9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E66B6F-5A30-DB9F-C5F9-A8C2205603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56764C-8ECD-BBE1-2DE4-9BB183653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770941-9868-06E8-A898-21DBFF44E9F4}"/>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6" name="Footer Placeholder 5">
            <a:extLst>
              <a:ext uri="{FF2B5EF4-FFF2-40B4-BE49-F238E27FC236}">
                <a16:creationId xmlns:a16="http://schemas.microsoft.com/office/drawing/2014/main" id="{23FEE3C6-2FA7-6202-D5D1-C522A4AC7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A2440-0BD0-B406-341E-B7EB1C2CD430}"/>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127476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26B3-F33D-579A-AB70-3395F0E7CB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A6CFB5-E7DE-F512-ABBC-FD6F110B4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20986-D52E-90A3-CB79-9945EE1F89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D6F66D-0B69-36EF-6C00-68B5750DD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83255-E6DD-62D8-5A8B-B6C49C0879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96E0AC-D73B-0E90-9D9B-8C8453FA95D0}"/>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8" name="Footer Placeholder 7">
            <a:extLst>
              <a:ext uri="{FF2B5EF4-FFF2-40B4-BE49-F238E27FC236}">
                <a16:creationId xmlns:a16="http://schemas.microsoft.com/office/drawing/2014/main" id="{B426C547-4D7A-D2C3-6FEB-D9E62D84EF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F11349-7372-9D12-654E-6AC33358C574}"/>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351425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A375-0EEC-240D-5CDF-6ABAFB29C6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700723-10AA-02B4-CD74-337129823109}"/>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4" name="Footer Placeholder 3">
            <a:extLst>
              <a:ext uri="{FF2B5EF4-FFF2-40B4-BE49-F238E27FC236}">
                <a16:creationId xmlns:a16="http://schemas.microsoft.com/office/drawing/2014/main" id="{E5718438-F704-4E99-6CAE-0C618C2F10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781C2B-930A-BFB7-F507-7DB191A80DCB}"/>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357741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9E8D1-C38D-D56F-953A-56B70E79A671}"/>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3" name="Footer Placeholder 2">
            <a:extLst>
              <a:ext uri="{FF2B5EF4-FFF2-40B4-BE49-F238E27FC236}">
                <a16:creationId xmlns:a16="http://schemas.microsoft.com/office/drawing/2014/main" id="{6E1645D6-5972-83DE-1607-CA41FDEDFD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BA32-AFA5-5854-002E-CCB3E17DA19E}"/>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421585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BD2C-A1AE-0762-9BE1-A1991959C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3BBE54-6CC8-29FD-A26D-94BDB660C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F7A2B-9B6E-D6C8-C904-CFBCF28E2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23227-276C-CF3D-EE20-B0D5971DB84C}"/>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6" name="Footer Placeholder 5">
            <a:extLst>
              <a:ext uri="{FF2B5EF4-FFF2-40B4-BE49-F238E27FC236}">
                <a16:creationId xmlns:a16="http://schemas.microsoft.com/office/drawing/2014/main" id="{38E18F66-7C25-A1F0-6361-5C193B8DA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E3121-A173-B93C-332E-B91B13A2EAC1}"/>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284313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4FA5-804A-E155-AD52-16E79B7C3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907A7F-A9A2-D731-DF0F-E869DFE72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4861D5-AF34-3F87-5C79-B57D7C469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119E4-2E5F-7AB7-E3E6-A047542043A1}"/>
              </a:ext>
            </a:extLst>
          </p:cNvPr>
          <p:cNvSpPr>
            <a:spLocks noGrp="1"/>
          </p:cNvSpPr>
          <p:nvPr>
            <p:ph type="dt" sz="half" idx="10"/>
          </p:nvPr>
        </p:nvSpPr>
        <p:spPr/>
        <p:txBody>
          <a:bodyPr/>
          <a:lstStyle/>
          <a:p>
            <a:fld id="{A8110D10-82DC-F842-A894-4966D471A339}" type="datetimeFigureOut">
              <a:rPr lang="en-US" smtClean="0"/>
              <a:t>8/2/25</a:t>
            </a:fld>
            <a:endParaRPr lang="en-US"/>
          </a:p>
        </p:txBody>
      </p:sp>
      <p:sp>
        <p:nvSpPr>
          <p:cNvPr id="6" name="Footer Placeholder 5">
            <a:extLst>
              <a:ext uri="{FF2B5EF4-FFF2-40B4-BE49-F238E27FC236}">
                <a16:creationId xmlns:a16="http://schemas.microsoft.com/office/drawing/2014/main" id="{6416793D-265A-AFAC-4FAB-3A237AB60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C4C2C-1CD9-F0A2-2019-F622BDE78FD6}"/>
              </a:ext>
            </a:extLst>
          </p:cNvPr>
          <p:cNvSpPr>
            <a:spLocks noGrp="1"/>
          </p:cNvSpPr>
          <p:nvPr>
            <p:ph type="sldNum" sz="quarter" idx="12"/>
          </p:nvPr>
        </p:nvSpPr>
        <p:spPr/>
        <p:txBody>
          <a:bodyPr/>
          <a:lstStyle/>
          <a:p>
            <a:fld id="{862EE8EB-AE21-FF4F-A34F-C0194C9EB0C9}" type="slidenum">
              <a:rPr lang="en-US" smtClean="0"/>
              <a:t>‹#›</a:t>
            </a:fld>
            <a:endParaRPr lang="en-US"/>
          </a:p>
        </p:txBody>
      </p:sp>
    </p:spTree>
    <p:extLst>
      <p:ext uri="{BB962C8B-B14F-4D97-AF65-F5344CB8AC3E}">
        <p14:creationId xmlns:p14="http://schemas.microsoft.com/office/powerpoint/2010/main" val="79735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5DACE-7AAA-DFB3-F014-5F3AB8BCB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B11A-CEEE-BD97-FF53-4F3EB2227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87B29-C14E-1F14-B1C2-618C5293C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110D10-82DC-F842-A894-4966D471A339}" type="datetimeFigureOut">
              <a:rPr lang="en-US" smtClean="0"/>
              <a:t>8/2/25</a:t>
            </a:fld>
            <a:endParaRPr lang="en-US"/>
          </a:p>
        </p:txBody>
      </p:sp>
      <p:sp>
        <p:nvSpPr>
          <p:cNvPr id="5" name="Footer Placeholder 4">
            <a:extLst>
              <a:ext uri="{FF2B5EF4-FFF2-40B4-BE49-F238E27FC236}">
                <a16:creationId xmlns:a16="http://schemas.microsoft.com/office/drawing/2014/main" id="{8C57BA1F-ECA3-40C0-9A02-52CD590C2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4BDCBD-B53A-A2DF-0A24-36D0E49D1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2EE8EB-AE21-FF4F-A34F-C0194C9EB0C9}" type="slidenum">
              <a:rPr lang="en-US" smtClean="0"/>
              <a:t>‹#›</a:t>
            </a:fld>
            <a:endParaRPr lang="en-US"/>
          </a:p>
        </p:txBody>
      </p:sp>
    </p:spTree>
    <p:extLst>
      <p:ext uri="{BB962C8B-B14F-4D97-AF65-F5344CB8AC3E}">
        <p14:creationId xmlns:p14="http://schemas.microsoft.com/office/powerpoint/2010/main" val="232741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4C9D4B9-5B55-026F-72F4-C4F5043142D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Generative AI For Builder Workflows</a:t>
            </a:r>
            <a:br>
              <a:rPr lang="en-US" sz="4800" dirty="0">
                <a:solidFill>
                  <a:srgbClr val="FFFFFF"/>
                </a:solidFill>
              </a:rPr>
            </a:br>
            <a:endParaRPr lang="en-US" sz="4800" dirty="0">
              <a:solidFill>
                <a:srgbClr val="FFFFFF"/>
              </a:solidFill>
            </a:endParaRPr>
          </a:p>
        </p:txBody>
      </p:sp>
      <p:sp>
        <p:nvSpPr>
          <p:cNvPr id="3" name="Subtitle 2">
            <a:extLst>
              <a:ext uri="{FF2B5EF4-FFF2-40B4-BE49-F238E27FC236}">
                <a16:creationId xmlns:a16="http://schemas.microsoft.com/office/drawing/2014/main" id="{6913B60F-4A97-80DF-2CB7-EB7F772123F7}"/>
              </a:ext>
            </a:extLst>
          </p:cNvPr>
          <p:cNvSpPr>
            <a:spLocks noGrp="1"/>
          </p:cNvSpPr>
          <p:nvPr>
            <p:ph type="subTitle" idx="1"/>
          </p:nvPr>
        </p:nvSpPr>
        <p:spPr>
          <a:xfrm>
            <a:off x="1350682" y="4870824"/>
            <a:ext cx="10005951" cy="1458258"/>
          </a:xfrm>
        </p:spPr>
        <p:txBody>
          <a:bodyPr anchor="ctr">
            <a:normAutofit/>
          </a:bodyPr>
          <a:lstStyle/>
          <a:p>
            <a:pPr algn="l"/>
            <a:r>
              <a:rPr lang="en-US" dirty="0"/>
              <a:t>Jon Montgomery</a:t>
            </a:r>
          </a:p>
        </p:txBody>
      </p:sp>
    </p:spTree>
    <p:extLst>
      <p:ext uri="{BB962C8B-B14F-4D97-AF65-F5344CB8AC3E}">
        <p14:creationId xmlns:p14="http://schemas.microsoft.com/office/powerpoint/2010/main" val="185841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Rectangle 44">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862E1-B767-A438-773B-B53096B096C2}"/>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3700" kern="1200">
                <a:solidFill>
                  <a:srgbClr val="FFFFFF"/>
                </a:solidFill>
                <a:latin typeface="+mj-lt"/>
                <a:ea typeface="+mj-ea"/>
                <a:cs typeface="+mj-cs"/>
              </a:rPr>
              <a:t>GenAI Application Considerations</a:t>
            </a:r>
          </a:p>
        </p:txBody>
      </p:sp>
      <p:sp>
        <p:nvSpPr>
          <p:cNvPr id="4" name="TextBox 3">
            <a:extLst>
              <a:ext uri="{FF2B5EF4-FFF2-40B4-BE49-F238E27FC236}">
                <a16:creationId xmlns:a16="http://schemas.microsoft.com/office/drawing/2014/main" id="{07768B25-406C-5BE0-AB84-AA6F0BBF0B62}"/>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endParaRPr lang="en-US" sz="700" kern="1200" dirty="0">
              <a:solidFill>
                <a:srgbClr val="FFFFFF"/>
              </a:solidFill>
              <a:latin typeface="+mn-lt"/>
              <a:ea typeface="+mn-ea"/>
              <a:cs typeface="+mn-cs"/>
            </a:endParaRPr>
          </a:p>
        </p:txBody>
      </p:sp>
      <p:graphicFrame>
        <p:nvGraphicFramePr>
          <p:cNvPr id="32" name="TextBox 2">
            <a:extLst>
              <a:ext uri="{FF2B5EF4-FFF2-40B4-BE49-F238E27FC236}">
                <a16:creationId xmlns:a16="http://schemas.microsoft.com/office/drawing/2014/main" id="{B1B4D55B-DD7F-560C-1E72-3158C533D518}"/>
              </a:ext>
            </a:extLst>
          </p:cNvPr>
          <p:cNvGraphicFramePr/>
          <p:nvPr>
            <p:extLst>
              <p:ext uri="{D42A27DB-BD31-4B8C-83A1-F6EECF244321}">
                <p14:modId xmlns:p14="http://schemas.microsoft.com/office/powerpoint/2010/main" val="25940043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248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091A5-AE04-1988-1D8D-F409B10E1D7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Rule configuration</a:t>
            </a:r>
          </a:p>
        </p:txBody>
      </p:sp>
      <p:pic>
        <p:nvPicPr>
          <p:cNvPr id="9" name="Content Placeholder 8" descr="A screenshot of a computer&#10;&#10;AI-generated content may be incorrect.">
            <a:extLst>
              <a:ext uri="{FF2B5EF4-FFF2-40B4-BE49-F238E27FC236}">
                <a16:creationId xmlns:a16="http://schemas.microsoft.com/office/drawing/2014/main" id="{62E6C2C0-94F5-FE8D-075E-62652573BFDF}"/>
              </a:ext>
            </a:extLst>
          </p:cNvPr>
          <p:cNvPicPr>
            <a:picLocks noGrp="1" noChangeAspect="1"/>
          </p:cNvPicPr>
          <p:nvPr>
            <p:ph idx="1"/>
          </p:nvPr>
        </p:nvPicPr>
        <p:blipFill>
          <a:blip r:embed="rId3"/>
          <a:stretch>
            <a:fillRect/>
          </a:stretch>
        </p:blipFill>
        <p:spPr>
          <a:xfrm>
            <a:off x="432225" y="2125096"/>
            <a:ext cx="11327549" cy="4134554"/>
          </a:xfrm>
          <a:prstGeom prst="rect">
            <a:avLst/>
          </a:prstGeom>
        </p:spPr>
      </p:pic>
    </p:spTree>
    <p:extLst>
      <p:ext uri="{BB962C8B-B14F-4D97-AF65-F5344CB8AC3E}">
        <p14:creationId xmlns:p14="http://schemas.microsoft.com/office/powerpoint/2010/main" val="583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77901C-2C92-84CA-86BB-0B2205163FA7}"/>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Microservice Components</a:t>
            </a:r>
          </a:p>
        </p:txBody>
      </p:sp>
      <p:sp>
        <p:nvSpPr>
          <p:cNvPr id="3" name="Content Placeholder 2">
            <a:extLst>
              <a:ext uri="{FF2B5EF4-FFF2-40B4-BE49-F238E27FC236}">
                <a16:creationId xmlns:a16="http://schemas.microsoft.com/office/drawing/2014/main" id="{B5DCA8BB-6139-69B5-1A43-1BCE8B59C706}"/>
              </a:ext>
            </a:extLst>
          </p:cNvPr>
          <p:cNvSpPr>
            <a:spLocks noGrp="1"/>
          </p:cNvSpPr>
          <p:nvPr>
            <p:ph idx="1"/>
          </p:nvPr>
        </p:nvSpPr>
        <p:spPr>
          <a:xfrm>
            <a:off x="4380855" y="1412489"/>
            <a:ext cx="3529145" cy="4363844"/>
          </a:xfrm>
        </p:spPr>
        <p:txBody>
          <a:bodyPr vert="horz" lIns="91440" tIns="45720" rIns="91440" bIns="45720" rtlCol="0">
            <a:normAutofit/>
          </a:bodyPr>
          <a:lstStyle/>
          <a:p>
            <a:r>
              <a:rPr lang="en-US" sz="2000" dirty="0"/>
              <a:t>Lambda</a:t>
            </a:r>
          </a:p>
          <a:p>
            <a:pPr lvl="1"/>
            <a:r>
              <a:rPr lang="en-US" sz="2000" dirty="0"/>
              <a:t>Serverless</a:t>
            </a:r>
          </a:p>
          <a:p>
            <a:pPr lvl="1"/>
            <a:r>
              <a:rPr lang="en-US" sz="2000" dirty="0"/>
              <a:t>Short-lived:</a:t>
            </a:r>
            <a:br>
              <a:rPr lang="en-US" sz="2000" dirty="0"/>
            </a:br>
            <a:r>
              <a:rPr lang="en-US" sz="2000" dirty="0"/>
              <a:t>&lt; 15-minute runtime</a:t>
            </a:r>
          </a:p>
          <a:p>
            <a:pPr lvl="1"/>
            <a:r>
              <a:rPr lang="en-US" sz="2000" dirty="0"/>
              <a:t>Cold start latency:</a:t>
            </a:r>
            <a:br>
              <a:rPr lang="en-US" sz="2000" dirty="0"/>
            </a:br>
            <a:r>
              <a:rPr lang="en-US" sz="2000" dirty="0"/>
              <a:t>~0.1- 2 seconds</a:t>
            </a:r>
          </a:p>
          <a:p>
            <a:pPr lvl="1"/>
            <a:r>
              <a:rPr lang="en-US" sz="2000" dirty="0"/>
              <a:t>Warm start latency:</a:t>
            </a:r>
            <a:br>
              <a:rPr lang="en-US" sz="2000" dirty="0"/>
            </a:br>
            <a:r>
              <a:rPr lang="en-US" sz="2000" dirty="0"/>
              <a:t>&lt; 0.01 seconds</a:t>
            </a:r>
          </a:p>
          <a:p>
            <a:pPr lvl="1"/>
            <a:r>
              <a:rPr lang="en-US" sz="2000" dirty="0"/>
              <a:t>Can be invoked directly with no public endpoint</a:t>
            </a:r>
          </a:p>
        </p:txBody>
      </p:sp>
      <p:cxnSp>
        <p:nvCxnSpPr>
          <p:cNvPr id="44" name="Straight Connector 4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DA68159-B6B9-2CAC-9011-8ED065A61171}"/>
              </a:ext>
            </a:extLst>
          </p:cNvPr>
          <p:cNvSpPr txBox="1"/>
          <p:nvPr/>
        </p:nvSpPr>
        <p:spPr>
          <a:xfrm>
            <a:off x="8451604" y="1412489"/>
            <a:ext cx="3197701" cy="436384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Bedrock</a:t>
            </a:r>
          </a:p>
          <a:p>
            <a:pPr marL="742950" lvl="1" indent="-228600">
              <a:lnSpc>
                <a:spcPct val="90000"/>
              </a:lnSpc>
              <a:spcAft>
                <a:spcPts val="600"/>
              </a:spcAft>
              <a:buFont typeface="Arial" panose="020B0604020202020204" pitchFamily="34" charset="0"/>
              <a:buChar char="•"/>
            </a:pPr>
            <a:r>
              <a:rPr lang="en-US" sz="2000" dirty="0"/>
              <a:t>Amazon’s serverless GenAI platform</a:t>
            </a:r>
          </a:p>
          <a:p>
            <a:pPr marL="742950" lvl="1" indent="-228600">
              <a:lnSpc>
                <a:spcPct val="90000"/>
              </a:lnSpc>
              <a:spcAft>
                <a:spcPts val="600"/>
              </a:spcAft>
              <a:buFont typeface="Arial" panose="020B0604020202020204" pitchFamily="34" charset="0"/>
              <a:buChar char="•"/>
            </a:pPr>
            <a:r>
              <a:rPr lang="en-US" sz="2000" dirty="0"/>
              <a:t>One API for many text and multi-model models</a:t>
            </a:r>
          </a:p>
          <a:p>
            <a:pPr marL="742950" lvl="1" indent="-228600">
              <a:lnSpc>
                <a:spcPct val="90000"/>
              </a:lnSpc>
              <a:spcAft>
                <a:spcPts val="600"/>
              </a:spcAft>
              <a:buFont typeface="Arial" panose="020B0604020202020204" pitchFamily="34" charset="0"/>
              <a:buChar char="•"/>
            </a:pPr>
            <a:r>
              <a:rPr lang="en-US" sz="2000" dirty="0"/>
              <a:t>Offers services for fine-tuning, RAG documents, and agents</a:t>
            </a:r>
          </a:p>
          <a:p>
            <a:pPr marL="742950" lvl="1" indent="-228600">
              <a:lnSpc>
                <a:spcPct val="90000"/>
              </a:lnSpc>
              <a:spcAft>
                <a:spcPts val="600"/>
              </a:spcAft>
              <a:buFont typeface="Arial" panose="020B0604020202020204" pitchFamily="34" charset="0"/>
              <a:buChar char="•"/>
            </a:pPr>
            <a:r>
              <a:rPr lang="en-US" sz="2000" dirty="0"/>
              <a:t>Data is secured and is not used to train the models</a:t>
            </a:r>
          </a:p>
        </p:txBody>
      </p:sp>
    </p:spTree>
    <p:extLst>
      <p:ext uri="{BB962C8B-B14F-4D97-AF65-F5344CB8AC3E}">
        <p14:creationId xmlns:p14="http://schemas.microsoft.com/office/powerpoint/2010/main" val="337367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78F1A-083B-5A56-1458-DD7D48FC08B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Architecture</a:t>
            </a:r>
          </a:p>
        </p:txBody>
      </p:sp>
      <p:sp>
        <p:nvSpPr>
          <p:cNvPr id="16" name="TextBox 15">
            <a:extLst>
              <a:ext uri="{FF2B5EF4-FFF2-40B4-BE49-F238E27FC236}">
                <a16:creationId xmlns:a16="http://schemas.microsoft.com/office/drawing/2014/main" id="{3C427925-A950-AF74-CC25-E7C1B4E034DE}"/>
              </a:ext>
            </a:extLst>
          </p:cNvPr>
          <p:cNvSpPr txBox="1"/>
          <p:nvPr/>
        </p:nvSpPr>
        <p:spPr>
          <a:xfrm>
            <a:off x="8692400" y="1987853"/>
            <a:ext cx="2876018" cy="3416320"/>
          </a:xfrm>
          <a:prstGeom prst="rect">
            <a:avLst/>
          </a:prstGeom>
          <a:noFill/>
        </p:spPr>
        <p:txBody>
          <a:bodyPr wrap="square" rtlCol="0">
            <a:spAutoFit/>
          </a:bodyPr>
          <a:lstStyle/>
          <a:p>
            <a:r>
              <a:rPr lang="en-US" b="1" dirty="0"/>
              <a:t>Contract</a:t>
            </a:r>
            <a:endParaRPr lang="en-US" dirty="0"/>
          </a:p>
          <a:p>
            <a:r>
              <a:rPr lang="en-US" dirty="0"/>
              <a:t>Ascent Provides:</a:t>
            </a:r>
          </a:p>
          <a:p>
            <a:pPr marL="285750" indent="-285750">
              <a:buFont typeface="Arial" panose="020B0604020202020204" pitchFamily="34" charset="0"/>
              <a:buChar char="•"/>
            </a:pPr>
            <a:r>
              <a:rPr lang="en-US" dirty="0"/>
              <a:t>User prompt</a:t>
            </a:r>
          </a:p>
          <a:p>
            <a:pPr marL="285750" indent="-285750">
              <a:buFont typeface="Arial" panose="020B0604020202020204" pitchFamily="34" charset="0"/>
              <a:buChar char="•"/>
            </a:pPr>
            <a:r>
              <a:rPr lang="en-US" dirty="0"/>
              <a:t>Assay ID</a:t>
            </a:r>
          </a:p>
          <a:p>
            <a:pPr marL="285750" indent="-285750">
              <a:buFont typeface="Arial" panose="020B0604020202020204" pitchFamily="34" charset="0"/>
              <a:buChar char="•"/>
            </a:pPr>
            <a:r>
              <a:rPr lang="en-US" dirty="0"/>
              <a:t>UI Context</a:t>
            </a:r>
          </a:p>
          <a:p>
            <a:pPr marL="285750" indent="-285750">
              <a:buFont typeface="Arial" panose="020B0604020202020204" pitchFamily="34" charset="0"/>
              <a:buChar char="•"/>
            </a:pPr>
            <a:endParaRPr lang="en-US" dirty="0"/>
          </a:p>
          <a:p>
            <a:r>
              <a:rPr lang="en-US" dirty="0"/>
              <a:t>Lambda Returns:</a:t>
            </a:r>
          </a:p>
          <a:p>
            <a:pPr marL="285750" indent="-285750">
              <a:buFont typeface="Arial" panose="020B0604020202020204" pitchFamily="34" charset="0"/>
              <a:buChar char="•"/>
            </a:pPr>
            <a:r>
              <a:rPr lang="en-US" dirty="0"/>
              <a:t>Status</a:t>
            </a:r>
          </a:p>
          <a:p>
            <a:pPr marL="285750" indent="-285750">
              <a:buFont typeface="Arial" panose="020B0604020202020204" pitchFamily="34" charset="0"/>
              <a:buChar char="•"/>
            </a:pPr>
            <a:r>
              <a:rPr lang="en-US" dirty="0"/>
              <a:t>Success:</a:t>
            </a:r>
          </a:p>
          <a:p>
            <a:pPr marL="742950" lvl="1" indent="-285750">
              <a:buFont typeface="Arial" panose="020B0604020202020204" pitchFamily="34" charset="0"/>
              <a:buChar char="•"/>
            </a:pPr>
            <a:r>
              <a:rPr lang="en-US" dirty="0"/>
              <a:t>Structured updates</a:t>
            </a:r>
          </a:p>
          <a:p>
            <a:pPr marL="285750" indent="-285750">
              <a:buFont typeface="Arial" panose="020B0604020202020204" pitchFamily="34" charset="0"/>
              <a:buChar char="•"/>
            </a:pPr>
            <a:r>
              <a:rPr lang="en-US" dirty="0"/>
              <a:t>Failure:</a:t>
            </a:r>
          </a:p>
          <a:p>
            <a:pPr marL="742950" lvl="1" indent="-285750">
              <a:buFont typeface="Arial" panose="020B0604020202020204" pitchFamily="34" charset="0"/>
              <a:buChar char="•"/>
            </a:pPr>
            <a:r>
              <a:rPr lang="en-US" dirty="0"/>
              <a:t>Error message</a:t>
            </a:r>
          </a:p>
        </p:txBody>
      </p:sp>
      <p:pic>
        <p:nvPicPr>
          <p:cNvPr id="6" name="Content Placeholder 5">
            <a:extLst>
              <a:ext uri="{FF2B5EF4-FFF2-40B4-BE49-F238E27FC236}">
                <a16:creationId xmlns:a16="http://schemas.microsoft.com/office/drawing/2014/main" id="{1B13AC83-FC39-D212-A2F5-C1B80EC4FAAC}"/>
              </a:ext>
            </a:extLst>
          </p:cNvPr>
          <p:cNvPicPr>
            <a:picLocks noGrp="1" noChangeAspect="1"/>
          </p:cNvPicPr>
          <p:nvPr>
            <p:ph idx="1"/>
          </p:nvPr>
        </p:nvPicPr>
        <p:blipFill>
          <a:blip r:embed="rId3"/>
          <a:stretch>
            <a:fillRect/>
          </a:stretch>
        </p:blipFill>
        <p:spPr>
          <a:xfrm>
            <a:off x="521182" y="1790015"/>
            <a:ext cx="7788791" cy="4351338"/>
          </a:xfrm>
        </p:spPr>
      </p:pic>
    </p:spTree>
    <p:extLst>
      <p:ext uri="{BB962C8B-B14F-4D97-AF65-F5344CB8AC3E}">
        <p14:creationId xmlns:p14="http://schemas.microsoft.com/office/powerpoint/2010/main" val="206718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07CAB-C76D-910C-6B15-A5F6B2C04476}"/>
              </a:ext>
            </a:extLst>
          </p:cNvPr>
          <p:cNvSpPr>
            <a:spLocks noGrp="1"/>
          </p:cNvSpPr>
          <p:nvPr>
            <p:ph type="title"/>
          </p:nvPr>
        </p:nvSpPr>
        <p:spPr>
          <a:xfrm>
            <a:off x="793662" y="386930"/>
            <a:ext cx="10066122" cy="1298448"/>
          </a:xfrm>
        </p:spPr>
        <p:txBody>
          <a:bodyPr anchor="b">
            <a:normAutofit/>
          </a:bodyPr>
          <a:lstStyle/>
          <a:p>
            <a:r>
              <a:rPr lang="en-US" sz="4800" dirty="0"/>
              <a:t>Key findings</a:t>
            </a:r>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37FF95-F8FD-EC01-23D6-7F80095627DC}"/>
              </a:ext>
            </a:extLst>
          </p:cNvPr>
          <p:cNvSpPr>
            <a:spLocks noGrp="1"/>
          </p:cNvSpPr>
          <p:nvPr>
            <p:ph idx="1"/>
          </p:nvPr>
        </p:nvSpPr>
        <p:spPr>
          <a:xfrm>
            <a:off x="793660" y="2203079"/>
            <a:ext cx="5029765" cy="4035880"/>
          </a:xfrm>
        </p:spPr>
        <p:txBody>
          <a:bodyPr anchor="ctr">
            <a:normAutofit/>
          </a:bodyPr>
          <a:lstStyle/>
          <a:p>
            <a:r>
              <a:rPr lang="en-US" sz="1600" dirty="0"/>
              <a:t>Bigger, more complex models have better performance</a:t>
            </a:r>
          </a:p>
          <a:p>
            <a:r>
              <a:rPr lang="en-US" sz="1600" dirty="0"/>
              <a:t>Model performance improves when models are allowed to reason</a:t>
            </a:r>
          </a:p>
          <a:p>
            <a:r>
              <a:rPr lang="en-US" sz="1600" dirty="0"/>
              <a:t>Context limits are a factor</a:t>
            </a:r>
          </a:p>
          <a:p>
            <a:r>
              <a:rPr lang="en-US" sz="1600" dirty="0"/>
              <a:t>We have 594 live assays</a:t>
            </a:r>
          </a:p>
          <a:p>
            <a:pPr lvl="1"/>
            <a:r>
              <a:rPr lang="en-US" sz="1600" dirty="0"/>
              <a:t>Average 25 compounds</a:t>
            </a:r>
          </a:p>
          <a:p>
            <a:pPr lvl="1"/>
            <a:r>
              <a:rPr lang="en-US" sz="1600" dirty="0"/>
              <a:t>Average 27 enabled rules</a:t>
            </a:r>
          </a:p>
          <a:p>
            <a:pPr lvl="1"/>
            <a:r>
              <a:rPr lang="en-US" sz="1600" dirty="0"/>
              <a:t>246,423 rule configurations</a:t>
            </a:r>
          </a:p>
          <a:p>
            <a:r>
              <a:rPr lang="en-US" sz="1600" dirty="0"/>
              <a:t>For a 25-compound assay:</a:t>
            </a:r>
          </a:p>
          <a:p>
            <a:pPr lvl="1"/>
            <a:r>
              <a:rPr lang="en-US" sz="1600" dirty="0"/>
              <a:t>One query saves minutes of work</a:t>
            </a:r>
          </a:p>
          <a:p>
            <a:pPr lvl="1"/>
            <a:r>
              <a:rPr lang="en-US" sz="1600" dirty="0"/>
              <a:t>Costs about $0.10</a:t>
            </a:r>
          </a:p>
          <a:p>
            <a:pPr lvl="1"/>
            <a:r>
              <a:rPr lang="en-US" sz="1600" dirty="0"/>
              <a:t>Price could decrease with fine-tuning</a:t>
            </a:r>
          </a:p>
        </p:txBody>
      </p:sp>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CA726EB8-BB20-28AC-86D4-FDACABBD99B2}"/>
              </a:ext>
            </a:extLst>
          </p:cNvPr>
          <p:cNvGraphicFramePr>
            <a:graphicFrameLocks noGrp="1"/>
          </p:cNvGraphicFramePr>
          <p:nvPr>
            <p:extLst>
              <p:ext uri="{D42A27DB-BD31-4B8C-83A1-F6EECF244321}">
                <p14:modId xmlns:p14="http://schemas.microsoft.com/office/powerpoint/2010/main" val="1781126298"/>
              </p:ext>
            </p:extLst>
          </p:nvPr>
        </p:nvGraphicFramePr>
        <p:xfrm>
          <a:off x="5823426" y="2780068"/>
          <a:ext cx="5440922" cy="3156906"/>
        </p:xfrm>
        <a:graphic>
          <a:graphicData uri="http://schemas.openxmlformats.org/drawingml/2006/table">
            <a:tbl>
              <a:tblPr firstRow="1" bandRow="1">
                <a:solidFill>
                  <a:schemeClr val="bg1"/>
                </a:solidFill>
                <a:tableStyleId>{5C22544A-7EE6-4342-B048-85BDC9FD1C3A}</a:tableStyleId>
              </a:tblPr>
              <a:tblGrid>
                <a:gridCol w="1584539">
                  <a:extLst>
                    <a:ext uri="{9D8B030D-6E8A-4147-A177-3AD203B41FA5}">
                      <a16:colId xmlns:a16="http://schemas.microsoft.com/office/drawing/2014/main" val="3923215321"/>
                    </a:ext>
                  </a:extLst>
                </a:gridCol>
                <a:gridCol w="1908313">
                  <a:extLst>
                    <a:ext uri="{9D8B030D-6E8A-4147-A177-3AD203B41FA5}">
                      <a16:colId xmlns:a16="http://schemas.microsoft.com/office/drawing/2014/main" val="2031437757"/>
                    </a:ext>
                  </a:extLst>
                </a:gridCol>
                <a:gridCol w="1948070">
                  <a:extLst>
                    <a:ext uri="{9D8B030D-6E8A-4147-A177-3AD203B41FA5}">
                      <a16:colId xmlns:a16="http://schemas.microsoft.com/office/drawing/2014/main" val="1162603626"/>
                    </a:ext>
                  </a:extLst>
                </a:gridCol>
              </a:tblGrid>
              <a:tr h="730706">
                <a:tc>
                  <a:txBody>
                    <a:bodyPr/>
                    <a:lstStyle/>
                    <a:p>
                      <a:r>
                        <a:rPr lang="en-US" sz="1400" b="0" cap="none" spc="0">
                          <a:solidFill>
                            <a:schemeClr val="bg1"/>
                          </a:solidFill>
                        </a:rPr>
                        <a:t>Model</a:t>
                      </a:r>
                    </a:p>
                  </a:txBody>
                  <a:tcPr marL="123028" marR="94638" marT="94638" marB="9463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a:solidFill>
                            <a:schemeClr val="bg1"/>
                          </a:solidFill>
                        </a:rPr>
                        <a:t>Price (1k input tokens)</a:t>
                      </a:r>
                    </a:p>
                  </a:txBody>
                  <a:tcPr marL="123028" marR="94638" marT="94638" marB="9463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a:solidFill>
                            <a:schemeClr val="bg1"/>
                          </a:solidFill>
                        </a:rPr>
                        <a:t>Price (1k output tokens)</a:t>
                      </a:r>
                    </a:p>
                  </a:txBody>
                  <a:tcPr marL="123028" marR="94638" marT="94638" marB="94638"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427730402"/>
                  </a:ext>
                </a:extLst>
              </a:tr>
              <a:tr h="485240">
                <a:tc>
                  <a:txBody>
                    <a:bodyPr/>
                    <a:lstStyle/>
                    <a:p>
                      <a:r>
                        <a:rPr lang="en-US" sz="1400" cap="none" spc="0" dirty="0">
                          <a:solidFill>
                            <a:schemeClr val="tx1"/>
                          </a:solidFill>
                        </a:rPr>
                        <a:t>Nova Micro</a:t>
                      </a:r>
                    </a:p>
                  </a:txBody>
                  <a:tcPr marL="123028" marR="94638" marT="94638" marB="94638">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400" cap="none" spc="0">
                          <a:solidFill>
                            <a:schemeClr val="tx1"/>
                          </a:solidFill>
                        </a:rPr>
                        <a:t>0.000035</a:t>
                      </a:r>
                    </a:p>
                  </a:txBody>
                  <a:tcPr marL="123028" marR="94638" marT="94638" marB="946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400" cap="none" spc="0">
                          <a:solidFill>
                            <a:schemeClr val="tx1"/>
                          </a:solidFill>
                        </a:rPr>
                        <a:t>0.00014</a:t>
                      </a:r>
                    </a:p>
                  </a:txBody>
                  <a:tcPr marL="123028" marR="94638" marT="94638" marB="94638">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65151159"/>
                  </a:ext>
                </a:extLst>
              </a:tr>
              <a:tr h="485240">
                <a:tc>
                  <a:txBody>
                    <a:bodyPr/>
                    <a:lstStyle/>
                    <a:p>
                      <a:r>
                        <a:rPr lang="en-US" sz="1400" cap="none" spc="0">
                          <a:solidFill>
                            <a:schemeClr val="tx1"/>
                          </a:solidFill>
                        </a:rPr>
                        <a:t>Nova Lite</a:t>
                      </a:r>
                    </a:p>
                  </a:txBody>
                  <a:tcPr marL="123028" marR="94638" marT="94638" marB="946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rPr>
                        <a:t>0.00006</a:t>
                      </a:r>
                    </a:p>
                  </a:txBody>
                  <a:tcPr marL="123028" marR="94638" marT="94638" marB="946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rPr>
                        <a:t>0.00024</a:t>
                      </a:r>
                    </a:p>
                  </a:txBody>
                  <a:tcPr marL="123028" marR="94638" marT="94638" marB="9463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026408565"/>
                  </a:ext>
                </a:extLst>
              </a:tr>
              <a:tr h="485240">
                <a:tc>
                  <a:txBody>
                    <a:bodyPr/>
                    <a:lstStyle/>
                    <a:p>
                      <a:r>
                        <a:rPr lang="en-US" sz="1400" cap="none" spc="0">
                          <a:solidFill>
                            <a:schemeClr val="tx1"/>
                          </a:solidFill>
                        </a:rPr>
                        <a:t>Nova Pro</a:t>
                      </a:r>
                    </a:p>
                  </a:txBody>
                  <a:tcPr marL="123028" marR="94638" marT="94638" marB="94638">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rPr>
                        <a:t>0.0008</a:t>
                      </a:r>
                    </a:p>
                  </a:txBody>
                  <a:tcPr marL="123028" marR="94638" marT="94638" marB="946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rPr>
                        <a:t>0.0032</a:t>
                      </a:r>
                    </a:p>
                  </a:txBody>
                  <a:tcPr marL="123028" marR="94638" marT="94638" marB="94638">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588292670"/>
                  </a:ext>
                </a:extLst>
              </a:tr>
              <a:tr h="485240">
                <a:tc>
                  <a:txBody>
                    <a:bodyPr/>
                    <a:lstStyle/>
                    <a:p>
                      <a:r>
                        <a:rPr lang="en-US" sz="1400" cap="none" spc="0">
                          <a:solidFill>
                            <a:schemeClr val="tx1"/>
                          </a:solidFill>
                        </a:rPr>
                        <a:t>Claude Opus 4</a:t>
                      </a:r>
                    </a:p>
                  </a:txBody>
                  <a:tcPr marL="123028" marR="94638" marT="94638" marB="946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rPr>
                        <a:t>0.015</a:t>
                      </a:r>
                    </a:p>
                  </a:txBody>
                  <a:tcPr marL="123028" marR="94638" marT="94638" marB="946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rPr>
                        <a:t>0.075</a:t>
                      </a:r>
                    </a:p>
                  </a:txBody>
                  <a:tcPr marL="123028" marR="94638" marT="94638" marB="9463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277349930"/>
                  </a:ext>
                </a:extLst>
              </a:tr>
              <a:tr h="485240">
                <a:tc>
                  <a:txBody>
                    <a:bodyPr/>
                    <a:lstStyle/>
                    <a:p>
                      <a:r>
                        <a:rPr lang="en-US" sz="1400" cap="none" spc="0">
                          <a:solidFill>
                            <a:schemeClr val="tx1"/>
                          </a:solidFill>
                        </a:rPr>
                        <a:t>DeepSeek-R1</a:t>
                      </a:r>
                    </a:p>
                  </a:txBody>
                  <a:tcPr marL="123028" marR="94638" marT="94638" marB="94638">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400" cap="none" spc="0">
                          <a:solidFill>
                            <a:schemeClr val="tx1"/>
                          </a:solidFill>
                        </a:rPr>
                        <a:t>0.00135</a:t>
                      </a:r>
                    </a:p>
                  </a:txBody>
                  <a:tcPr marL="123028" marR="94638" marT="94638" marB="946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400" cap="none" spc="0" dirty="0">
                          <a:solidFill>
                            <a:schemeClr val="tx1"/>
                          </a:solidFill>
                        </a:rPr>
                        <a:t>0.0054</a:t>
                      </a:r>
                    </a:p>
                  </a:txBody>
                  <a:tcPr marL="123028" marR="94638" marT="94638" marB="94638">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913565510"/>
                  </a:ext>
                </a:extLst>
              </a:tr>
            </a:tbl>
          </a:graphicData>
        </a:graphic>
      </p:graphicFrame>
    </p:spTree>
    <p:extLst>
      <p:ext uri="{BB962C8B-B14F-4D97-AF65-F5344CB8AC3E}">
        <p14:creationId xmlns:p14="http://schemas.microsoft.com/office/powerpoint/2010/main" val="274972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482BF3-06C9-0F44-F12A-69370A2E5C3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CI/CD for Microservices</a:t>
            </a:r>
          </a:p>
        </p:txBody>
      </p:sp>
      <p:pic>
        <p:nvPicPr>
          <p:cNvPr id="9" name="Content Placeholder 8">
            <a:extLst>
              <a:ext uri="{FF2B5EF4-FFF2-40B4-BE49-F238E27FC236}">
                <a16:creationId xmlns:a16="http://schemas.microsoft.com/office/drawing/2014/main" id="{7AD704B8-0465-C616-EB54-EEA7C0C24D70}"/>
              </a:ext>
            </a:extLst>
          </p:cNvPr>
          <p:cNvPicPr>
            <a:picLocks noGrp="1" noChangeAspect="1"/>
          </p:cNvPicPr>
          <p:nvPr>
            <p:ph idx="1"/>
          </p:nvPr>
        </p:nvPicPr>
        <p:blipFill>
          <a:blip r:embed="rId3"/>
          <a:stretch>
            <a:fillRect/>
          </a:stretch>
        </p:blipFill>
        <p:spPr>
          <a:xfrm>
            <a:off x="4077717" y="478712"/>
            <a:ext cx="8114283" cy="5929155"/>
          </a:xfrm>
          <a:prstGeom prst="rect">
            <a:avLst/>
          </a:prstGeom>
        </p:spPr>
      </p:pic>
    </p:spTree>
    <p:extLst>
      <p:ext uri="{BB962C8B-B14F-4D97-AF65-F5344CB8AC3E}">
        <p14:creationId xmlns:p14="http://schemas.microsoft.com/office/powerpoint/2010/main" val="128079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7"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1" name="Freeform: Shape 3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C015971-D297-0991-ABD7-9ED5C42EB3DC}"/>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How does it evolve?</a:t>
            </a:r>
          </a:p>
        </p:txBody>
      </p:sp>
      <p:graphicFrame>
        <p:nvGraphicFramePr>
          <p:cNvPr id="18" name="Content Placeholder 2">
            <a:extLst>
              <a:ext uri="{FF2B5EF4-FFF2-40B4-BE49-F238E27FC236}">
                <a16:creationId xmlns:a16="http://schemas.microsoft.com/office/drawing/2014/main" id="{0E8BB243-4BBE-CDC3-5275-0C30906616E6}"/>
              </a:ext>
            </a:extLst>
          </p:cNvPr>
          <p:cNvGraphicFramePr>
            <a:graphicFrameLocks noGrp="1"/>
          </p:cNvGraphicFramePr>
          <p:nvPr>
            <p:ph idx="1"/>
            <p:extLst>
              <p:ext uri="{D42A27DB-BD31-4B8C-83A1-F6EECF244321}">
                <p14:modId xmlns:p14="http://schemas.microsoft.com/office/powerpoint/2010/main" val="58500200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537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AE1358D-E36B-4145-8EF6-7084C2119AE0}">
  <we:reference id="b0430364-2ab6-47cd-907e-f8b72239b204" version="4.6.79.0" store="EXCatalog" storeType="EXCatalog"/>
  <we:alternateReferences>
    <we:reference id="WA200000729" version="4.6.79.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39678</TotalTime>
  <Words>1484</Words>
  <Application>Microsoft Macintosh PowerPoint</Application>
  <PresentationFormat>Widescreen</PresentationFormat>
  <Paragraphs>157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Generative AI For Builder Workflows </vt:lpstr>
      <vt:lpstr>GenAI Application Considerations</vt:lpstr>
      <vt:lpstr>Rule configuration</vt:lpstr>
      <vt:lpstr>Microservice Components</vt:lpstr>
      <vt:lpstr>Architecture</vt:lpstr>
      <vt:lpstr>Key findings</vt:lpstr>
      <vt:lpstr>CI/CD for Microservices</vt:lpstr>
      <vt:lpstr>How does it evolve?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 Montgomery</dc:creator>
  <cp:lastModifiedBy>Jon Montgomery</cp:lastModifiedBy>
  <cp:revision>14</cp:revision>
  <dcterms:created xsi:type="dcterms:W3CDTF">2025-06-12T15:10:51Z</dcterms:created>
  <dcterms:modified xsi:type="dcterms:W3CDTF">2025-08-04T15:20:11Z</dcterms:modified>
</cp:coreProperties>
</file>