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3" r:id="rId4"/>
    <p:sldId id="265" r:id="rId5"/>
    <p:sldId id="262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82877"/>
  </p:normalViewPr>
  <p:slideViewPr>
    <p:cSldViewPr snapToGrid="0">
      <p:cViewPr>
        <p:scale>
          <a:sx n="120" d="100"/>
          <a:sy n="120" d="100"/>
        </p:scale>
        <p:origin x="144" y="448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1C94F-20BF-4701-AFFC-DAC9EB77C7D8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162BAF-A034-48BD-B9E4-872FE8581738}">
      <dgm:prSet/>
      <dgm:spPr/>
      <dgm:t>
        <a:bodyPr/>
        <a:lstStyle/>
        <a:p>
          <a:r>
            <a:rPr lang="en-US" dirty="0"/>
            <a:t>GenAI is not deterministic</a:t>
          </a:r>
        </a:p>
      </dgm:t>
    </dgm:pt>
    <dgm:pt modelId="{3A02AE61-5EBC-4073-9B3E-3838B1D80081}" type="parTrans" cxnId="{822130E0-AEAF-4769-8826-D29C9EECF943}">
      <dgm:prSet/>
      <dgm:spPr/>
      <dgm:t>
        <a:bodyPr/>
        <a:lstStyle/>
        <a:p>
          <a:endParaRPr lang="en-US"/>
        </a:p>
      </dgm:t>
    </dgm:pt>
    <dgm:pt modelId="{4CD39E37-B79F-4DBF-A866-D32D74D20138}" type="sibTrans" cxnId="{822130E0-AEAF-4769-8826-D29C9EECF943}">
      <dgm:prSet/>
      <dgm:spPr/>
      <dgm:t>
        <a:bodyPr/>
        <a:lstStyle/>
        <a:p>
          <a:endParaRPr lang="en-US"/>
        </a:p>
      </dgm:t>
    </dgm:pt>
    <dgm:pt modelId="{C2357BD4-FF1A-462B-B921-909700F0015D}">
      <dgm:prSet/>
      <dgm:spPr/>
      <dgm:t>
        <a:bodyPr/>
        <a:lstStyle/>
        <a:p>
          <a:r>
            <a:rPr lang="en-US" dirty="0"/>
            <a:t>Keep tasks simple and targeted</a:t>
          </a:r>
        </a:p>
      </dgm:t>
    </dgm:pt>
    <dgm:pt modelId="{56791852-FE54-49EE-BCE7-8BE386C78B18}" type="parTrans" cxnId="{D32BA003-84DC-4AD3-88B8-056790EB49BB}">
      <dgm:prSet/>
      <dgm:spPr/>
      <dgm:t>
        <a:bodyPr/>
        <a:lstStyle/>
        <a:p>
          <a:endParaRPr lang="en-US"/>
        </a:p>
      </dgm:t>
    </dgm:pt>
    <dgm:pt modelId="{C86E9D4E-8D44-4A19-9CC7-4ED3B70A2D9C}" type="sibTrans" cxnId="{D32BA003-84DC-4AD3-88B8-056790EB49BB}">
      <dgm:prSet/>
      <dgm:spPr/>
      <dgm:t>
        <a:bodyPr/>
        <a:lstStyle/>
        <a:p>
          <a:endParaRPr lang="en-US"/>
        </a:p>
      </dgm:t>
    </dgm:pt>
    <dgm:pt modelId="{0D12893B-A239-411B-9A36-ADA81BDEDA33}">
      <dgm:prSet/>
      <dgm:spPr/>
      <dgm:t>
        <a:bodyPr/>
        <a:lstStyle/>
        <a:p>
          <a:r>
            <a:rPr lang="en-US" dirty="0"/>
            <a:t>Apply guardrails</a:t>
          </a:r>
        </a:p>
      </dgm:t>
    </dgm:pt>
    <dgm:pt modelId="{AEB9332D-ED8A-4BEA-8CF2-8991CF116974}" type="parTrans" cxnId="{8BA3BD11-5A22-44F9-9D94-6015D489A407}">
      <dgm:prSet/>
      <dgm:spPr/>
      <dgm:t>
        <a:bodyPr/>
        <a:lstStyle/>
        <a:p>
          <a:endParaRPr lang="en-US"/>
        </a:p>
      </dgm:t>
    </dgm:pt>
    <dgm:pt modelId="{7C5C249F-DF34-4DD3-82A0-F2CD605E8B90}" type="sibTrans" cxnId="{8BA3BD11-5A22-44F9-9D94-6015D489A407}">
      <dgm:prSet/>
      <dgm:spPr/>
      <dgm:t>
        <a:bodyPr/>
        <a:lstStyle/>
        <a:p>
          <a:endParaRPr lang="en-US"/>
        </a:p>
      </dgm:t>
    </dgm:pt>
    <dgm:pt modelId="{236D8DF6-0222-4910-95B0-D22E18549221}">
      <dgm:prSet/>
      <dgm:spPr/>
      <dgm:t>
        <a:bodyPr/>
        <a:lstStyle/>
        <a:p>
          <a:r>
            <a:rPr lang="en-US"/>
            <a:t>Provide context</a:t>
          </a:r>
        </a:p>
      </dgm:t>
    </dgm:pt>
    <dgm:pt modelId="{13B5FB6A-FC5C-4A47-B52F-50939960E47F}" type="parTrans" cxnId="{1DC55FF0-2B78-4B97-AE29-63958F816E86}">
      <dgm:prSet/>
      <dgm:spPr/>
      <dgm:t>
        <a:bodyPr/>
        <a:lstStyle/>
        <a:p>
          <a:endParaRPr lang="en-US"/>
        </a:p>
      </dgm:t>
    </dgm:pt>
    <dgm:pt modelId="{0F60FEEC-D264-4E53-BC0C-D18F2930A86F}" type="sibTrans" cxnId="{1DC55FF0-2B78-4B97-AE29-63958F816E86}">
      <dgm:prSet/>
      <dgm:spPr/>
      <dgm:t>
        <a:bodyPr/>
        <a:lstStyle/>
        <a:p>
          <a:endParaRPr lang="en-US"/>
        </a:p>
      </dgm:t>
    </dgm:pt>
    <dgm:pt modelId="{DF5FAC18-B184-415A-8EE9-9201B26F936D}">
      <dgm:prSet/>
      <dgm:spPr/>
      <dgm:t>
        <a:bodyPr/>
        <a:lstStyle/>
        <a:p>
          <a:r>
            <a:rPr lang="en-US"/>
            <a:t>Monitor and iterate</a:t>
          </a:r>
        </a:p>
      </dgm:t>
    </dgm:pt>
    <dgm:pt modelId="{2651DB28-691F-477C-B875-3FD4EA24B3FC}" type="parTrans" cxnId="{55478EAF-8F1A-4A4F-9A32-B483EC4DA6D8}">
      <dgm:prSet/>
      <dgm:spPr/>
      <dgm:t>
        <a:bodyPr/>
        <a:lstStyle/>
        <a:p>
          <a:endParaRPr lang="en-US"/>
        </a:p>
      </dgm:t>
    </dgm:pt>
    <dgm:pt modelId="{6BBE439B-92E8-445D-B227-9D376BFDED26}" type="sibTrans" cxnId="{55478EAF-8F1A-4A4F-9A32-B483EC4DA6D8}">
      <dgm:prSet/>
      <dgm:spPr/>
      <dgm:t>
        <a:bodyPr/>
        <a:lstStyle/>
        <a:p>
          <a:endParaRPr lang="en-US"/>
        </a:p>
      </dgm:t>
    </dgm:pt>
    <dgm:pt modelId="{E8DF6635-ACD5-4AA9-9C91-174E1BC071EF}">
      <dgm:prSet/>
      <dgm:spPr/>
      <dgm:t>
        <a:bodyPr/>
        <a:lstStyle/>
        <a:p>
          <a:r>
            <a:rPr lang="en-US"/>
            <a:t>When is it effective?</a:t>
          </a:r>
        </a:p>
      </dgm:t>
    </dgm:pt>
    <dgm:pt modelId="{5E484579-D075-4923-AE57-23FBA8F18915}" type="parTrans" cxnId="{E083D10F-5A11-4055-8F63-9E6AFA43926B}">
      <dgm:prSet/>
      <dgm:spPr/>
      <dgm:t>
        <a:bodyPr/>
        <a:lstStyle/>
        <a:p>
          <a:endParaRPr lang="en-US"/>
        </a:p>
      </dgm:t>
    </dgm:pt>
    <dgm:pt modelId="{2C4CA4EF-F73B-4D32-A309-0F128C3363C0}" type="sibTrans" cxnId="{E083D10F-5A11-4055-8F63-9E6AFA43926B}">
      <dgm:prSet/>
      <dgm:spPr/>
      <dgm:t>
        <a:bodyPr/>
        <a:lstStyle/>
        <a:p>
          <a:endParaRPr lang="en-US"/>
        </a:p>
      </dgm:t>
    </dgm:pt>
    <dgm:pt modelId="{32B2FB6A-A9B1-4BC9-8898-C390753A594F}">
      <dgm:prSet/>
      <dgm:spPr/>
      <dgm:t>
        <a:bodyPr/>
        <a:lstStyle/>
        <a:p>
          <a:r>
            <a:rPr lang="en-US" dirty="0"/>
            <a:t>Errors are tolerable</a:t>
          </a:r>
        </a:p>
      </dgm:t>
    </dgm:pt>
    <dgm:pt modelId="{667705F4-70A4-44AF-BABB-943C08FAAFDE}" type="parTrans" cxnId="{191AA116-A7B0-4081-9A9A-BC59E5859133}">
      <dgm:prSet/>
      <dgm:spPr/>
      <dgm:t>
        <a:bodyPr/>
        <a:lstStyle/>
        <a:p>
          <a:endParaRPr lang="en-US"/>
        </a:p>
      </dgm:t>
    </dgm:pt>
    <dgm:pt modelId="{1116412D-8573-46CF-AFB4-8EC529A4D666}" type="sibTrans" cxnId="{191AA116-A7B0-4081-9A9A-BC59E5859133}">
      <dgm:prSet/>
      <dgm:spPr/>
      <dgm:t>
        <a:bodyPr/>
        <a:lstStyle/>
        <a:p>
          <a:endParaRPr lang="en-US"/>
        </a:p>
      </dgm:t>
    </dgm:pt>
    <dgm:pt modelId="{FDE7F300-16E3-4FDD-BF7F-57EE0B8DA0A6}">
      <dgm:prSet/>
      <dgm:spPr/>
      <dgm:t>
        <a:bodyPr/>
        <a:lstStyle/>
        <a:p>
          <a:r>
            <a:rPr lang="en-US"/>
            <a:t>Goals are clearly defined</a:t>
          </a:r>
        </a:p>
      </dgm:t>
    </dgm:pt>
    <dgm:pt modelId="{913C7E6B-5F8C-445C-B37E-FAE9C55C4531}" type="parTrans" cxnId="{704F3118-E6AB-44E9-8EF9-AD1CEF63EC0B}">
      <dgm:prSet/>
      <dgm:spPr/>
      <dgm:t>
        <a:bodyPr/>
        <a:lstStyle/>
        <a:p>
          <a:endParaRPr lang="en-US"/>
        </a:p>
      </dgm:t>
    </dgm:pt>
    <dgm:pt modelId="{11E6F3C8-6500-4699-AFFE-CC1B96A401EA}" type="sibTrans" cxnId="{704F3118-E6AB-44E9-8EF9-AD1CEF63EC0B}">
      <dgm:prSet/>
      <dgm:spPr/>
      <dgm:t>
        <a:bodyPr/>
        <a:lstStyle/>
        <a:p>
          <a:endParaRPr lang="en-US"/>
        </a:p>
      </dgm:t>
    </dgm:pt>
    <dgm:pt modelId="{16E13F39-E607-4EB2-AF5E-30A597973F33}">
      <dgm:prSet/>
      <dgm:spPr/>
      <dgm:t>
        <a:bodyPr/>
        <a:lstStyle/>
        <a:p>
          <a:r>
            <a:rPr lang="en-US" dirty="0"/>
            <a:t>Knowledge gaps are supplemented</a:t>
          </a:r>
        </a:p>
      </dgm:t>
    </dgm:pt>
    <dgm:pt modelId="{3D43D7DA-5480-4B0F-BCBE-E8FC440DABCD}" type="parTrans" cxnId="{C8A52021-FEE5-4D62-890F-A4B0F2288CE4}">
      <dgm:prSet/>
      <dgm:spPr/>
      <dgm:t>
        <a:bodyPr/>
        <a:lstStyle/>
        <a:p>
          <a:endParaRPr lang="en-US"/>
        </a:p>
      </dgm:t>
    </dgm:pt>
    <dgm:pt modelId="{E864A359-D14F-4E4A-A33C-D2369C4AF929}" type="sibTrans" cxnId="{C8A52021-FEE5-4D62-890F-A4B0F2288CE4}">
      <dgm:prSet/>
      <dgm:spPr/>
      <dgm:t>
        <a:bodyPr/>
        <a:lstStyle/>
        <a:p>
          <a:endParaRPr lang="en-US"/>
        </a:p>
      </dgm:t>
    </dgm:pt>
    <dgm:pt modelId="{DC5F1A9C-CC9B-C146-BE0E-E7BC35A81D9B}" type="pres">
      <dgm:prSet presAssocID="{7241C94F-20BF-4701-AFFC-DAC9EB77C7D8}" presName="Name0" presStyleCnt="0">
        <dgm:presLayoutVars>
          <dgm:dir/>
          <dgm:animLvl val="lvl"/>
          <dgm:resizeHandles val="exact"/>
        </dgm:presLayoutVars>
      </dgm:prSet>
      <dgm:spPr/>
    </dgm:pt>
    <dgm:pt modelId="{A0DF5009-486A-1D4F-BFB7-301042AEBF75}" type="pres">
      <dgm:prSet presAssocID="{37162BAF-A034-48BD-B9E4-872FE8581738}" presName="composite" presStyleCnt="0"/>
      <dgm:spPr/>
    </dgm:pt>
    <dgm:pt modelId="{C38A676B-4E35-A24A-B9F8-E109AA3EE8F9}" type="pres">
      <dgm:prSet presAssocID="{37162BAF-A034-48BD-B9E4-872FE858173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B0FFF07-50B0-8846-A6EA-1B4F63C93786}" type="pres">
      <dgm:prSet presAssocID="{37162BAF-A034-48BD-B9E4-872FE8581738}" presName="desTx" presStyleLbl="alignAccFollowNode1" presStyleIdx="0" presStyleCnt="2">
        <dgm:presLayoutVars>
          <dgm:bulletEnabled val="1"/>
        </dgm:presLayoutVars>
      </dgm:prSet>
      <dgm:spPr/>
    </dgm:pt>
    <dgm:pt modelId="{CEFF7B64-59C8-0040-9521-850490D06DF3}" type="pres">
      <dgm:prSet presAssocID="{4CD39E37-B79F-4DBF-A866-D32D74D20138}" presName="space" presStyleCnt="0"/>
      <dgm:spPr/>
    </dgm:pt>
    <dgm:pt modelId="{64821A44-C274-4546-B0E8-684406E25B6D}" type="pres">
      <dgm:prSet presAssocID="{E8DF6635-ACD5-4AA9-9C91-174E1BC071EF}" presName="composite" presStyleCnt="0"/>
      <dgm:spPr/>
    </dgm:pt>
    <dgm:pt modelId="{6817326B-C093-2346-84EF-1E988AC47D10}" type="pres">
      <dgm:prSet presAssocID="{E8DF6635-ACD5-4AA9-9C91-174E1BC071E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0C891D2-8B06-0D44-B113-769F16E7547B}" type="pres">
      <dgm:prSet presAssocID="{E8DF6635-ACD5-4AA9-9C91-174E1BC071E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32BA003-84DC-4AD3-88B8-056790EB49BB}" srcId="{37162BAF-A034-48BD-B9E4-872FE8581738}" destId="{C2357BD4-FF1A-462B-B921-909700F0015D}" srcOrd="0" destOrd="0" parTransId="{56791852-FE54-49EE-BCE7-8BE386C78B18}" sibTransId="{C86E9D4E-8D44-4A19-9CC7-4ED3B70A2D9C}"/>
    <dgm:cxn modelId="{043A5F0B-598A-6E4E-A1AB-4CE9D201696F}" type="presOf" srcId="{37162BAF-A034-48BD-B9E4-872FE8581738}" destId="{C38A676B-4E35-A24A-B9F8-E109AA3EE8F9}" srcOrd="0" destOrd="0" presId="urn:microsoft.com/office/officeart/2005/8/layout/hList1"/>
    <dgm:cxn modelId="{E083D10F-5A11-4055-8F63-9E6AFA43926B}" srcId="{7241C94F-20BF-4701-AFFC-DAC9EB77C7D8}" destId="{E8DF6635-ACD5-4AA9-9C91-174E1BC071EF}" srcOrd="1" destOrd="0" parTransId="{5E484579-D075-4923-AE57-23FBA8F18915}" sibTransId="{2C4CA4EF-F73B-4D32-A309-0F128C3363C0}"/>
    <dgm:cxn modelId="{8BA3BD11-5A22-44F9-9D94-6015D489A407}" srcId="{37162BAF-A034-48BD-B9E4-872FE8581738}" destId="{0D12893B-A239-411B-9A36-ADA81BDEDA33}" srcOrd="1" destOrd="0" parTransId="{AEB9332D-ED8A-4BEA-8CF2-8991CF116974}" sibTransId="{7C5C249F-DF34-4DD3-82A0-F2CD605E8B90}"/>
    <dgm:cxn modelId="{191AA116-A7B0-4081-9A9A-BC59E5859133}" srcId="{E8DF6635-ACD5-4AA9-9C91-174E1BC071EF}" destId="{32B2FB6A-A9B1-4BC9-8898-C390753A594F}" srcOrd="0" destOrd="0" parTransId="{667705F4-70A4-44AF-BABB-943C08FAAFDE}" sibTransId="{1116412D-8573-46CF-AFB4-8EC529A4D666}"/>
    <dgm:cxn modelId="{704F3118-E6AB-44E9-8EF9-AD1CEF63EC0B}" srcId="{E8DF6635-ACD5-4AA9-9C91-174E1BC071EF}" destId="{FDE7F300-16E3-4FDD-BF7F-57EE0B8DA0A6}" srcOrd="1" destOrd="0" parTransId="{913C7E6B-5F8C-445C-B37E-FAE9C55C4531}" sibTransId="{11E6F3C8-6500-4699-AFFE-CC1B96A401EA}"/>
    <dgm:cxn modelId="{C8A52021-FEE5-4D62-890F-A4B0F2288CE4}" srcId="{E8DF6635-ACD5-4AA9-9C91-174E1BC071EF}" destId="{16E13F39-E607-4EB2-AF5E-30A597973F33}" srcOrd="2" destOrd="0" parTransId="{3D43D7DA-5480-4B0F-BCBE-E8FC440DABCD}" sibTransId="{E864A359-D14F-4E4A-A33C-D2369C4AF929}"/>
    <dgm:cxn modelId="{BF8DC939-4804-334E-9A8E-17B352584308}" type="presOf" srcId="{C2357BD4-FF1A-462B-B921-909700F0015D}" destId="{8B0FFF07-50B0-8846-A6EA-1B4F63C93786}" srcOrd="0" destOrd="0" presId="urn:microsoft.com/office/officeart/2005/8/layout/hList1"/>
    <dgm:cxn modelId="{FC388050-42CE-3F42-84DB-8D8F9A69A363}" type="presOf" srcId="{32B2FB6A-A9B1-4BC9-8898-C390753A594F}" destId="{B0C891D2-8B06-0D44-B113-769F16E7547B}" srcOrd="0" destOrd="0" presId="urn:microsoft.com/office/officeart/2005/8/layout/hList1"/>
    <dgm:cxn modelId="{FA18BD7A-4414-0A43-976A-0F95A0FEB3FC}" type="presOf" srcId="{16E13F39-E607-4EB2-AF5E-30A597973F33}" destId="{B0C891D2-8B06-0D44-B113-769F16E7547B}" srcOrd="0" destOrd="2" presId="urn:microsoft.com/office/officeart/2005/8/layout/hList1"/>
    <dgm:cxn modelId="{5544B195-1D52-524E-A5CC-034CA722757B}" type="presOf" srcId="{236D8DF6-0222-4910-95B0-D22E18549221}" destId="{8B0FFF07-50B0-8846-A6EA-1B4F63C93786}" srcOrd="0" destOrd="2" presId="urn:microsoft.com/office/officeart/2005/8/layout/hList1"/>
    <dgm:cxn modelId="{1E7966A3-6F67-A847-9D70-3A15563639BA}" type="presOf" srcId="{DF5FAC18-B184-415A-8EE9-9201B26F936D}" destId="{8B0FFF07-50B0-8846-A6EA-1B4F63C93786}" srcOrd="0" destOrd="3" presId="urn:microsoft.com/office/officeart/2005/8/layout/hList1"/>
    <dgm:cxn modelId="{55478EAF-8F1A-4A4F-9A32-B483EC4DA6D8}" srcId="{37162BAF-A034-48BD-B9E4-872FE8581738}" destId="{DF5FAC18-B184-415A-8EE9-9201B26F936D}" srcOrd="3" destOrd="0" parTransId="{2651DB28-691F-477C-B875-3FD4EA24B3FC}" sibTransId="{6BBE439B-92E8-445D-B227-9D376BFDED26}"/>
    <dgm:cxn modelId="{761730B9-1D09-914F-ADDE-4263647B2F25}" type="presOf" srcId="{7241C94F-20BF-4701-AFFC-DAC9EB77C7D8}" destId="{DC5F1A9C-CC9B-C146-BE0E-E7BC35A81D9B}" srcOrd="0" destOrd="0" presId="urn:microsoft.com/office/officeart/2005/8/layout/hList1"/>
    <dgm:cxn modelId="{32A316BF-BAC0-1E40-9C07-DE4FF9011247}" type="presOf" srcId="{FDE7F300-16E3-4FDD-BF7F-57EE0B8DA0A6}" destId="{B0C891D2-8B06-0D44-B113-769F16E7547B}" srcOrd="0" destOrd="1" presId="urn:microsoft.com/office/officeart/2005/8/layout/hList1"/>
    <dgm:cxn modelId="{DEB395D6-6647-EC4B-BBD7-A27674DD717F}" type="presOf" srcId="{E8DF6635-ACD5-4AA9-9C91-174E1BC071EF}" destId="{6817326B-C093-2346-84EF-1E988AC47D10}" srcOrd="0" destOrd="0" presId="urn:microsoft.com/office/officeart/2005/8/layout/hList1"/>
    <dgm:cxn modelId="{822130E0-AEAF-4769-8826-D29C9EECF943}" srcId="{7241C94F-20BF-4701-AFFC-DAC9EB77C7D8}" destId="{37162BAF-A034-48BD-B9E4-872FE8581738}" srcOrd="0" destOrd="0" parTransId="{3A02AE61-5EBC-4073-9B3E-3838B1D80081}" sibTransId="{4CD39E37-B79F-4DBF-A866-D32D74D20138}"/>
    <dgm:cxn modelId="{A62611E8-81B7-014A-AEA0-5260B4B3A5CC}" type="presOf" srcId="{0D12893B-A239-411B-9A36-ADA81BDEDA33}" destId="{8B0FFF07-50B0-8846-A6EA-1B4F63C93786}" srcOrd="0" destOrd="1" presId="urn:microsoft.com/office/officeart/2005/8/layout/hList1"/>
    <dgm:cxn modelId="{1DC55FF0-2B78-4B97-AE29-63958F816E86}" srcId="{37162BAF-A034-48BD-B9E4-872FE8581738}" destId="{236D8DF6-0222-4910-95B0-D22E18549221}" srcOrd="2" destOrd="0" parTransId="{13B5FB6A-FC5C-4A47-B52F-50939960E47F}" sibTransId="{0F60FEEC-D264-4E53-BC0C-D18F2930A86F}"/>
    <dgm:cxn modelId="{14702860-F404-744D-A093-ED62678FFB95}" type="presParOf" srcId="{DC5F1A9C-CC9B-C146-BE0E-E7BC35A81D9B}" destId="{A0DF5009-486A-1D4F-BFB7-301042AEBF75}" srcOrd="0" destOrd="0" presId="urn:microsoft.com/office/officeart/2005/8/layout/hList1"/>
    <dgm:cxn modelId="{DE25384B-545F-4040-A275-4269AA903AB5}" type="presParOf" srcId="{A0DF5009-486A-1D4F-BFB7-301042AEBF75}" destId="{C38A676B-4E35-A24A-B9F8-E109AA3EE8F9}" srcOrd="0" destOrd="0" presId="urn:microsoft.com/office/officeart/2005/8/layout/hList1"/>
    <dgm:cxn modelId="{7F6B901E-CCC7-8A47-8E52-ADBCA1F8F64E}" type="presParOf" srcId="{A0DF5009-486A-1D4F-BFB7-301042AEBF75}" destId="{8B0FFF07-50B0-8846-A6EA-1B4F63C93786}" srcOrd="1" destOrd="0" presId="urn:microsoft.com/office/officeart/2005/8/layout/hList1"/>
    <dgm:cxn modelId="{71A2E68E-5BEE-EF4C-B357-52BB45A005A6}" type="presParOf" srcId="{DC5F1A9C-CC9B-C146-BE0E-E7BC35A81D9B}" destId="{CEFF7B64-59C8-0040-9521-850490D06DF3}" srcOrd="1" destOrd="0" presId="urn:microsoft.com/office/officeart/2005/8/layout/hList1"/>
    <dgm:cxn modelId="{22E67CAF-ABA2-0942-A41C-CE6F40994291}" type="presParOf" srcId="{DC5F1A9C-CC9B-C146-BE0E-E7BC35A81D9B}" destId="{64821A44-C274-4546-B0E8-684406E25B6D}" srcOrd="2" destOrd="0" presId="urn:microsoft.com/office/officeart/2005/8/layout/hList1"/>
    <dgm:cxn modelId="{EA41FD2A-119B-AD4D-AE50-C4B75129D263}" type="presParOf" srcId="{64821A44-C274-4546-B0E8-684406E25B6D}" destId="{6817326B-C093-2346-84EF-1E988AC47D10}" srcOrd="0" destOrd="0" presId="urn:microsoft.com/office/officeart/2005/8/layout/hList1"/>
    <dgm:cxn modelId="{15603F94-E4A4-CF4C-8E8E-2A1C1A83D283}" type="presParOf" srcId="{64821A44-C274-4546-B0E8-684406E25B6D}" destId="{B0C891D2-8B06-0D44-B113-769F16E754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CE6CF-34EA-4DA4-B38D-0615103CE3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CDC781-825C-4466-B93B-1437DBD4FD7E}">
      <dgm:prSet/>
      <dgm:spPr/>
      <dgm:t>
        <a:bodyPr/>
        <a:lstStyle/>
        <a:p>
          <a:r>
            <a:rPr lang="en-US"/>
            <a:t>Start small and build out</a:t>
          </a:r>
        </a:p>
      </dgm:t>
    </dgm:pt>
    <dgm:pt modelId="{A1A4B55B-40A1-4145-8CDF-7A7677A4D01E}" type="parTrans" cxnId="{0BD181A8-908E-4318-8A9F-BDC9D96FCAC3}">
      <dgm:prSet/>
      <dgm:spPr/>
      <dgm:t>
        <a:bodyPr/>
        <a:lstStyle/>
        <a:p>
          <a:endParaRPr lang="en-US"/>
        </a:p>
      </dgm:t>
    </dgm:pt>
    <dgm:pt modelId="{33F1ED26-3173-4A4E-B2F3-4F7207136456}" type="sibTrans" cxnId="{0BD181A8-908E-4318-8A9F-BDC9D96FCAC3}">
      <dgm:prSet/>
      <dgm:spPr/>
      <dgm:t>
        <a:bodyPr/>
        <a:lstStyle/>
        <a:p>
          <a:endParaRPr lang="en-US"/>
        </a:p>
      </dgm:t>
    </dgm:pt>
    <dgm:pt modelId="{C0A2A528-5868-49AF-A7DB-0516ABFCBFBC}">
      <dgm:prSet/>
      <dgm:spPr/>
      <dgm:t>
        <a:bodyPr/>
        <a:lstStyle/>
        <a:p>
          <a:r>
            <a:rPr lang="en-US"/>
            <a:t>Iterate quickly</a:t>
          </a:r>
        </a:p>
      </dgm:t>
    </dgm:pt>
    <dgm:pt modelId="{75F3EE58-3ACB-4183-B242-FF6F7DF183CE}" type="parTrans" cxnId="{5ABC4A18-1393-45B7-BDC5-2AB0DF9895F7}">
      <dgm:prSet/>
      <dgm:spPr/>
      <dgm:t>
        <a:bodyPr/>
        <a:lstStyle/>
        <a:p>
          <a:endParaRPr lang="en-US"/>
        </a:p>
      </dgm:t>
    </dgm:pt>
    <dgm:pt modelId="{38A38F40-2D19-4D12-9A82-FC1E73E356D0}" type="sibTrans" cxnId="{5ABC4A18-1393-45B7-BDC5-2AB0DF9895F7}">
      <dgm:prSet/>
      <dgm:spPr/>
      <dgm:t>
        <a:bodyPr/>
        <a:lstStyle/>
        <a:p>
          <a:endParaRPr lang="en-US"/>
        </a:p>
      </dgm:t>
    </dgm:pt>
    <dgm:pt modelId="{2D080540-8CB2-4B53-AB4A-CBE74866F8B5}">
      <dgm:prSet/>
      <dgm:spPr/>
      <dgm:t>
        <a:bodyPr/>
        <a:lstStyle/>
        <a:p>
          <a:r>
            <a:rPr lang="en-US"/>
            <a:t>Monitor usage and incorporate failures</a:t>
          </a:r>
        </a:p>
      </dgm:t>
    </dgm:pt>
    <dgm:pt modelId="{A50909EC-B22A-400D-B08C-2FADDAA16761}" type="parTrans" cxnId="{A8A3BF06-215F-472D-AB8E-3D502CEA8269}">
      <dgm:prSet/>
      <dgm:spPr/>
      <dgm:t>
        <a:bodyPr/>
        <a:lstStyle/>
        <a:p>
          <a:endParaRPr lang="en-US"/>
        </a:p>
      </dgm:t>
    </dgm:pt>
    <dgm:pt modelId="{F29C2F79-857C-4BF1-A9E4-86BB702284D5}" type="sibTrans" cxnId="{A8A3BF06-215F-472D-AB8E-3D502CEA8269}">
      <dgm:prSet/>
      <dgm:spPr/>
      <dgm:t>
        <a:bodyPr/>
        <a:lstStyle/>
        <a:p>
          <a:endParaRPr lang="en-US"/>
        </a:p>
      </dgm:t>
    </dgm:pt>
    <dgm:pt modelId="{32A9A199-D636-48FB-A3CE-CFE337D6D498}">
      <dgm:prSet/>
      <dgm:spPr/>
      <dgm:t>
        <a:bodyPr/>
        <a:lstStyle/>
        <a:p>
          <a:r>
            <a:rPr lang="en-US"/>
            <a:t>Fine-tune expert models</a:t>
          </a:r>
        </a:p>
      </dgm:t>
    </dgm:pt>
    <dgm:pt modelId="{D639C38D-9BC6-4B04-A549-C9CA63AF4271}" type="parTrans" cxnId="{5BA30C95-B2A5-4CEA-9C14-414186B87617}">
      <dgm:prSet/>
      <dgm:spPr/>
      <dgm:t>
        <a:bodyPr/>
        <a:lstStyle/>
        <a:p>
          <a:endParaRPr lang="en-US"/>
        </a:p>
      </dgm:t>
    </dgm:pt>
    <dgm:pt modelId="{18DD9F93-0A10-4D3E-8F5C-4BCC13DC5306}" type="sibTrans" cxnId="{5BA30C95-B2A5-4CEA-9C14-414186B87617}">
      <dgm:prSet/>
      <dgm:spPr/>
      <dgm:t>
        <a:bodyPr/>
        <a:lstStyle/>
        <a:p>
          <a:endParaRPr lang="en-US"/>
        </a:p>
      </dgm:t>
    </dgm:pt>
    <dgm:pt modelId="{8AD26CD5-7C53-481C-80E2-D816322FD379}">
      <dgm:prSet/>
      <dgm:spPr/>
      <dgm:t>
        <a:bodyPr/>
        <a:lstStyle/>
        <a:p>
          <a:r>
            <a:rPr lang="en-US"/>
            <a:t>Expand domain knowledge</a:t>
          </a:r>
        </a:p>
      </dgm:t>
    </dgm:pt>
    <dgm:pt modelId="{BBB54DBE-13DF-4563-ABC5-1CFCAF9DB9EA}" type="parTrans" cxnId="{6605239E-9788-4CE9-AC48-C2C08B8E3F01}">
      <dgm:prSet/>
      <dgm:spPr/>
      <dgm:t>
        <a:bodyPr/>
        <a:lstStyle/>
        <a:p>
          <a:endParaRPr lang="en-US"/>
        </a:p>
      </dgm:t>
    </dgm:pt>
    <dgm:pt modelId="{D6A06A41-8212-4EC9-8BA1-FD8ED6BD904A}" type="sibTrans" cxnId="{6605239E-9788-4CE9-AC48-C2C08B8E3F01}">
      <dgm:prSet/>
      <dgm:spPr/>
      <dgm:t>
        <a:bodyPr/>
        <a:lstStyle/>
        <a:p>
          <a:endParaRPr lang="en-US"/>
        </a:p>
      </dgm:t>
    </dgm:pt>
    <dgm:pt modelId="{F685A91E-6C14-4B41-AC19-77DE6B758594}" type="pres">
      <dgm:prSet presAssocID="{4F6CE6CF-34EA-4DA4-B38D-0615103CE3BF}" presName="root" presStyleCnt="0">
        <dgm:presLayoutVars>
          <dgm:dir/>
          <dgm:resizeHandles val="exact"/>
        </dgm:presLayoutVars>
      </dgm:prSet>
      <dgm:spPr/>
    </dgm:pt>
    <dgm:pt modelId="{4B1FF02A-504F-4267-9660-00693FF76F67}" type="pres">
      <dgm:prSet presAssocID="{D7CDC781-825C-4466-B93B-1437DBD4FD7E}" presName="compNode" presStyleCnt="0"/>
      <dgm:spPr/>
    </dgm:pt>
    <dgm:pt modelId="{C86736C7-1780-4A1E-A84D-4C373A8436FA}" type="pres">
      <dgm:prSet presAssocID="{D7CDC781-825C-4466-B93B-1437DBD4FD7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B3AC10A-B9E1-436E-AA78-553470CF69F4}" type="pres">
      <dgm:prSet presAssocID="{D7CDC781-825C-4466-B93B-1437DBD4FD7E}" presName="spaceRect" presStyleCnt="0"/>
      <dgm:spPr/>
    </dgm:pt>
    <dgm:pt modelId="{AAE373A3-E423-45E9-AB4E-0B09815BA011}" type="pres">
      <dgm:prSet presAssocID="{D7CDC781-825C-4466-B93B-1437DBD4FD7E}" presName="textRect" presStyleLbl="revTx" presStyleIdx="0" presStyleCnt="5">
        <dgm:presLayoutVars>
          <dgm:chMax val="1"/>
          <dgm:chPref val="1"/>
        </dgm:presLayoutVars>
      </dgm:prSet>
      <dgm:spPr/>
    </dgm:pt>
    <dgm:pt modelId="{EF3BCA82-81A8-4E53-8109-3792BD1F06C2}" type="pres">
      <dgm:prSet presAssocID="{33F1ED26-3173-4A4E-B2F3-4F7207136456}" presName="sibTrans" presStyleCnt="0"/>
      <dgm:spPr/>
    </dgm:pt>
    <dgm:pt modelId="{B1C182E9-8287-4B50-B95C-7E22F98D2D29}" type="pres">
      <dgm:prSet presAssocID="{C0A2A528-5868-49AF-A7DB-0516ABFCBFBC}" presName="compNode" presStyleCnt="0"/>
      <dgm:spPr/>
    </dgm:pt>
    <dgm:pt modelId="{8E6F8F92-A161-4770-BA97-BFE3F0F1C7E5}" type="pres">
      <dgm:prSet presAssocID="{C0A2A528-5868-49AF-A7DB-0516ABFCBF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98BAF55-30EA-4473-BB2A-7345CEE9AB57}" type="pres">
      <dgm:prSet presAssocID="{C0A2A528-5868-49AF-A7DB-0516ABFCBFBC}" presName="spaceRect" presStyleCnt="0"/>
      <dgm:spPr/>
    </dgm:pt>
    <dgm:pt modelId="{B3536383-2A23-4594-B726-944E70472BD5}" type="pres">
      <dgm:prSet presAssocID="{C0A2A528-5868-49AF-A7DB-0516ABFCBFBC}" presName="textRect" presStyleLbl="revTx" presStyleIdx="1" presStyleCnt="5">
        <dgm:presLayoutVars>
          <dgm:chMax val="1"/>
          <dgm:chPref val="1"/>
        </dgm:presLayoutVars>
      </dgm:prSet>
      <dgm:spPr/>
    </dgm:pt>
    <dgm:pt modelId="{0131A6E6-5A52-4A72-9F0F-3DDB802E3D33}" type="pres">
      <dgm:prSet presAssocID="{38A38F40-2D19-4D12-9A82-FC1E73E356D0}" presName="sibTrans" presStyleCnt="0"/>
      <dgm:spPr/>
    </dgm:pt>
    <dgm:pt modelId="{FFB52334-C219-4B3F-A7F9-9125C25DAB4E}" type="pres">
      <dgm:prSet presAssocID="{2D080540-8CB2-4B53-AB4A-CBE74866F8B5}" presName="compNode" presStyleCnt="0"/>
      <dgm:spPr/>
    </dgm:pt>
    <dgm:pt modelId="{4D1F8D0B-2868-405B-8205-30BEA5A7E507}" type="pres">
      <dgm:prSet presAssocID="{2D080540-8CB2-4B53-AB4A-CBE74866F8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D06F386-FDFB-4C59-B3FA-9F2824CCEA13}" type="pres">
      <dgm:prSet presAssocID="{2D080540-8CB2-4B53-AB4A-CBE74866F8B5}" presName="spaceRect" presStyleCnt="0"/>
      <dgm:spPr/>
    </dgm:pt>
    <dgm:pt modelId="{36FD9070-2457-4B5B-9C11-C6AEC0D2CB3E}" type="pres">
      <dgm:prSet presAssocID="{2D080540-8CB2-4B53-AB4A-CBE74866F8B5}" presName="textRect" presStyleLbl="revTx" presStyleIdx="2" presStyleCnt="5">
        <dgm:presLayoutVars>
          <dgm:chMax val="1"/>
          <dgm:chPref val="1"/>
        </dgm:presLayoutVars>
      </dgm:prSet>
      <dgm:spPr/>
    </dgm:pt>
    <dgm:pt modelId="{E6F5963C-22D9-4597-8BB8-9025FEAA5278}" type="pres">
      <dgm:prSet presAssocID="{F29C2F79-857C-4BF1-A9E4-86BB702284D5}" presName="sibTrans" presStyleCnt="0"/>
      <dgm:spPr/>
    </dgm:pt>
    <dgm:pt modelId="{D538797A-ABBF-4A7C-B1F1-0157AF831FBF}" type="pres">
      <dgm:prSet presAssocID="{32A9A199-D636-48FB-A3CE-CFE337D6D498}" presName="compNode" presStyleCnt="0"/>
      <dgm:spPr/>
    </dgm:pt>
    <dgm:pt modelId="{925FBA35-9497-4118-8635-994BB0076118}" type="pres">
      <dgm:prSet presAssocID="{32A9A199-D636-48FB-A3CE-CFE337D6D4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7E0EE42-AB56-431E-8F85-EB8E8AC960E5}" type="pres">
      <dgm:prSet presAssocID="{32A9A199-D636-48FB-A3CE-CFE337D6D498}" presName="spaceRect" presStyleCnt="0"/>
      <dgm:spPr/>
    </dgm:pt>
    <dgm:pt modelId="{08A6328F-2ED8-4630-B3D0-7489DC2D9E5E}" type="pres">
      <dgm:prSet presAssocID="{32A9A199-D636-48FB-A3CE-CFE337D6D498}" presName="textRect" presStyleLbl="revTx" presStyleIdx="3" presStyleCnt="5">
        <dgm:presLayoutVars>
          <dgm:chMax val="1"/>
          <dgm:chPref val="1"/>
        </dgm:presLayoutVars>
      </dgm:prSet>
      <dgm:spPr/>
    </dgm:pt>
    <dgm:pt modelId="{1E4B7B81-AE9C-467B-B218-93D075709614}" type="pres">
      <dgm:prSet presAssocID="{18DD9F93-0A10-4D3E-8F5C-4BCC13DC5306}" presName="sibTrans" presStyleCnt="0"/>
      <dgm:spPr/>
    </dgm:pt>
    <dgm:pt modelId="{3679BCD1-2793-45AE-BBCC-BDF643CECA5B}" type="pres">
      <dgm:prSet presAssocID="{8AD26CD5-7C53-481C-80E2-D816322FD379}" presName="compNode" presStyleCnt="0"/>
      <dgm:spPr/>
    </dgm:pt>
    <dgm:pt modelId="{0139F68F-B019-4792-9100-2F0762AABFDF}" type="pres">
      <dgm:prSet presAssocID="{8AD26CD5-7C53-481C-80E2-D816322FD3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E265109-0C77-4761-B6AA-59823741A393}" type="pres">
      <dgm:prSet presAssocID="{8AD26CD5-7C53-481C-80E2-D816322FD379}" presName="spaceRect" presStyleCnt="0"/>
      <dgm:spPr/>
    </dgm:pt>
    <dgm:pt modelId="{238DDAD0-BF94-44CE-871B-7651C38155D4}" type="pres">
      <dgm:prSet presAssocID="{8AD26CD5-7C53-481C-80E2-D816322FD3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8A3BF06-215F-472D-AB8E-3D502CEA8269}" srcId="{4F6CE6CF-34EA-4DA4-B38D-0615103CE3BF}" destId="{2D080540-8CB2-4B53-AB4A-CBE74866F8B5}" srcOrd="2" destOrd="0" parTransId="{A50909EC-B22A-400D-B08C-2FADDAA16761}" sibTransId="{F29C2F79-857C-4BF1-A9E4-86BB702284D5}"/>
    <dgm:cxn modelId="{5ABC4A18-1393-45B7-BDC5-2AB0DF9895F7}" srcId="{4F6CE6CF-34EA-4DA4-B38D-0615103CE3BF}" destId="{C0A2A528-5868-49AF-A7DB-0516ABFCBFBC}" srcOrd="1" destOrd="0" parTransId="{75F3EE58-3ACB-4183-B242-FF6F7DF183CE}" sibTransId="{38A38F40-2D19-4D12-9A82-FC1E73E356D0}"/>
    <dgm:cxn modelId="{EC9C2238-8114-449E-B47E-485BD9808626}" type="presOf" srcId="{D7CDC781-825C-4466-B93B-1437DBD4FD7E}" destId="{AAE373A3-E423-45E9-AB4E-0B09815BA011}" srcOrd="0" destOrd="0" presId="urn:microsoft.com/office/officeart/2018/2/layout/IconLabelList"/>
    <dgm:cxn modelId="{1F76635E-AC5F-4FCB-A8D8-931C541FAA7D}" type="presOf" srcId="{4F6CE6CF-34EA-4DA4-B38D-0615103CE3BF}" destId="{F685A91E-6C14-4B41-AC19-77DE6B758594}" srcOrd="0" destOrd="0" presId="urn:microsoft.com/office/officeart/2018/2/layout/IconLabelList"/>
    <dgm:cxn modelId="{9167C65E-16BC-4C87-AF94-1911114B3D89}" type="presOf" srcId="{32A9A199-D636-48FB-A3CE-CFE337D6D498}" destId="{08A6328F-2ED8-4630-B3D0-7489DC2D9E5E}" srcOrd="0" destOrd="0" presId="urn:microsoft.com/office/officeart/2018/2/layout/IconLabelList"/>
    <dgm:cxn modelId="{2CFC5A66-0C58-49BE-9DF8-3AC006BB2F07}" type="presOf" srcId="{C0A2A528-5868-49AF-A7DB-0516ABFCBFBC}" destId="{B3536383-2A23-4594-B726-944E70472BD5}" srcOrd="0" destOrd="0" presId="urn:microsoft.com/office/officeart/2018/2/layout/IconLabelList"/>
    <dgm:cxn modelId="{6B989D83-1E07-4D1F-81FC-1E2BF49C101B}" type="presOf" srcId="{2D080540-8CB2-4B53-AB4A-CBE74866F8B5}" destId="{36FD9070-2457-4B5B-9C11-C6AEC0D2CB3E}" srcOrd="0" destOrd="0" presId="urn:microsoft.com/office/officeart/2018/2/layout/IconLabelList"/>
    <dgm:cxn modelId="{5BA30C95-B2A5-4CEA-9C14-414186B87617}" srcId="{4F6CE6CF-34EA-4DA4-B38D-0615103CE3BF}" destId="{32A9A199-D636-48FB-A3CE-CFE337D6D498}" srcOrd="3" destOrd="0" parTransId="{D639C38D-9BC6-4B04-A549-C9CA63AF4271}" sibTransId="{18DD9F93-0A10-4D3E-8F5C-4BCC13DC5306}"/>
    <dgm:cxn modelId="{6605239E-9788-4CE9-AC48-C2C08B8E3F01}" srcId="{4F6CE6CF-34EA-4DA4-B38D-0615103CE3BF}" destId="{8AD26CD5-7C53-481C-80E2-D816322FD379}" srcOrd="4" destOrd="0" parTransId="{BBB54DBE-13DF-4563-ABC5-1CFCAF9DB9EA}" sibTransId="{D6A06A41-8212-4EC9-8BA1-FD8ED6BD904A}"/>
    <dgm:cxn modelId="{0BD181A8-908E-4318-8A9F-BDC9D96FCAC3}" srcId="{4F6CE6CF-34EA-4DA4-B38D-0615103CE3BF}" destId="{D7CDC781-825C-4466-B93B-1437DBD4FD7E}" srcOrd="0" destOrd="0" parTransId="{A1A4B55B-40A1-4145-8CDF-7A7677A4D01E}" sibTransId="{33F1ED26-3173-4A4E-B2F3-4F7207136456}"/>
    <dgm:cxn modelId="{E09CE3F1-96AE-472C-851D-729AE0DA4FBB}" type="presOf" srcId="{8AD26CD5-7C53-481C-80E2-D816322FD379}" destId="{238DDAD0-BF94-44CE-871B-7651C38155D4}" srcOrd="0" destOrd="0" presId="urn:microsoft.com/office/officeart/2018/2/layout/IconLabelList"/>
    <dgm:cxn modelId="{DD121DC9-3050-49DB-B94A-DA5EF27F25BC}" type="presParOf" srcId="{F685A91E-6C14-4B41-AC19-77DE6B758594}" destId="{4B1FF02A-504F-4267-9660-00693FF76F67}" srcOrd="0" destOrd="0" presId="urn:microsoft.com/office/officeart/2018/2/layout/IconLabelList"/>
    <dgm:cxn modelId="{7D6C5A6C-7076-4FAD-812C-3C8FA0D2EA3B}" type="presParOf" srcId="{4B1FF02A-504F-4267-9660-00693FF76F67}" destId="{C86736C7-1780-4A1E-A84D-4C373A8436FA}" srcOrd="0" destOrd="0" presId="urn:microsoft.com/office/officeart/2018/2/layout/IconLabelList"/>
    <dgm:cxn modelId="{D7116DC8-8235-4EB0-A4C2-30E5631C2E8E}" type="presParOf" srcId="{4B1FF02A-504F-4267-9660-00693FF76F67}" destId="{AB3AC10A-B9E1-436E-AA78-553470CF69F4}" srcOrd="1" destOrd="0" presId="urn:microsoft.com/office/officeart/2018/2/layout/IconLabelList"/>
    <dgm:cxn modelId="{19521655-A15E-4D95-A196-34D82D0BDD26}" type="presParOf" srcId="{4B1FF02A-504F-4267-9660-00693FF76F67}" destId="{AAE373A3-E423-45E9-AB4E-0B09815BA011}" srcOrd="2" destOrd="0" presId="urn:microsoft.com/office/officeart/2018/2/layout/IconLabelList"/>
    <dgm:cxn modelId="{2B021EBB-D7DF-4319-A4EA-36C7D881FDAF}" type="presParOf" srcId="{F685A91E-6C14-4B41-AC19-77DE6B758594}" destId="{EF3BCA82-81A8-4E53-8109-3792BD1F06C2}" srcOrd="1" destOrd="0" presId="urn:microsoft.com/office/officeart/2018/2/layout/IconLabelList"/>
    <dgm:cxn modelId="{7F47E4A4-8964-483F-BA03-CC0EFD52AF4E}" type="presParOf" srcId="{F685A91E-6C14-4B41-AC19-77DE6B758594}" destId="{B1C182E9-8287-4B50-B95C-7E22F98D2D29}" srcOrd="2" destOrd="0" presId="urn:microsoft.com/office/officeart/2018/2/layout/IconLabelList"/>
    <dgm:cxn modelId="{51C48729-1C96-4370-9021-743594BDDB17}" type="presParOf" srcId="{B1C182E9-8287-4B50-B95C-7E22F98D2D29}" destId="{8E6F8F92-A161-4770-BA97-BFE3F0F1C7E5}" srcOrd="0" destOrd="0" presId="urn:microsoft.com/office/officeart/2018/2/layout/IconLabelList"/>
    <dgm:cxn modelId="{852C3DF8-2A55-430B-ADC2-81F7C90C5834}" type="presParOf" srcId="{B1C182E9-8287-4B50-B95C-7E22F98D2D29}" destId="{998BAF55-30EA-4473-BB2A-7345CEE9AB57}" srcOrd="1" destOrd="0" presId="urn:microsoft.com/office/officeart/2018/2/layout/IconLabelList"/>
    <dgm:cxn modelId="{7D9D9F2E-1442-40C6-A9A2-ED224535ED38}" type="presParOf" srcId="{B1C182E9-8287-4B50-B95C-7E22F98D2D29}" destId="{B3536383-2A23-4594-B726-944E70472BD5}" srcOrd="2" destOrd="0" presId="urn:microsoft.com/office/officeart/2018/2/layout/IconLabelList"/>
    <dgm:cxn modelId="{38AA71C6-3BBE-43F5-84D0-BCB3B00EC445}" type="presParOf" srcId="{F685A91E-6C14-4B41-AC19-77DE6B758594}" destId="{0131A6E6-5A52-4A72-9F0F-3DDB802E3D33}" srcOrd="3" destOrd="0" presId="urn:microsoft.com/office/officeart/2018/2/layout/IconLabelList"/>
    <dgm:cxn modelId="{D7B9B424-2952-4631-AD0C-11DC864CA899}" type="presParOf" srcId="{F685A91E-6C14-4B41-AC19-77DE6B758594}" destId="{FFB52334-C219-4B3F-A7F9-9125C25DAB4E}" srcOrd="4" destOrd="0" presId="urn:microsoft.com/office/officeart/2018/2/layout/IconLabelList"/>
    <dgm:cxn modelId="{62D9022D-8C54-45CC-8E91-7365B42354AF}" type="presParOf" srcId="{FFB52334-C219-4B3F-A7F9-9125C25DAB4E}" destId="{4D1F8D0B-2868-405B-8205-30BEA5A7E507}" srcOrd="0" destOrd="0" presId="urn:microsoft.com/office/officeart/2018/2/layout/IconLabelList"/>
    <dgm:cxn modelId="{24313F53-6287-4C28-A728-CB0EB2D88A62}" type="presParOf" srcId="{FFB52334-C219-4B3F-A7F9-9125C25DAB4E}" destId="{BD06F386-FDFB-4C59-B3FA-9F2824CCEA13}" srcOrd="1" destOrd="0" presId="urn:microsoft.com/office/officeart/2018/2/layout/IconLabelList"/>
    <dgm:cxn modelId="{A24FDAA8-FBA8-4310-90EE-9DF342B21653}" type="presParOf" srcId="{FFB52334-C219-4B3F-A7F9-9125C25DAB4E}" destId="{36FD9070-2457-4B5B-9C11-C6AEC0D2CB3E}" srcOrd="2" destOrd="0" presId="urn:microsoft.com/office/officeart/2018/2/layout/IconLabelList"/>
    <dgm:cxn modelId="{16093A98-496E-486C-8A51-4F97B40A10F7}" type="presParOf" srcId="{F685A91E-6C14-4B41-AC19-77DE6B758594}" destId="{E6F5963C-22D9-4597-8BB8-9025FEAA5278}" srcOrd="5" destOrd="0" presId="urn:microsoft.com/office/officeart/2018/2/layout/IconLabelList"/>
    <dgm:cxn modelId="{321C2703-2780-42BA-8853-076E3856631E}" type="presParOf" srcId="{F685A91E-6C14-4B41-AC19-77DE6B758594}" destId="{D538797A-ABBF-4A7C-B1F1-0157AF831FBF}" srcOrd="6" destOrd="0" presId="urn:microsoft.com/office/officeart/2018/2/layout/IconLabelList"/>
    <dgm:cxn modelId="{1FC2FE5C-9799-4416-9ACC-928B488AA4CB}" type="presParOf" srcId="{D538797A-ABBF-4A7C-B1F1-0157AF831FBF}" destId="{925FBA35-9497-4118-8635-994BB0076118}" srcOrd="0" destOrd="0" presId="urn:microsoft.com/office/officeart/2018/2/layout/IconLabelList"/>
    <dgm:cxn modelId="{B9CFA49B-BAAE-4AD4-A209-0EE2F8E43633}" type="presParOf" srcId="{D538797A-ABBF-4A7C-B1F1-0157AF831FBF}" destId="{67E0EE42-AB56-431E-8F85-EB8E8AC960E5}" srcOrd="1" destOrd="0" presId="urn:microsoft.com/office/officeart/2018/2/layout/IconLabelList"/>
    <dgm:cxn modelId="{0F7F4EEB-0A03-42DC-8FFD-1DC03A9DB4C1}" type="presParOf" srcId="{D538797A-ABBF-4A7C-B1F1-0157AF831FBF}" destId="{08A6328F-2ED8-4630-B3D0-7489DC2D9E5E}" srcOrd="2" destOrd="0" presId="urn:microsoft.com/office/officeart/2018/2/layout/IconLabelList"/>
    <dgm:cxn modelId="{D3106350-F75B-49A6-AF46-3DD65A1B6D0B}" type="presParOf" srcId="{F685A91E-6C14-4B41-AC19-77DE6B758594}" destId="{1E4B7B81-AE9C-467B-B218-93D075709614}" srcOrd="7" destOrd="0" presId="urn:microsoft.com/office/officeart/2018/2/layout/IconLabelList"/>
    <dgm:cxn modelId="{B00AF612-5D96-4F5A-8DE1-B88DB498F053}" type="presParOf" srcId="{F685A91E-6C14-4B41-AC19-77DE6B758594}" destId="{3679BCD1-2793-45AE-BBCC-BDF643CECA5B}" srcOrd="8" destOrd="0" presId="urn:microsoft.com/office/officeart/2018/2/layout/IconLabelList"/>
    <dgm:cxn modelId="{29699CE3-6C25-4F13-917B-3A676E907720}" type="presParOf" srcId="{3679BCD1-2793-45AE-BBCC-BDF643CECA5B}" destId="{0139F68F-B019-4792-9100-2F0762AABFDF}" srcOrd="0" destOrd="0" presId="urn:microsoft.com/office/officeart/2018/2/layout/IconLabelList"/>
    <dgm:cxn modelId="{2F10F6BA-E500-4D97-B3DC-B5D1D34DDF67}" type="presParOf" srcId="{3679BCD1-2793-45AE-BBCC-BDF643CECA5B}" destId="{AE265109-0C77-4761-B6AA-59823741A393}" srcOrd="1" destOrd="0" presId="urn:microsoft.com/office/officeart/2018/2/layout/IconLabelList"/>
    <dgm:cxn modelId="{26FCCB82-852E-4166-A0C5-1169552EEC16}" type="presParOf" srcId="{3679BCD1-2793-45AE-BBCC-BDF643CECA5B}" destId="{238DDAD0-BF94-44CE-871B-7651C38155D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A676B-4E35-A24A-B9F8-E109AA3EE8F9}">
      <dsp:nvSpPr>
        <dsp:cNvPr id="0" name=""/>
        <dsp:cNvSpPr/>
      </dsp:nvSpPr>
      <dsp:spPr>
        <a:xfrm>
          <a:off x="53" y="186242"/>
          <a:ext cx="5106412" cy="92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GenAI is not deterministic</a:t>
          </a:r>
        </a:p>
      </dsp:txBody>
      <dsp:txXfrm>
        <a:off x="53" y="186242"/>
        <a:ext cx="5106412" cy="921600"/>
      </dsp:txXfrm>
    </dsp:sp>
    <dsp:sp modelId="{8B0FFF07-50B0-8846-A6EA-1B4F63C93786}">
      <dsp:nvSpPr>
        <dsp:cNvPr id="0" name=""/>
        <dsp:cNvSpPr/>
      </dsp:nvSpPr>
      <dsp:spPr>
        <a:xfrm>
          <a:off x="53" y="1107842"/>
          <a:ext cx="5106412" cy="28987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Keep tasks simple and targeted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Apply guardrails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Provide context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Monitor and iterate</a:t>
          </a:r>
        </a:p>
      </dsp:txBody>
      <dsp:txXfrm>
        <a:off x="53" y="1107842"/>
        <a:ext cx="5106412" cy="2898720"/>
      </dsp:txXfrm>
    </dsp:sp>
    <dsp:sp modelId="{6817326B-C093-2346-84EF-1E988AC47D10}">
      <dsp:nvSpPr>
        <dsp:cNvPr id="0" name=""/>
        <dsp:cNvSpPr/>
      </dsp:nvSpPr>
      <dsp:spPr>
        <a:xfrm>
          <a:off x="5821363" y="186242"/>
          <a:ext cx="5106412" cy="921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When is it effective?</a:t>
          </a:r>
        </a:p>
      </dsp:txBody>
      <dsp:txXfrm>
        <a:off x="5821363" y="186242"/>
        <a:ext cx="5106412" cy="921600"/>
      </dsp:txXfrm>
    </dsp:sp>
    <dsp:sp modelId="{B0C891D2-8B06-0D44-B113-769F16E7547B}">
      <dsp:nvSpPr>
        <dsp:cNvPr id="0" name=""/>
        <dsp:cNvSpPr/>
      </dsp:nvSpPr>
      <dsp:spPr>
        <a:xfrm>
          <a:off x="5821363" y="1107842"/>
          <a:ext cx="5106412" cy="28987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Errors are tolerable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Goals are clearly defined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Knowledge gaps are supplemented</a:t>
          </a:r>
        </a:p>
      </dsp:txBody>
      <dsp:txXfrm>
        <a:off x="5821363" y="1107842"/>
        <a:ext cx="5106412" cy="2898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36C7-1780-4A1E-A84D-4C373A8436FA}">
      <dsp:nvSpPr>
        <dsp:cNvPr id="0" name=""/>
        <dsp:cNvSpPr/>
      </dsp:nvSpPr>
      <dsp:spPr>
        <a:xfrm>
          <a:off x="663956" y="106346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373A3-E423-45E9-AB4E-0B09815BA011}">
      <dsp:nvSpPr>
        <dsp:cNvPr id="0" name=""/>
        <dsp:cNvSpPr/>
      </dsp:nvSpPr>
      <dsp:spPr>
        <a:xfrm>
          <a:off x="168956" y="225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Start small and build out</a:t>
          </a:r>
        </a:p>
      </dsp:txBody>
      <dsp:txXfrm>
        <a:off x="168956" y="2257806"/>
        <a:ext cx="1800000" cy="720000"/>
      </dsp:txXfrm>
    </dsp:sp>
    <dsp:sp modelId="{8E6F8F92-A161-4770-BA97-BFE3F0F1C7E5}">
      <dsp:nvSpPr>
        <dsp:cNvPr id="0" name=""/>
        <dsp:cNvSpPr/>
      </dsp:nvSpPr>
      <dsp:spPr>
        <a:xfrm>
          <a:off x="2778956" y="106346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36383-2A23-4594-B726-944E70472BD5}">
      <dsp:nvSpPr>
        <dsp:cNvPr id="0" name=""/>
        <dsp:cNvSpPr/>
      </dsp:nvSpPr>
      <dsp:spPr>
        <a:xfrm>
          <a:off x="2283956" y="225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Iterate quickly</a:t>
          </a:r>
        </a:p>
      </dsp:txBody>
      <dsp:txXfrm>
        <a:off x="2283956" y="2257806"/>
        <a:ext cx="1800000" cy="720000"/>
      </dsp:txXfrm>
    </dsp:sp>
    <dsp:sp modelId="{4D1F8D0B-2868-405B-8205-30BEA5A7E507}">
      <dsp:nvSpPr>
        <dsp:cNvPr id="0" name=""/>
        <dsp:cNvSpPr/>
      </dsp:nvSpPr>
      <dsp:spPr>
        <a:xfrm>
          <a:off x="4893956" y="106346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D9070-2457-4B5B-9C11-C6AEC0D2CB3E}">
      <dsp:nvSpPr>
        <dsp:cNvPr id="0" name=""/>
        <dsp:cNvSpPr/>
      </dsp:nvSpPr>
      <dsp:spPr>
        <a:xfrm>
          <a:off x="4398956" y="225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Monitor usage and incorporate failures</a:t>
          </a:r>
        </a:p>
      </dsp:txBody>
      <dsp:txXfrm>
        <a:off x="4398956" y="2257806"/>
        <a:ext cx="1800000" cy="720000"/>
      </dsp:txXfrm>
    </dsp:sp>
    <dsp:sp modelId="{925FBA35-9497-4118-8635-994BB0076118}">
      <dsp:nvSpPr>
        <dsp:cNvPr id="0" name=""/>
        <dsp:cNvSpPr/>
      </dsp:nvSpPr>
      <dsp:spPr>
        <a:xfrm>
          <a:off x="1721456" y="342780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6328F-2ED8-4630-B3D0-7489DC2D9E5E}">
      <dsp:nvSpPr>
        <dsp:cNvPr id="0" name=""/>
        <dsp:cNvSpPr/>
      </dsp:nvSpPr>
      <dsp:spPr>
        <a:xfrm>
          <a:off x="1226456" y="4622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Fine-tune expert models</a:t>
          </a:r>
        </a:p>
      </dsp:txBody>
      <dsp:txXfrm>
        <a:off x="1226456" y="4622143"/>
        <a:ext cx="1800000" cy="720000"/>
      </dsp:txXfrm>
    </dsp:sp>
    <dsp:sp modelId="{0139F68F-B019-4792-9100-2F0762AABFDF}">
      <dsp:nvSpPr>
        <dsp:cNvPr id="0" name=""/>
        <dsp:cNvSpPr/>
      </dsp:nvSpPr>
      <dsp:spPr>
        <a:xfrm>
          <a:off x="3836456" y="342780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DDAD0-BF94-44CE-871B-7651C38155D4}">
      <dsp:nvSpPr>
        <dsp:cNvPr id="0" name=""/>
        <dsp:cNvSpPr/>
      </dsp:nvSpPr>
      <dsp:spPr>
        <a:xfrm>
          <a:off x="3341456" y="4622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Expand domain knowledge</a:t>
          </a:r>
        </a:p>
      </dsp:txBody>
      <dsp:txXfrm>
        <a:off x="3341456" y="462214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1BF3C-C246-4C47-968B-4CCA84C7A29D}" type="datetimeFigureOut">
              <a:rPr lang="en-US" smtClean="0"/>
              <a:t>8/2/25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96B6F-940E-9549-B92E-EB420995A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found that LLMs are very effective at diffing text blobs and categorization tasks.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96B6F-940E-9549-B92E-EB420995A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FastGen4. It has 130 compounds and 214 chromatograms.</a:t>
            </a:r>
          </a:p>
          <a:p>
            <a:endParaRPr lang="en-US" dirty="0"/>
          </a:p>
          <a:p>
            <a:r>
              <a:rPr lang="en-US" dirty="0"/>
              <a:t>The main complaint I hear from </a:t>
            </a:r>
            <a:r>
              <a:rPr lang="en-US" dirty="0" err="1"/>
              <a:t>ComOps</a:t>
            </a:r>
            <a:r>
              <a:rPr lang="en-US" dirty="0"/>
              <a:t> is that some rules should be enabled for only analytes or internal standards.  To enable a rule for all analytes requires 84 precise clicks, then clicks and typing for each rule setting.</a:t>
            </a:r>
          </a:p>
          <a:p>
            <a:r>
              <a:rPr lang="en-US" dirty="0"/>
              <a:t>Look at the chromatogram dropdown menus. To select a Quant, the user must search for it among all the chromatograms in the assay (214).</a:t>
            </a:r>
          </a:p>
          <a:p>
            <a:endParaRPr lang="en-US" dirty="0"/>
          </a:p>
          <a:p>
            <a:r>
              <a:rPr lang="en-US" dirty="0"/>
              <a:t>Looking at this UI, we have a ton of context. We have a rule definition, parameters, and compounds and chromatograms with defined relationships.</a:t>
            </a:r>
          </a:p>
          <a:p>
            <a:endParaRPr lang="en-US" dirty="0"/>
          </a:p>
          <a:p>
            <a:r>
              <a:rPr lang="en-US" dirty="0"/>
              <a:t>We have:</a:t>
            </a:r>
          </a:p>
          <a:p>
            <a:pPr marL="171450" indent="-171450">
              <a:buFontTx/>
              <a:buChar char="-"/>
            </a:pPr>
            <a:r>
              <a:rPr lang="en-US" dirty="0"/>
              <a:t>A simple task space with clearly definable goals.</a:t>
            </a:r>
          </a:p>
          <a:p>
            <a:pPr marL="171450" indent="-171450">
              <a:buFontTx/>
              <a:buChar char="-"/>
            </a:pPr>
            <a:r>
              <a:rPr lang="en-US" dirty="0"/>
              <a:t>Lots of context</a:t>
            </a:r>
          </a:p>
          <a:p>
            <a:pPr marL="171450" indent="-171450">
              <a:buFontTx/>
              <a:buChar char="-"/>
            </a:pPr>
            <a:r>
              <a:rPr lang="en-US" dirty="0"/>
              <a:t>An expert practitioner overseeing any changes that occur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a clearly structured data model that is easy for an LLM to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96B6F-940E-9549-B92E-EB420995AE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6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96B6F-940E-9549-B92E-EB420995AE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8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96B6F-940E-9549-B92E-EB420995AE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TODO: Read https://</a:t>
            </a:r>
            <a:r>
              <a:rPr lang="en-US" dirty="0" err="1"/>
              <a:t>chatgpt.com</a:t>
            </a:r>
            <a:r>
              <a:rPr lang="en-US" dirty="0"/>
              <a:t>/c/688d18ac-88cc-8321-9f37-6c801b3f73ce to better understand microservice architecture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basics: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microservice is managed in its repo and uses </a:t>
            </a:r>
            <a:r>
              <a:rPr lang="en-US" dirty="0" err="1"/>
              <a:t>Github</a:t>
            </a:r>
            <a:r>
              <a:rPr lang="en-US" dirty="0"/>
              <a:t> Actions to automatically deploy the infrastructure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Expose the microservice entry point with an environment-based alias.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There is no need to make changes to AQUA unless the contract breaks or we want to update the UI.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Ascent’s environments will need to be mapped to the lambda environments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96B6F-940E-9549-B92E-EB420995AE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15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96B6F-940E-9549-B92E-EB420995AE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9157-B931-425E-0FE3-DE3E8D376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AEBE3-A2D3-935D-4C40-E44617A33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544EF-F1AD-95C3-B501-D70DF212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6887-EFD2-42DA-DCDA-8C2087E8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82197-B355-102D-00BC-FD1AA35B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3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678F-881E-A289-6DF4-3E8936C7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670CC-A038-8F58-61D7-4B85BC788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F079-4F33-15CB-5BB2-A074DFAC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F54BD-8F9F-B658-BF26-338ECA5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42FE-B1F5-A846-FE93-5A4269CC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D22CC-6F7D-9360-E39B-286AFFF95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15811-B3C9-C538-0003-074992382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A712A-3630-01E7-83DA-08B4D693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39DE-9999-B9C9-1A9F-0CB5B21C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EB60-A2EB-F9A7-532E-2B9F00B8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1188-3B73-C732-9A78-C3D05749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8ADF1-B549-39DB-DE29-D40A293BC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9614-8CC8-38E3-D71F-A88C087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514E-954C-13FD-4041-CF1CF906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209B-A874-957F-AED8-DD4E4E29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0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0CB9-3D2B-85CF-40D4-27B3E0AA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F880-5F82-C569-AC23-28868FC0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B151C-10D7-BB05-AFA5-98D0A717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8ACB-0EEB-4F8C-1ECA-6F1026B4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B975-5B88-A82B-82C7-E7148B58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2968-B4B1-E2B9-75F3-1D843E27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6B6F-5A30-DB9F-C5F9-A8C220560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6764C-8ECD-BBE1-2DE4-9BB183653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70941-9868-06E8-A898-21DBFF44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EE3C6-2FA7-6202-D5D1-C522A4AC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A2440-0BD0-B406-341E-B7EB1C2C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26B3-F33D-579A-AB70-3395F0E7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6CFB5-E7DE-F512-ABBC-FD6F110B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20986-D52E-90A3-CB79-9945EE1F8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6F66D-0B69-36EF-6C00-68B5750DD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83255-E6DD-62D8-5A8B-B6C49C087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6E0AC-D73B-0E90-9D9B-8C8453FA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8/2/25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6C547-4D7A-D2C3-6FEB-D9E62D8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11349-7372-9D12-654E-6AC33358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5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A375-0EEC-240D-5CDF-6ABAFB29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00723-10AA-02B4-CD74-33712982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8/2/25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18438-F704-4E99-6CAE-0C618C2F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81C2B-930A-BFB7-F507-7DB191A8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1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9E8D1-C38D-D56F-953A-56B70E79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8/2/25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645D6-5972-83DE-1607-CA41FDED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BA32-AFA5-5854-002E-CCB3E17D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5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BD2C-A1AE-0762-9BE1-A1991959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BE54-6CC8-29FD-A26D-94BDB660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7A2B-9B6E-D6C8-C904-CFBCF28E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23227-276C-CF3D-EE20-B0D5971D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18F66-7C25-A1F0-6361-5C193B8D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E3121-A173-B93C-332E-B91B13A2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3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4FA5-804A-E155-AD52-16E79B7C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07A7F-A9A2-D731-DF0F-E869DFE72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861D5-AF34-3F87-5C79-B57D7C469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119E4-2E5F-7AB7-E3E6-A0475420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6793D-265A-AFAC-4FAB-3A237AB6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C4C2C-1CD9-F0A2-2019-F622BDE7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5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5DACE-7AAA-DFB3-F014-5F3AB8BC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B11A-CEEE-BD97-FF53-4F3EB222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7B29-C14E-1F14-B1C2-618C5293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10D10-82DC-F842-A894-4966D471A339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7BA1F-ECA3-40C0-9A02-52CD590C2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DCBD-B53A-A2DF-0A24-36D0E49D1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1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9D4B9-5B55-026F-72F4-C4F504314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Generative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3B60F-4A97-80DF-2CB7-EB7F77212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For Builder Workflows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1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862E1-B767-A438-773B-B53096B0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GenAI Application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A10D0F-BCB9-AB9B-C544-866C4EEEA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920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48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091A5-AE04-1988-1D8D-F409B10E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Rule configuration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E6C2C0-94F5-FE8D-075E-62652573B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225" y="2125096"/>
            <a:ext cx="11327549" cy="413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7901C-2C92-84CA-86BB-0B220516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Microservice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A8BB-6139-69B5-1A43-1BCE8B59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Lambda</a:t>
            </a:r>
          </a:p>
          <a:p>
            <a:pPr lvl="1"/>
            <a:r>
              <a:rPr lang="en-US" sz="2000"/>
              <a:t>Serverless</a:t>
            </a:r>
          </a:p>
          <a:p>
            <a:pPr lvl="1"/>
            <a:r>
              <a:rPr lang="en-US" sz="2000"/>
              <a:t>Short-lived (&lt; 15-minute runtime)</a:t>
            </a:r>
          </a:p>
          <a:p>
            <a:pPr lvl="1"/>
            <a:r>
              <a:rPr lang="en-US" sz="2000"/>
              <a:t>Cold start latency: ~0.1- 2 seconds</a:t>
            </a:r>
          </a:p>
          <a:p>
            <a:pPr lvl="1"/>
            <a:r>
              <a:rPr lang="en-US" sz="2000"/>
              <a:t>Warm start latency: &lt; 0.01 seconds</a:t>
            </a:r>
          </a:p>
          <a:p>
            <a:pPr lvl="1"/>
            <a:r>
              <a:rPr lang="en-US" sz="2000"/>
              <a:t>Low latency for Python scripts</a:t>
            </a:r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A68159-B6B9-2CAC-9011-8ED065A61171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Bedrock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Amazon’s serverless GenAI platform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One API for many text and multi-model models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Offers services for fine-tuning, RAG documents, and agents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Data is secured and is not used to train the models</a:t>
            </a:r>
          </a:p>
        </p:txBody>
      </p:sp>
    </p:spTree>
    <p:extLst>
      <p:ext uri="{BB962C8B-B14F-4D97-AF65-F5344CB8AC3E}">
        <p14:creationId xmlns:p14="http://schemas.microsoft.com/office/powerpoint/2010/main" val="337367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78F1A-083B-5A56-1458-DD7D48FC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27925-A950-AF74-CC25-E7C1B4E034DE}"/>
              </a:ext>
            </a:extLst>
          </p:cNvPr>
          <p:cNvSpPr txBox="1"/>
          <p:nvPr/>
        </p:nvSpPr>
        <p:spPr>
          <a:xfrm>
            <a:off x="8692400" y="1987853"/>
            <a:ext cx="2876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Contract</a:t>
            </a:r>
            <a:endParaRPr lang="en-US" dirty="0"/>
          </a:p>
          <a:p>
            <a:r>
              <a:rPr lang="en-US" dirty="0"/>
              <a:t>Ascent Provides: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Assay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Lambda Returns: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Structured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Error message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13AC83-FC39-D212-A2F5-C1B80EC4F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1182" y="1790015"/>
            <a:ext cx="7788791" cy="4351338"/>
          </a:xfrm>
        </p:spPr>
      </p:pic>
    </p:spTree>
    <p:extLst>
      <p:ext uri="{BB962C8B-B14F-4D97-AF65-F5344CB8AC3E}">
        <p14:creationId xmlns:p14="http://schemas.microsoft.com/office/powerpoint/2010/main" val="206718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07CAB-C76D-910C-6B15-A5F6B2C0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Key findings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FF95-F8FD-EC01-23D6-7F8009562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203079"/>
            <a:ext cx="5029765" cy="403588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Bigger, more complex models have better performance</a:t>
            </a:r>
          </a:p>
          <a:p>
            <a:r>
              <a:rPr lang="en-US" sz="1600" dirty="0"/>
              <a:t>Model performance improves when models are allowed to reason</a:t>
            </a:r>
          </a:p>
          <a:p>
            <a:r>
              <a:rPr lang="en-US" sz="1600" dirty="0"/>
              <a:t>Context limits are a factor</a:t>
            </a:r>
          </a:p>
          <a:p>
            <a:r>
              <a:rPr lang="en-US" sz="1600" dirty="0"/>
              <a:t>For a 25-compound assay:</a:t>
            </a:r>
          </a:p>
          <a:p>
            <a:pPr lvl="1"/>
            <a:r>
              <a:rPr lang="en-US" sz="1600" dirty="0"/>
              <a:t>One query saves minutes of work</a:t>
            </a:r>
          </a:p>
          <a:p>
            <a:pPr lvl="1"/>
            <a:r>
              <a:rPr lang="en-US" sz="1600" dirty="0"/>
              <a:t>Costs about $0.10</a:t>
            </a:r>
          </a:p>
          <a:p>
            <a:pPr lvl="1"/>
            <a:r>
              <a:rPr lang="en-US" sz="1600" dirty="0"/>
              <a:t>Price could decrease with fine-tuning</a:t>
            </a:r>
          </a:p>
          <a:p>
            <a:r>
              <a:rPr lang="en-US" sz="1600" dirty="0"/>
              <a:t>We have 594 live assays</a:t>
            </a:r>
          </a:p>
          <a:p>
            <a:pPr lvl="1"/>
            <a:r>
              <a:rPr lang="en-US" sz="1600" dirty="0"/>
              <a:t>Average 25 compounds</a:t>
            </a:r>
          </a:p>
          <a:p>
            <a:pPr lvl="1"/>
            <a:r>
              <a:rPr lang="en-US" sz="1600" dirty="0"/>
              <a:t>Average 27 enabled rules</a:t>
            </a:r>
          </a:p>
          <a:p>
            <a:pPr lvl="1"/>
            <a:r>
              <a:rPr lang="en-US" sz="1600" dirty="0"/>
              <a:t>246,423 rule configurations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726EB8-BB20-28AC-86D4-FDACABBD9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26298"/>
              </p:ext>
            </p:extLst>
          </p:nvPr>
        </p:nvGraphicFramePr>
        <p:xfrm>
          <a:off x="5823426" y="2780068"/>
          <a:ext cx="5440922" cy="315690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584539">
                  <a:extLst>
                    <a:ext uri="{9D8B030D-6E8A-4147-A177-3AD203B41FA5}">
                      <a16:colId xmlns:a16="http://schemas.microsoft.com/office/drawing/2014/main" val="3923215321"/>
                    </a:ext>
                  </a:extLst>
                </a:gridCol>
                <a:gridCol w="1908313">
                  <a:extLst>
                    <a:ext uri="{9D8B030D-6E8A-4147-A177-3AD203B41FA5}">
                      <a16:colId xmlns:a16="http://schemas.microsoft.com/office/drawing/2014/main" val="2031437757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1162603626"/>
                    </a:ext>
                  </a:extLst>
                </a:gridCol>
              </a:tblGrid>
              <a:tr h="730706"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123028" marR="94638" marT="94638" marB="9463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Price (1k input tokens)</a:t>
                      </a:r>
                    </a:p>
                  </a:txBody>
                  <a:tcPr marL="123028" marR="94638" marT="94638" marB="9463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Price (1k output tokens)</a:t>
                      </a:r>
                    </a:p>
                  </a:txBody>
                  <a:tcPr marL="123028" marR="94638" marT="94638" marB="9463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730402"/>
                  </a:ext>
                </a:extLst>
              </a:tr>
              <a:tr h="485240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Nova Micro</a:t>
                      </a:r>
                    </a:p>
                  </a:txBody>
                  <a:tcPr marL="123028" marR="94638" marT="94638" marB="9463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0.000035</a:t>
                      </a:r>
                    </a:p>
                  </a:txBody>
                  <a:tcPr marL="123028" marR="94638" marT="94638" marB="9463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0.00014</a:t>
                      </a:r>
                    </a:p>
                  </a:txBody>
                  <a:tcPr marL="123028" marR="94638" marT="94638" marB="9463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151159"/>
                  </a:ext>
                </a:extLst>
              </a:tr>
              <a:tr h="485240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Nova Lite</a:t>
                      </a:r>
                    </a:p>
                  </a:txBody>
                  <a:tcPr marL="123028" marR="94638" marT="94638" marB="9463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0.00006</a:t>
                      </a:r>
                    </a:p>
                  </a:txBody>
                  <a:tcPr marL="123028" marR="94638" marT="94638" marB="9463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0.00024</a:t>
                      </a:r>
                    </a:p>
                  </a:txBody>
                  <a:tcPr marL="123028" marR="94638" marT="94638" marB="9463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08565"/>
                  </a:ext>
                </a:extLst>
              </a:tr>
              <a:tr h="485240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Nova Pro</a:t>
                      </a:r>
                    </a:p>
                  </a:txBody>
                  <a:tcPr marL="123028" marR="94638" marT="94638" marB="9463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0.0008</a:t>
                      </a:r>
                    </a:p>
                  </a:txBody>
                  <a:tcPr marL="123028" marR="94638" marT="94638" marB="9463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0.0032</a:t>
                      </a:r>
                    </a:p>
                  </a:txBody>
                  <a:tcPr marL="123028" marR="94638" marT="94638" marB="9463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292670"/>
                  </a:ext>
                </a:extLst>
              </a:tr>
              <a:tr h="485240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Claude Opus 4</a:t>
                      </a:r>
                    </a:p>
                  </a:txBody>
                  <a:tcPr marL="123028" marR="94638" marT="94638" marB="9463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0.015</a:t>
                      </a:r>
                    </a:p>
                  </a:txBody>
                  <a:tcPr marL="123028" marR="94638" marT="94638" marB="9463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0.075</a:t>
                      </a:r>
                    </a:p>
                  </a:txBody>
                  <a:tcPr marL="123028" marR="94638" marT="94638" marB="9463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49930"/>
                  </a:ext>
                </a:extLst>
              </a:tr>
              <a:tr h="485240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DeepSeek-R1</a:t>
                      </a:r>
                    </a:p>
                  </a:txBody>
                  <a:tcPr marL="123028" marR="94638" marT="94638" marB="9463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0.00135</a:t>
                      </a:r>
                    </a:p>
                  </a:txBody>
                  <a:tcPr marL="123028" marR="94638" marT="94638" marB="9463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0.0054</a:t>
                      </a:r>
                    </a:p>
                  </a:txBody>
                  <a:tcPr marL="123028" marR="94638" marT="94638" marB="9463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565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72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82BF3-06C9-0F44-F12A-69370A2E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CI/CD for Microservices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D704B8-0465-C616-EB54-EEA7C0C24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7717" y="478712"/>
            <a:ext cx="8114283" cy="59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9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015971-D297-0991-ABD7-9ED5C42E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How does it evolve?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E8BB243-4BBE-CDC3-5275-0C3090661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38645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537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AE1358D-E36B-4145-8EF6-7084C2119AE0}">
  <we:reference id="b0430364-2ab6-47cd-907e-f8b72239b204" version="4.6.79.0" store="EXCatalog" storeType="EXCatalog"/>
  <we:alternateReferences>
    <we:reference id="WA200000729" version="4.6.79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37178</TotalTime>
  <Words>495</Words>
  <Application>Microsoft Macintosh PowerPoint</Application>
  <PresentationFormat>Widescreen</PresentationFormat>
  <Paragraphs>104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Generative AI</vt:lpstr>
      <vt:lpstr>GenAI Application Considerations</vt:lpstr>
      <vt:lpstr>Rule configuration</vt:lpstr>
      <vt:lpstr>Microservice Components</vt:lpstr>
      <vt:lpstr>Architecture</vt:lpstr>
      <vt:lpstr>Key findings</vt:lpstr>
      <vt:lpstr>CI/CD for Microservices</vt:lpstr>
      <vt:lpstr>How does it evolve?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 Montgomery</dc:creator>
  <cp:lastModifiedBy>Jon Montgomery</cp:lastModifiedBy>
  <cp:revision>10</cp:revision>
  <dcterms:created xsi:type="dcterms:W3CDTF">2025-06-12T15:10:51Z</dcterms:created>
  <dcterms:modified xsi:type="dcterms:W3CDTF">2025-08-02T21:40:07Z</dcterms:modified>
</cp:coreProperties>
</file>