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9" r:id="rId3"/>
    <p:sldId id="263" r:id="rId4"/>
    <p:sldId id="262" r:id="rId5"/>
    <p:sldId id="260" r:id="rId6"/>
    <p:sldId id="261" r:id="rId7"/>
    <p:sldId id="258" r:id="rId8"/>
    <p:sldId id="25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18"/>
    <p:restoredTop sz="94584"/>
  </p:normalViewPr>
  <p:slideViewPr>
    <p:cSldViewPr snapToGrid="0">
      <p:cViewPr varScale="1">
        <p:scale>
          <a:sx n="152" d="100"/>
          <a:sy n="152" d="100"/>
        </p:scale>
        <p:origin x="23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241C94F-20BF-4701-AFFC-DAC9EB77C7D8}" type="doc">
      <dgm:prSet loTypeId="urn:microsoft.com/office/officeart/2005/8/layout/hList1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37162BAF-A034-48BD-B9E4-872FE8581738}">
      <dgm:prSet/>
      <dgm:spPr/>
      <dgm:t>
        <a:bodyPr/>
        <a:lstStyle/>
        <a:p>
          <a:r>
            <a:rPr lang="en-US"/>
            <a:t>GenAI is fundamentally unreliable</a:t>
          </a:r>
        </a:p>
      </dgm:t>
    </dgm:pt>
    <dgm:pt modelId="{3A02AE61-5EBC-4073-9B3E-3838B1D80081}" type="parTrans" cxnId="{822130E0-AEAF-4769-8826-D29C9EECF943}">
      <dgm:prSet/>
      <dgm:spPr/>
      <dgm:t>
        <a:bodyPr/>
        <a:lstStyle/>
        <a:p>
          <a:endParaRPr lang="en-US"/>
        </a:p>
      </dgm:t>
    </dgm:pt>
    <dgm:pt modelId="{4CD39E37-B79F-4DBF-A866-D32D74D20138}" type="sibTrans" cxnId="{822130E0-AEAF-4769-8826-D29C9EECF943}">
      <dgm:prSet/>
      <dgm:spPr/>
      <dgm:t>
        <a:bodyPr/>
        <a:lstStyle/>
        <a:p>
          <a:endParaRPr lang="en-US"/>
        </a:p>
      </dgm:t>
    </dgm:pt>
    <dgm:pt modelId="{C2357BD4-FF1A-462B-B921-909700F0015D}">
      <dgm:prSet/>
      <dgm:spPr/>
      <dgm:t>
        <a:bodyPr/>
        <a:lstStyle/>
        <a:p>
          <a:r>
            <a:rPr lang="en-US" dirty="0"/>
            <a:t>Keep tasks simple and targeted</a:t>
          </a:r>
        </a:p>
      </dgm:t>
    </dgm:pt>
    <dgm:pt modelId="{56791852-FE54-49EE-BCE7-8BE386C78B18}" type="parTrans" cxnId="{D32BA003-84DC-4AD3-88B8-056790EB49BB}">
      <dgm:prSet/>
      <dgm:spPr/>
      <dgm:t>
        <a:bodyPr/>
        <a:lstStyle/>
        <a:p>
          <a:endParaRPr lang="en-US"/>
        </a:p>
      </dgm:t>
    </dgm:pt>
    <dgm:pt modelId="{C86E9D4E-8D44-4A19-9CC7-4ED3B70A2D9C}" type="sibTrans" cxnId="{D32BA003-84DC-4AD3-88B8-056790EB49BB}">
      <dgm:prSet/>
      <dgm:spPr/>
      <dgm:t>
        <a:bodyPr/>
        <a:lstStyle/>
        <a:p>
          <a:endParaRPr lang="en-US"/>
        </a:p>
      </dgm:t>
    </dgm:pt>
    <dgm:pt modelId="{0D12893B-A239-411B-9A36-ADA81BDEDA33}">
      <dgm:prSet/>
      <dgm:spPr/>
      <dgm:t>
        <a:bodyPr/>
        <a:lstStyle/>
        <a:p>
          <a:r>
            <a:rPr lang="en-US"/>
            <a:t>Apply guardrails</a:t>
          </a:r>
        </a:p>
      </dgm:t>
    </dgm:pt>
    <dgm:pt modelId="{AEB9332D-ED8A-4BEA-8CF2-8991CF116974}" type="parTrans" cxnId="{8BA3BD11-5A22-44F9-9D94-6015D489A407}">
      <dgm:prSet/>
      <dgm:spPr/>
      <dgm:t>
        <a:bodyPr/>
        <a:lstStyle/>
        <a:p>
          <a:endParaRPr lang="en-US"/>
        </a:p>
      </dgm:t>
    </dgm:pt>
    <dgm:pt modelId="{7C5C249F-DF34-4DD3-82A0-F2CD605E8B90}" type="sibTrans" cxnId="{8BA3BD11-5A22-44F9-9D94-6015D489A407}">
      <dgm:prSet/>
      <dgm:spPr/>
      <dgm:t>
        <a:bodyPr/>
        <a:lstStyle/>
        <a:p>
          <a:endParaRPr lang="en-US"/>
        </a:p>
      </dgm:t>
    </dgm:pt>
    <dgm:pt modelId="{236D8DF6-0222-4910-95B0-D22E18549221}">
      <dgm:prSet/>
      <dgm:spPr/>
      <dgm:t>
        <a:bodyPr/>
        <a:lstStyle/>
        <a:p>
          <a:r>
            <a:rPr lang="en-US"/>
            <a:t>Provide context</a:t>
          </a:r>
        </a:p>
      </dgm:t>
    </dgm:pt>
    <dgm:pt modelId="{13B5FB6A-FC5C-4A47-B52F-50939960E47F}" type="parTrans" cxnId="{1DC55FF0-2B78-4B97-AE29-63958F816E86}">
      <dgm:prSet/>
      <dgm:spPr/>
      <dgm:t>
        <a:bodyPr/>
        <a:lstStyle/>
        <a:p>
          <a:endParaRPr lang="en-US"/>
        </a:p>
      </dgm:t>
    </dgm:pt>
    <dgm:pt modelId="{0F60FEEC-D264-4E53-BC0C-D18F2930A86F}" type="sibTrans" cxnId="{1DC55FF0-2B78-4B97-AE29-63958F816E86}">
      <dgm:prSet/>
      <dgm:spPr/>
      <dgm:t>
        <a:bodyPr/>
        <a:lstStyle/>
        <a:p>
          <a:endParaRPr lang="en-US"/>
        </a:p>
      </dgm:t>
    </dgm:pt>
    <dgm:pt modelId="{DF5FAC18-B184-415A-8EE9-9201B26F936D}">
      <dgm:prSet/>
      <dgm:spPr/>
      <dgm:t>
        <a:bodyPr/>
        <a:lstStyle/>
        <a:p>
          <a:r>
            <a:rPr lang="en-US"/>
            <a:t>Monitor and iterate</a:t>
          </a:r>
        </a:p>
      </dgm:t>
    </dgm:pt>
    <dgm:pt modelId="{2651DB28-691F-477C-B875-3FD4EA24B3FC}" type="parTrans" cxnId="{55478EAF-8F1A-4A4F-9A32-B483EC4DA6D8}">
      <dgm:prSet/>
      <dgm:spPr/>
      <dgm:t>
        <a:bodyPr/>
        <a:lstStyle/>
        <a:p>
          <a:endParaRPr lang="en-US"/>
        </a:p>
      </dgm:t>
    </dgm:pt>
    <dgm:pt modelId="{6BBE439B-92E8-445D-B227-9D376BFDED26}" type="sibTrans" cxnId="{55478EAF-8F1A-4A4F-9A32-B483EC4DA6D8}">
      <dgm:prSet/>
      <dgm:spPr/>
      <dgm:t>
        <a:bodyPr/>
        <a:lstStyle/>
        <a:p>
          <a:endParaRPr lang="en-US"/>
        </a:p>
      </dgm:t>
    </dgm:pt>
    <dgm:pt modelId="{E8DF6635-ACD5-4AA9-9C91-174E1BC071EF}">
      <dgm:prSet/>
      <dgm:spPr/>
      <dgm:t>
        <a:bodyPr/>
        <a:lstStyle/>
        <a:p>
          <a:r>
            <a:rPr lang="en-US"/>
            <a:t>When is it effective?</a:t>
          </a:r>
        </a:p>
      </dgm:t>
    </dgm:pt>
    <dgm:pt modelId="{5E484579-D075-4923-AE57-23FBA8F18915}" type="parTrans" cxnId="{E083D10F-5A11-4055-8F63-9E6AFA43926B}">
      <dgm:prSet/>
      <dgm:spPr/>
      <dgm:t>
        <a:bodyPr/>
        <a:lstStyle/>
        <a:p>
          <a:endParaRPr lang="en-US"/>
        </a:p>
      </dgm:t>
    </dgm:pt>
    <dgm:pt modelId="{2C4CA4EF-F73B-4D32-A309-0F128C3363C0}" type="sibTrans" cxnId="{E083D10F-5A11-4055-8F63-9E6AFA43926B}">
      <dgm:prSet/>
      <dgm:spPr/>
      <dgm:t>
        <a:bodyPr/>
        <a:lstStyle/>
        <a:p>
          <a:endParaRPr lang="en-US"/>
        </a:p>
      </dgm:t>
    </dgm:pt>
    <dgm:pt modelId="{32B2FB6A-A9B1-4BC9-8898-C390753A594F}">
      <dgm:prSet/>
      <dgm:spPr/>
      <dgm:t>
        <a:bodyPr/>
        <a:lstStyle/>
        <a:p>
          <a:r>
            <a:rPr lang="en-US"/>
            <a:t>Errors are tolerable</a:t>
          </a:r>
        </a:p>
      </dgm:t>
    </dgm:pt>
    <dgm:pt modelId="{667705F4-70A4-44AF-BABB-943C08FAAFDE}" type="parTrans" cxnId="{191AA116-A7B0-4081-9A9A-BC59E5859133}">
      <dgm:prSet/>
      <dgm:spPr/>
      <dgm:t>
        <a:bodyPr/>
        <a:lstStyle/>
        <a:p>
          <a:endParaRPr lang="en-US"/>
        </a:p>
      </dgm:t>
    </dgm:pt>
    <dgm:pt modelId="{1116412D-8573-46CF-AFB4-8EC529A4D666}" type="sibTrans" cxnId="{191AA116-A7B0-4081-9A9A-BC59E5859133}">
      <dgm:prSet/>
      <dgm:spPr/>
      <dgm:t>
        <a:bodyPr/>
        <a:lstStyle/>
        <a:p>
          <a:endParaRPr lang="en-US"/>
        </a:p>
      </dgm:t>
    </dgm:pt>
    <dgm:pt modelId="{FDE7F300-16E3-4FDD-BF7F-57EE0B8DA0A6}">
      <dgm:prSet/>
      <dgm:spPr/>
      <dgm:t>
        <a:bodyPr/>
        <a:lstStyle/>
        <a:p>
          <a:r>
            <a:rPr lang="en-US"/>
            <a:t>Goals are clearly defined</a:t>
          </a:r>
        </a:p>
      </dgm:t>
    </dgm:pt>
    <dgm:pt modelId="{913C7E6B-5F8C-445C-B37E-FAE9C55C4531}" type="parTrans" cxnId="{704F3118-E6AB-44E9-8EF9-AD1CEF63EC0B}">
      <dgm:prSet/>
      <dgm:spPr/>
      <dgm:t>
        <a:bodyPr/>
        <a:lstStyle/>
        <a:p>
          <a:endParaRPr lang="en-US"/>
        </a:p>
      </dgm:t>
    </dgm:pt>
    <dgm:pt modelId="{11E6F3C8-6500-4699-AFFE-CC1B96A401EA}" type="sibTrans" cxnId="{704F3118-E6AB-44E9-8EF9-AD1CEF63EC0B}">
      <dgm:prSet/>
      <dgm:spPr/>
      <dgm:t>
        <a:bodyPr/>
        <a:lstStyle/>
        <a:p>
          <a:endParaRPr lang="en-US"/>
        </a:p>
      </dgm:t>
    </dgm:pt>
    <dgm:pt modelId="{16E13F39-E607-4EB2-AF5E-30A597973F33}">
      <dgm:prSet/>
      <dgm:spPr/>
      <dgm:t>
        <a:bodyPr/>
        <a:lstStyle/>
        <a:p>
          <a:r>
            <a:rPr lang="en-US"/>
            <a:t>Knowledge gaps are filled in</a:t>
          </a:r>
        </a:p>
      </dgm:t>
    </dgm:pt>
    <dgm:pt modelId="{3D43D7DA-5480-4B0F-BCBE-E8FC440DABCD}" type="parTrans" cxnId="{C8A52021-FEE5-4D62-890F-A4B0F2288CE4}">
      <dgm:prSet/>
      <dgm:spPr/>
      <dgm:t>
        <a:bodyPr/>
        <a:lstStyle/>
        <a:p>
          <a:endParaRPr lang="en-US"/>
        </a:p>
      </dgm:t>
    </dgm:pt>
    <dgm:pt modelId="{E864A359-D14F-4E4A-A33C-D2369C4AF929}" type="sibTrans" cxnId="{C8A52021-FEE5-4D62-890F-A4B0F2288CE4}">
      <dgm:prSet/>
      <dgm:spPr/>
      <dgm:t>
        <a:bodyPr/>
        <a:lstStyle/>
        <a:p>
          <a:endParaRPr lang="en-US"/>
        </a:p>
      </dgm:t>
    </dgm:pt>
    <dgm:pt modelId="{DC5F1A9C-CC9B-C146-BE0E-E7BC35A81D9B}" type="pres">
      <dgm:prSet presAssocID="{7241C94F-20BF-4701-AFFC-DAC9EB77C7D8}" presName="Name0" presStyleCnt="0">
        <dgm:presLayoutVars>
          <dgm:dir/>
          <dgm:animLvl val="lvl"/>
          <dgm:resizeHandles val="exact"/>
        </dgm:presLayoutVars>
      </dgm:prSet>
      <dgm:spPr/>
    </dgm:pt>
    <dgm:pt modelId="{A0DF5009-486A-1D4F-BFB7-301042AEBF75}" type="pres">
      <dgm:prSet presAssocID="{37162BAF-A034-48BD-B9E4-872FE8581738}" presName="composite" presStyleCnt="0"/>
      <dgm:spPr/>
    </dgm:pt>
    <dgm:pt modelId="{C38A676B-4E35-A24A-B9F8-E109AA3EE8F9}" type="pres">
      <dgm:prSet presAssocID="{37162BAF-A034-48BD-B9E4-872FE8581738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8B0FFF07-50B0-8846-A6EA-1B4F63C93786}" type="pres">
      <dgm:prSet presAssocID="{37162BAF-A034-48BD-B9E4-872FE8581738}" presName="desTx" presStyleLbl="alignAccFollowNode1" presStyleIdx="0" presStyleCnt="2">
        <dgm:presLayoutVars>
          <dgm:bulletEnabled val="1"/>
        </dgm:presLayoutVars>
      </dgm:prSet>
      <dgm:spPr/>
    </dgm:pt>
    <dgm:pt modelId="{CEFF7B64-59C8-0040-9521-850490D06DF3}" type="pres">
      <dgm:prSet presAssocID="{4CD39E37-B79F-4DBF-A866-D32D74D20138}" presName="space" presStyleCnt="0"/>
      <dgm:spPr/>
    </dgm:pt>
    <dgm:pt modelId="{64821A44-C274-4546-B0E8-684406E25B6D}" type="pres">
      <dgm:prSet presAssocID="{E8DF6635-ACD5-4AA9-9C91-174E1BC071EF}" presName="composite" presStyleCnt="0"/>
      <dgm:spPr/>
    </dgm:pt>
    <dgm:pt modelId="{6817326B-C093-2346-84EF-1E988AC47D10}" type="pres">
      <dgm:prSet presAssocID="{E8DF6635-ACD5-4AA9-9C91-174E1BC071EF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B0C891D2-8B06-0D44-B113-769F16E7547B}" type="pres">
      <dgm:prSet presAssocID="{E8DF6635-ACD5-4AA9-9C91-174E1BC071EF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D32BA003-84DC-4AD3-88B8-056790EB49BB}" srcId="{37162BAF-A034-48BD-B9E4-872FE8581738}" destId="{C2357BD4-FF1A-462B-B921-909700F0015D}" srcOrd="0" destOrd="0" parTransId="{56791852-FE54-49EE-BCE7-8BE386C78B18}" sibTransId="{C86E9D4E-8D44-4A19-9CC7-4ED3B70A2D9C}"/>
    <dgm:cxn modelId="{E083D10F-5A11-4055-8F63-9E6AFA43926B}" srcId="{7241C94F-20BF-4701-AFFC-DAC9EB77C7D8}" destId="{E8DF6635-ACD5-4AA9-9C91-174E1BC071EF}" srcOrd="1" destOrd="0" parTransId="{5E484579-D075-4923-AE57-23FBA8F18915}" sibTransId="{2C4CA4EF-F73B-4D32-A309-0F128C3363C0}"/>
    <dgm:cxn modelId="{8BA3BD11-5A22-44F9-9D94-6015D489A407}" srcId="{37162BAF-A034-48BD-B9E4-872FE8581738}" destId="{0D12893B-A239-411B-9A36-ADA81BDEDA33}" srcOrd="1" destOrd="0" parTransId="{AEB9332D-ED8A-4BEA-8CF2-8991CF116974}" sibTransId="{7C5C249F-DF34-4DD3-82A0-F2CD605E8B90}"/>
    <dgm:cxn modelId="{507B1014-1048-2E44-B206-63C3FEDDD55A}" type="presOf" srcId="{236D8DF6-0222-4910-95B0-D22E18549221}" destId="{8B0FFF07-50B0-8846-A6EA-1B4F63C93786}" srcOrd="0" destOrd="2" presId="urn:microsoft.com/office/officeart/2005/8/layout/hList1"/>
    <dgm:cxn modelId="{191AA116-A7B0-4081-9A9A-BC59E5859133}" srcId="{E8DF6635-ACD5-4AA9-9C91-174E1BC071EF}" destId="{32B2FB6A-A9B1-4BC9-8898-C390753A594F}" srcOrd="0" destOrd="0" parTransId="{667705F4-70A4-44AF-BABB-943C08FAAFDE}" sibTransId="{1116412D-8573-46CF-AFB4-8EC529A4D666}"/>
    <dgm:cxn modelId="{704F3118-E6AB-44E9-8EF9-AD1CEF63EC0B}" srcId="{E8DF6635-ACD5-4AA9-9C91-174E1BC071EF}" destId="{FDE7F300-16E3-4FDD-BF7F-57EE0B8DA0A6}" srcOrd="1" destOrd="0" parTransId="{913C7E6B-5F8C-445C-B37E-FAE9C55C4531}" sibTransId="{11E6F3C8-6500-4699-AFFE-CC1B96A401EA}"/>
    <dgm:cxn modelId="{4FF8711C-70B2-8440-9772-0212ADFB61FC}" type="presOf" srcId="{DF5FAC18-B184-415A-8EE9-9201B26F936D}" destId="{8B0FFF07-50B0-8846-A6EA-1B4F63C93786}" srcOrd="0" destOrd="3" presId="urn:microsoft.com/office/officeart/2005/8/layout/hList1"/>
    <dgm:cxn modelId="{C8A52021-FEE5-4D62-890F-A4B0F2288CE4}" srcId="{E8DF6635-ACD5-4AA9-9C91-174E1BC071EF}" destId="{16E13F39-E607-4EB2-AF5E-30A597973F33}" srcOrd="2" destOrd="0" parTransId="{3D43D7DA-5480-4B0F-BCBE-E8FC440DABCD}" sibTransId="{E864A359-D14F-4E4A-A33C-D2369C4AF929}"/>
    <dgm:cxn modelId="{D1A12535-D697-984F-9F05-36E0120B550A}" type="presOf" srcId="{FDE7F300-16E3-4FDD-BF7F-57EE0B8DA0A6}" destId="{B0C891D2-8B06-0D44-B113-769F16E7547B}" srcOrd="0" destOrd="1" presId="urn:microsoft.com/office/officeart/2005/8/layout/hList1"/>
    <dgm:cxn modelId="{2FBC7E3D-7E5C-9342-A4D5-711DBACCAA28}" type="presOf" srcId="{0D12893B-A239-411B-9A36-ADA81BDEDA33}" destId="{8B0FFF07-50B0-8846-A6EA-1B4F63C93786}" srcOrd="0" destOrd="1" presId="urn:microsoft.com/office/officeart/2005/8/layout/hList1"/>
    <dgm:cxn modelId="{7B55C666-3007-CD4E-A73D-BF9150CD9C28}" type="presOf" srcId="{37162BAF-A034-48BD-B9E4-872FE8581738}" destId="{C38A676B-4E35-A24A-B9F8-E109AA3EE8F9}" srcOrd="0" destOrd="0" presId="urn:microsoft.com/office/officeart/2005/8/layout/hList1"/>
    <dgm:cxn modelId="{80252173-3F3A-B34E-A4E7-B2452B5A73B0}" type="presOf" srcId="{32B2FB6A-A9B1-4BC9-8898-C390753A594F}" destId="{B0C891D2-8B06-0D44-B113-769F16E7547B}" srcOrd="0" destOrd="0" presId="urn:microsoft.com/office/officeart/2005/8/layout/hList1"/>
    <dgm:cxn modelId="{EBCF8687-5708-0B40-BE3C-5B7F0A6BC2C0}" type="presOf" srcId="{E8DF6635-ACD5-4AA9-9C91-174E1BC071EF}" destId="{6817326B-C093-2346-84EF-1E988AC47D10}" srcOrd="0" destOrd="0" presId="urn:microsoft.com/office/officeart/2005/8/layout/hList1"/>
    <dgm:cxn modelId="{41925D8D-D9D2-0143-B369-839451757EE8}" type="presOf" srcId="{16E13F39-E607-4EB2-AF5E-30A597973F33}" destId="{B0C891D2-8B06-0D44-B113-769F16E7547B}" srcOrd="0" destOrd="2" presId="urn:microsoft.com/office/officeart/2005/8/layout/hList1"/>
    <dgm:cxn modelId="{55478EAF-8F1A-4A4F-9A32-B483EC4DA6D8}" srcId="{37162BAF-A034-48BD-B9E4-872FE8581738}" destId="{DF5FAC18-B184-415A-8EE9-9201B26F936D}" srcOrd="3" destOrd="0" parTransId="{2651DB28-691F-477C-B875-3FD4EA24B3FC}" sibTransId="{6BBE439B-92E8-445D-B227-9D376BFDED26}"/>
    <dgm:cxn modelId="{1B1B38DF-FCE0-8642-B287-C20C8ACB81DA}" type="presOf" srcId="{C2357BD4-FF1A-462B-B921-909700F0015D}" destId="{8B0FFF07-50B0-8846-A6EA-1B4F63C93786}" srcOrd="0" destOrd="0" presId="urn:microsoft.com/office/officeart/2005/8/layout/hList1"/>
    <dgm:cxn modelId="{822130E0-AEAF-4769-8826-D29C9EECF943}" srcId="{7241C94F-20BF-4701-AFFC-DAC9EB77C7D8}" destId="{37162BAF-A034-48BD-B9E4-872FE8581738}" srcOrd="0" destOrd="0" parTransId="{3A02AE61-5EBC-4073-9B3E-3838B1D80081}" sibTransId="{4CD39E37-B79F-4DBF-A866-D32D74D20138}"/>
    <dgm:cxn modelId="{9A3816EA-E156-3945-B24D-C171F531EE1C}" type="presOf" srcId="{7241C94F-20BF-4701-AFFC-DAC9EB77C7D8}" destId="{DC5F1A9C-CC9B-C146-BE0E-E7BC35A81D9B}" srcOrd="0" destOrd="0" presId="urn:microsoft.com/office/officeart/2005/8/layout/hList1"/>
    <dgm:cxn modelId="{1DC55FF0-2B78-4B97-AE29-63958F816E86}" srcId="{37162BAF-A034-48BD-B9E4-872FE8581738}" destId="{236D8DF6-0222-4910-95B0-D22E18549221}" srcOrd="2" destOrd="0" parTransId="{13B5FB6A-FC5C-4A47-B52F-50939960E47F}" sibTransId="{0F60FEEC-D264-4E53-BC0C-D18F2930A86F}"/>
    <dgm:cxn modelId="{F604F7C0-648F-EA4D-94BF-B5B580E66FE5}" type="presParOf" srcId="{DC5F1A9C-CC9B-C146-BE0E-E7BC35A81D9B}" destId="{A0DF5009-486A-1D4F-BFB7-301042AEBF75}" srcOrd="0" destOrd="0" presId="urn:microsoft.com/office/officeart/2005/8/layout/hList1"/>
    <dgm:cxn modelId="{D68EC77D-009A-CC43-AB21-35C29DB1CFF7}" type="presParOf" srcId="{A0DF5009-486A-1D4F-BFB7-301042AEBF75}" destId="{C38A676B-4E35-A24A-B9F8-E109AA3EE8F9}" srcOrd="0" destOrd="0" presId="urn:microsoft.com/office/officeart/2005/8/layout/hList1"/>
    <dgm:cxn modelId="{026EA44A-4E8E-134C-9A7A-FBB6F8C9C652}" type="presParOf" srcId="{A0DF5009-486A-1D4F-BFB7-301042AEBF75}" destId="{8B0FFF07-50B0-8846-A6EA-1B4F63C93786}" srcOrd="1" destOrd="0" presId="urn:microsoft.com/office/officeart/2005/8/layout/hList1"/>
    <dgm:cxn modelId="{81B7B018-2DC7-2940-9FA2-0C4073C86017}" type="presParOf" srcId="{DC5F1A9C-CC9B-C146-BE0E-E7BC35A81D9B}" destId="{CEFF7B64-59C8-0040-9521-850490D06DF3}" srcOrd="1" destOrd="0" presId="urn:microsoft.com/office/officeart/2005/8/layout/hList1"/>
    <dgm:cxn modelId="{73C29FF3-11A2-3D42-B49A-582861AF14D2}" type="presParOf" srcId="{DC5F1A9C-CC9B-C146-BE0E-E7BC35A81D9B}" destId="{64821A44-C274-4546-B0E8-684406E25B6D}" srcOrd="2" destOrd="0" presId="urn:microsoft.com/office/officeart/2005/8/layout/hList1"/>
    <dgm:cxn modelId="{B62C7F32-5C22-4C46-9C3B-BAE176C43AEC}" type="presParOf" srcId="{64821A44-C274-4546-B0E8-684406E25B6D}" destId="{6817326B-C093-2346-84EF-1E988AC47D10}" srcOrd="0" destOrd="0" presId="urn:microsoft.com/office/officeart/2005/8/layout/hList1"/>
    <dgm:cxn modelId="{B1E8D8DA-1231-AA4F-A702-805BEAEB679E}" type="presParOf" srcId="{64821A44-C274-4546-B0E8-684406E25B6D}" destId="{B0C891D2-8B06-0D44-B113-769F16E7547B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8A676B-4E35-A24A-B9F8-E109AA3EE8F9}">
      <dsp:nvSpPr>
        <dsp:cNvPr id="0" name=""/>
        <dsp:cNvSpPr/>
      </dsp:nvSpPr>
      <dsp:spPr>
        <a:xfrm>
          <a:off x="53" y="63636"/>
          <a:ext cx="5106412" cy="116681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130048" rIns="227584" bIns="130048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GenAI is fundamentally unreliable</a:t>
          </a:r>
        </a:p>
      </dsp:txBody>
      <dsp:txXfrm>
        <a:off x="53" y="63636"/>
        <a:ext cx="5106412" cy="1166811"/>
      </dsp:txXfrm>
    </dsp:sp>
    <dsp:sp modelId="{8B0FFF07-50B0-8846-A6EA-1B4F63C93786}">
      <dsp:nvSpPr>
        <dsp:cNvPr id="0" name=""/>
        <dsp:cNvSpPr/>
      </dsp:nvSpPr>
      <dsp:spPr>
        <a:xfrm>
          <a:off x="53" y="1230448"/>
          <a:ext cx="5106412" cy="289872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227584" bIns="256032" numCol="1" spcCol="1270" anchor="t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Keep tasks simple and targeted</a:t>
          </a:r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/>
            <a:t>Apply guardrails</a:t>
          </a:r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/>
            <a:t>Provide context</a:t>
          </a:r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/>
            <a:t>Monitor and iterate</a:t>
          </a:r>
        </a:p>
      </dsp:txBody>
      <dsp:txXfrm>
        <a:off x="53" y="1230448"/>
        <a:ext cx="5106412" cy="2898720"/>
      </dsp:txXfrm>
    </dsp:sp>
    <dsp:sp modelId="{6817326B-C093-2346-84EF-1E988AC47D10}">
      <dsp:nvSpPr>
        <dsp:cNvPr id="0" name=""/>
        <dsp:cNvSpPr/>
      </dsp:nvSpPr>
      <dsp:spPr>
        <a:xfrm>
          <a:off x="5821363" y="63636"/>
          <a:ext cx="5106412" cy="116681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130048" rIns="227584" bIns="130048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When is it effective?</a:t>
          </a:r>
        </a:p>
      </dsp:txBody>
      <dsp:txXfrm>
        <a:off x="5821363" y="63636"/>
        <a:ext cx="5106412" cy="1166811"/>
      </dsp:txXfrm>
    </dsp:sp>
    <dsp:sp modelId="{B0C891D2-8B06-0D44-B113-769F16E7547B}">
      <dsp:nvSpPr>
        <dsp:cNvPr id="0" name=""/>
        <dsp:cNvSpPr/>
      </dsp:nvSpPr>
      <dsp:spPr>
        <a:xfrm>
          <a:off x="5821363" y="1230448"/>
          <a:ext cx="5106412" cy="2898720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227584" bIns="256032" numCol="1" spcCol="1270" anchor="t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/>
            <a:t>Errors are tolerable</a:t>
          </a:r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/>
            <a:t>Goals are clearly defined</a:t>
          </a:r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/>
            <a:t>Knowledge gaps are filled in</a:t>
          </a:r>
        </a:p>
      </dsp:txBody>
      <dsp:txXfrm>
        <a:off x="5821363" y="1230448"/>
        <a:ext cx="5106412" cy="28987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A1BF3C-C246-4C47-968B-4CCA84C7A29D}" type="datetimeFigureOut">
              <a:rPr lang="en-US" smtClean="0"/>
              <a:t>7/31/25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496B6F-940E-9549-B92E-EB420995A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683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have found that LLMs are very effective at diffing text blobs and categorization tasks.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496B6F-940E-9549-B92E-EB420995AEA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4597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FastGen4. It has 130 compounds and 214 chromatograms.</a:t>
            </a:r>
          </a:p>
          <a:p>
            <a:endParaRPr lang="en-US" dirty="0"/>
          </a:p>
          <a:p>
            <a:r>
              <a:rPr lang="en-US" dirty="0"/>
              <a:t>The main complaint I hear from </a:t>
            </a:r>
            <a:r>
              <a:rPr lang="en-US" dirty="0" err="1"/>
              <a:t>ComOps</a:t>
            </a:r>
            <a:r>
              <a:rPr lang="en-US" dirty="0"/>
              <a:t> is that some rules should be enabled for only analytes or internal standards.  To enable a rule for all analytes requires 84 precise clicks, then clicks and typing for each rule setting.</a:t>
            </a:r>
          </a:p>
          <a:p>
            <a:r>
              <a:rPr lang="en-US" dirty="0"/>
              <a:t>Look at the chromatogram dropdown menus. To select a Quant, the user must search for it among all the chromatograms in the assay (214).</a:t>
            </a:r>
          </a:p>
          <a:p>
            <a:endParaRPr lang="en-US" dirty="0"/>
          </a:p>
          <a:p>
            <a:r>
              <a:rPr lang="en-US" dirty="0"/>
              <a:t>Looking at this UI, we have a ton of context. We have a rule definition, parameters, and compounds and chromatograms with defined relationships.</a:t>
            </a:r>
          </a:p>
          <a:p>
            <a:endParaRPr lang="en-US" dirty="0"/>
          </a:p>
          <a:p>
            <a:r>
              <a:rPr lang="en-US" dirty="0"/>
              <a:t>We have:</a:t>
            </a:r>
          </a:p>
          <a:p>
            <a:pPr marL="171450" indent="-171450">
              <a:buFontTx/>
              <a:buChar char="-"/>
            </a:pPr>
            <a:r>
              <a:rPr lang="en-US" dirty="0"/>
              <a:t>A simple task space with clearly definable goals.</a:t>
            </a:r>
          </a:p>
          <a:p>
            <a:pPr marL="171450" indent="-171450">
              <a:buFontTx/>
              <a:buChar char="-"/>
            </a:pPr>
            <a:r>
              <a:rPr lang="en-US" dirty="0"/>
              <a:t>Lots of context</a:t>
            </a:r>
          </a:p>
          <a:p>
            <a:pPr marL="171450" indent="-171450">
              <a:buFontTx/>
              <a:buChar char="-"/>
            </a:pPr>
            <a:r>
              <a:rPr lang="en-US" dirty="0"/>
              <a:t>An expert practitioner overseeing any changes that occur</a:t>
            </a:r>
          </a:p>
          <a:p>
            <a:pPr marL="171450" indent="-171450">
              <a:buFontTx/>
              <a:buChar char="-"/>
            </a:pPr>
            <a:r>
              <a:rPr lang="en-US" dirty="0"/>
              <a:t>And a clearly structured data model that is easy for an LLM to understand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496B6F-940E-9549-B92E-EB420995AEA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6671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496B6F-940E-9549-B92E-EB420995AEA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98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69157-B931-425E-0FE3-DE3E8D3769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1AEBE3-A2D3-935D-4C40-E44617A335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7544EF-F1AD-95C3-B501-D70DF2123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10D10-82DC-F842-A894-4966D471A339}" type="datetimeFigureOut">
              <a:rPr lang="en-US" smtClean="0"/>
              <a:t>7/31/25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B6887-EFD2-42DA-DCDA-8C2087E81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D82197-B355-102D-00BC-FD1AA35BB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EE8EB-AE21-FF4F-A34F-C0194C9EB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733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0678F-881E-A289-6DF4-3E8936C77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B670CC-A038-8F58-61D7-4B85BC7884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27F079-4F33-15CB-5BB2-A074DFAC2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10D10-82DC-F842-A894-4966D471A339}" type="datetimeFigureOut">
              <a:rPr lang="en-US" smtClean="0"/>
              <a:t>7/31/25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0F54BD-8F9F-B658-BF26-338ECA59E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5042FE-B1F5-A846-FE93-5A4269CC3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EE8EB-AE21-FF4F-A34F-C0194C9EB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333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FD22CC-6F7D-9360-E39B-286AFFF956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315811-B3C9-C538-0003-0749923822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7A712A-3630-01E7-83DA-08B4D6932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10D10-82DC-F842-A894-4966D471A339}" type="datetimeFigureOut">
              <a:rPr lang="en-US" smtClean="0"/>
              <a:t>7/31/25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6339DE-9999-B9C9-1A9F-0CB5B21C3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7EEB60-A2EB-F9A7-532E-2B9F00B80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EE8EB-AE21-FF4F-A34F-C0194C9EB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66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51188-3B73-C732-9A78-C3D05749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08ADF1-B549-39DB-DE29-D40A293BCF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919614-8CC8-38E3-D71F-A88C087E4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10D10-82DC-F842-A894-4966D471A339}" type="datetimeFigureOut">
              <a:rPr lang="en-US" smtClean="0"/>
              <a:t>7/31/25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28514E-954C-13FD-4041-CF1CF9063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84209B-A874-957F-AED8-DD4E4E29E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EE8EB-AE21-FF4F-A34F-C0194C9EB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504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F0CB9-3D2B-85CF-40D4-27B3E0AA4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A3F880-5F82-C569-AC23-28868FC08B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7B151C-10D7-BB05-AFA5-98D0A7175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10D10-82DC-F842-A894-4966D471A339}" type="datetimeFigureOut">
              <a:rPr lang="en-US" smtClean="0"/>
              <a:t>7/31/25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478ACB-0EEB-4F8C-1ECA-6F1026B46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BDB975-5B88-A82B-82C7-E7148B583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EE8EB-AE21-FF4F-A34F-C0194C9EB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875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B2968-B4B1-E2B9-75F3-1D843E27F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E66B6F-5A30-DB9F-C5F9-A8C220560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56764C-8ECD-BBE1-2DE4-9BB183653F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770941-9868-06E8-A898-21DBFF44E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10D10-82DC-F842-A894-4966D471A339}" type="datetimeFigureOut">
              <a:rPr lang="en-US" smtClean="0"/>
              <a:t>7/31/25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FEE3C6-2FA7-6202-D5D1-C522A4AC7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8A2440-0BD0-B406-341E-B7EB1C2CD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EE8EB-AE21-FF4F-A34F-C0194C9EB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762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026B3-F33D-579A-AB70-3395F0E7C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A6CFB5-E7DE-F512-ABBC-FD6F110B43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B20986-D52E-90A3-CB79-9945EE1F89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D6F66D-0B69-36EF-6C00-68B5750DD7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283255-E6DD-62D8-5A8B-B6C49C0879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96E0AC-D73B-0E90-9D9B-8C8453FA9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10D10-82DC-F842-A894-4966D471A339}" type="datetimeFigureOut">
              <a:rPr lang="en-US" smtClean="0"/>
              <a:t>7/31/25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26C547-4D7A-D2C3-6FEB-D9E62D84E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F11349-7372-9D12-654E-6AC33358C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EE8EB-AE21-FF4F-A34F-C0194C9EB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250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2A375-0EEC-240D-5CDF-6ABAFB29C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700723-10AA-02B4-CD74-337129823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10D10-82DC-F842-A894-4966D471A339}" type="datetimeFigureOut">
              <a:rPr lang="en-US" smtClean="0"/>
              <a:t>7/31/25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718438-F704-4E99-6CAE-0C618C2F1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781C2B-930A-BFB7-F507-7DB191A80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EE8EB-AE21-FF4F-A34F-C0194C9EB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418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89E8D1-C38D-D56F-953A-56B70E79A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10D10-82DC-F842-A894-4966D471A339}" type="datetimeFigureOut">
              <a:rPr lang="en-US" smtClean="0"/>
              <a:t>7/31/25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1645D6-5972-83DE-1607-CA41FDEDF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2EBA32-AFA5-5854-002E-CCB3E17DA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EE8EB-AE21-FF4F-A34F-C0194C9EB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854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8BD2C-A1AE-0762-9BE1-A1991959C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3BBE54-6CC8-29FD-A26D-94BDB660CC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5F7A2B-9B6E-D6C8-C904-CFBCF28E2F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723227-276C-CF3D-EE20-B0D5971DB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10D10-82DC-F842-A894-4966D471A339}" type="datetimeFigureOut">
              <a:rPr lang="en-US" smtClean="0"/>
              <a:t>7/31/25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E18F66-7C25-A1F0-6361-5C193B8DA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8E3121-A173-B93C-332E-B91B13A2E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EE8EB-AE21-FF4F-A34F-C0194C9EB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131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04FA5-804A-E155-AD52-16E79B7C3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907A7F-A9A2-D731-DF0F-E869DFE729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4861D5-AF34-3F87-5C79-B57D7C4693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D119E4-2E5F-7AB7-E3E6-A04754204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10D10-82DC-F842-A894-4966D471A339}" type="datetimeFigureOut">
              <a:rPr lang="en-US" smtClean="0"/>
              <a:t>7/31/25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16793D-265A-AFAC-4FAB-3A237AB60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EC4C2C-1CD9-F0A2-2019-F622BDE78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EE8EB-AE21-FF4F-A34F-C0194C9EB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357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05DACE-7AAA-DFB3-F014-5F3AB8BCB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BBB11A-CEEE-BD97-FF53-4F3EB22270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F87B29-C14E-1F14-B1C2-618C5293C9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8110D10-82DC-F842-A894-4966D471A339}" type="datetimeFigureOut">
              <a:rPr lang="en-US" smtClean="0"/>
              <a:t>7/31/25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57BA1F-ECA3-40C0-9A02-52CD590C20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4BDCBD-B53A-A2DF-0A24-36D0E49D1E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62EE8EB-AE21-FF4F-A34F-C0194C9EB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414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C9D4B9-5B55-026F-72F4-C4F5043142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n-US" sz="4800">
                <a:solidFill>
                  <a:srgbClr val="FFFFFF"/>
                </a:solidFill>
              </a:rPr>
              <a:t>Generative AI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13B60F-4A97-80DF-2CB7-EB7F772123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For Builder Workflows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414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7862E1-B767-A438-773B-B53096B09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GenAI Application Considerations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2A10D0F-BCB9-AB9B-C544-866C4EEEAF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7940883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02481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B091A5-AE04-1988-1D8D-F409B10E1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Rule configuration</a:t>
            </a:r>
          </a:p>
        </p:txBody>
      </p:sp>
      <p:pic>
        <p:nvPicPr>
          <p:cNvPr id="9" name="Content Placeholder 8" descr="A screenshot of a computer&#10;&#10;AI-generated content may be incorrect.">
            <a:extLst>
              <a:ext uri="{FF2B5EF4-FFF2-40B4-BE49-F238E27FC236}">
                <a16:creationId xmlns:a16="http://schemas.microsoft.com/office/drawing/2014/main" id="{62E6C2C0-94F5-FE8D-075E-62652573BF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32225" y="2125096"/>
            <a:ext cx="11327549" cy="4134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5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578F1A-083B-5A56-1458-DD7D48FC0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Microservice Architecture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C427925-A950-AF74-CC25-E7C1B4E034DE}"/>
              </a:ext>
            </a:extLst>
          </p:cNvPr>
          <p:cNvSpPr txBox="1"/>
          <p:nvPr/>
        </p:nvSpPr>
        <p:spPr>
          <a:xfrm>
            <a:off x="8692400" y="1987853"/>
            <a:ext cx="287601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Contract</a:t>
            </a:r>
            <a:endParaRPr lang="en-US" dirty="0"/>
          </a:p>
          <a:p>
            <a:r>
              <a:rPr lang="en-US" dirty="0"/>
              <a:t>Ascent Provides: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User prompt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Assay 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UI Context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Lambda Returns: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Status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Success: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Structured updates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Failure: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Error message</a:t>
            </a:r>
          </a:p>
        </p:txBody>
      </p:sp>
      <p:pic>
        <p:nvPicPr>
          <p:cNvPr id="22" name="Content Placeholder 21">
            <a:extLst>
              <a:ext uri="{FF2B5EF4-FFF2-40B4-BE49-F238E27FC236}">
                <a16:creationId xmlns:a16="http://schemas.microsoft.com/office/drawing/2014/main" id="{EEDC2C2E-4587-2426-31F4-9AF9276887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22154" y="1822348"/>
            <a:ext cx="7770246" cy="4351338"/>
          </a:xfrm>
        </p:spPr>
      </p:pic>
    </p:spTree>
    <p:extLst>
      <p:ext uri="{BB962C8B-B14F-4D97-AF65-F5344CB8AC3E}">
        <p14:creationId xmlns:p14="http://schemas.microsoft.com/office/powerpoint/2010/main" val="20671850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1BB91-99AF-2A8F-AB3B-D8E1224AF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CI/CD for Microservices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E59B16-4A34-0B78-E2F5-83089AFC65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want to monitor and iterate on the service quickly</a:t>
            </a:r>
          </a:p>
          <a:p>
            <a:pPr lvl="1"/>
            <a:r>
              <a:rPr lang="en-US" dirty="0"/>
              <a:t>Use a one-way dependency with a stable contract (no need to redeploy AQUA for changes)</a:t>
            </a:r>
          </a:p>
          <a:p>
            <a:r>
              <a:rPr lang="en-US" dirty="0"/>
              <a:t>Need to integrate with AQUA staging/prod environments</a:t>
            </a:r>
          </a:p>
          <a:p>
            <a:pPr lvl="1"/>
            <a:r>
              <a:rPr lang="en-US" dirty="0"/>
              <a:t>The microservice infrastructure is managed in its own repo</a:t>
            </a:r>
          </a:p>
          <a:p>
            <a:pPr lvl="1"/>
            <a:r>
              <a:rPr lang="en-US" dirty="0"/>
              <a:t>The microservice outputs the lambda function name</a:t>
            </a:r>
          </a:p>
          <a:p>
            <a:pPr lvl="1"/>
            <a:r>
              <a:rPr lang="en-US" dirty="0"/>
              <a:t>Ascent’s Terraform reads the function name</a:t>
            </a:r>
          </a:p>
          <a:p>
            <a:pPr lvl="1"/>
            <a:r>
              <a:rPr lang="en-US" dirty="0"/>
              <a:t>Terraform injects </a:t>
            </a:r>
            <a:r>
              <a:rPr lang="en-US"/>
              <a:t>the function </a:t>
            </a:r>
            <a:r>
              <a:rPr lang="en-US" dirty="0"/>
              <a:t>as an environment variable</a:t>
            </a:r>
          </a:p>
        </p:txBody>
      </p:sp>
    </p:spTree>
    <p:extLst>
      <p:ext uri="{BB962C8B-B14F-4D97-AF65-F5344CB8AC3E}">
        <p14:creationId xmlns:p14="http://schemas.microsoft.com/office/powerpoint/2010/main" val="2851596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06502-EC50-4483-20F3-EAE121FEA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Contract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2ECAB6-C4A2-C0E6-49AC-72CF741FE1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8371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1DB0D-5020-BE0F-AA82-88DCDC596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39BCB4-7512-DEE9-4ECA-99DB73B5316F}"/>
              </a:ext>
            </a:extLst>
          </p:cNvPr>
          <p:cNvSpPr txBox="1"/>
          <p:nvPr/>
        </p:nvSpPr>
        <p:spPr>
          <a:xfrm>
            <a:off x="838200" y="1690688"/>
            <a:ext cx="10515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Serverless script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Cold start latency: ~0.1- seconds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Warm start latency: &lt; 0.01 seconds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Lowest latency for python scripts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Version Control: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Version aliases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Code stored in S3 as zip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Integrates with terraform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Invocation via HTTP or AWS SDK</a:t>
            </a:r>
          </a:p>
        </p:txBody>
      </p:sp>
    </p:spTree>
    <p:extLst>
      <p:ext uri="{BB962C8B-B14F-4D97-AF65-F5344CB8AC3E}">
        <p14:creationId xmlns:p14="http://schemas.microsoft.com/office/powerpoint/2010/main" val="18207818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F1135-9C37-17EC-7BFF-BCC873EF3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Amazon Bedrock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413890-9842-22BF-A8E4-ADF33DC5E809}"/>
              </a:ext>
            </a:extLst>
          </p:cNvPr>
          <p:cNvSpPr txBox="1"/>
          <p:nvPr/>
        </p:nvSpPr>
        <p:spPr>
          <a:xfrm>
            <a:off x="1351723" y="2266122"/>
            <a:ext cx="70217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Fully managed  (serverless) service for building gen AI applications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Access to many FMs including Claude, Llama, and Nova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Utilities for fine-tuning, pre-training, testing, and RAG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Supports Caching at ¼ normal price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F5484D3-9017-B7A9-C11E-B42E3DA643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3321880"/>
              </p:ext>
            </p:extLst>
          </p:nvPr>
        </p:nvGraphicFramePr>
        <p:xfrm>
          <a:off x="1615953" y="4041885"/>
          <a:ext cx="675750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2220">
                  <a:extLst>
                    <a:ext uri="{9D8B030D-6E8A-4147-A177-3AD203B41FA5}">
                      <a16:colId xmlns:a16="http://schemas.microsoft.com/office/drawing/2014/main" val="3923215321"/>
                    </a:ext>
                  </a:extLst>
                </a:gridCol>
                <a:gridCol w="2155947">
                  <a:extLst>
                    <a:ext uri="{9D8B030D-6E8A-4147-A177-3AD203B41FA5}">
                      <a16:colId xmlns:a16="http://schemas.microsoft.com/office/drawing/2014/main" val="203143775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1626036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Price (1k input tokens)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Price (1k output tokens)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7730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Nova Micro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0.000035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0.00014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5151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Nova Lite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0.00006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0.00024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6408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Nova Pro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8292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Claude Opus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7349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DeepSeek-R1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0.00135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35655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69845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7AE1358D-E36B-4145-8EF6-7084C2119AE0}">
  <we:reference id="b0430364-2ab6-47cd-907e-f8b72239b204" version="4.6.79.0" store="EXCatalog" storeType="EXCatalog"/>
  <we:alternateReferences>
    <we:reference id="WA200000729" version="4.6.79.0" store="en-US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36652</TotalTime>
  <Words>421</Words>
  <Application>Microsoft Macintosh PowerPoint</Application>
  <PresentationFormat>Widescreen</PresentationFormat>
  <Paragraphs>84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 Theme</vt:lpstr>
      <vt:lpstr>Generative AI</vt:lpstr>
      <vt:lpstr>GenAI Application Considerations</vt:lpstr>
      <vt:lpstr>Rule configuration</vt:lpstr>
      <vt:lpstr>Microservice Architecture</vt:lpstr>
      <vt:lpstr>CI/CD for Microservices</vt:lpstr>
      <vt:lpstr>The Contract</vt:lpstr>
      <vt:lpstr>Lambda</vt:lpstr>
      <vt:lpstr>Amazon Bedrock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Jon Montgomery</dc:creator>
  <cp:lastModifiedBy>Jon Montgomery</cp:lastModifiedBy>
  <cp:revision>7</cp:revision>
  <dcterms:created xsi:type="dcterms:W3CDTF">2025-06-12T15:10:51Z</dcterms:created>
  <dcterms:modified xsi:type="dcterms:W3CDTF">2025-07-31T18:59:13Z</dcterms:modified>
</cp:coreProperties>
</file>