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46"/>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p:scale>
          <a:sx n="30" d="100"/>
          <a:sy n="30" d="100"/>
        </p:scale>
        <p:origin x="96"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76493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04131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88029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65667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5DCE3-AC11-42FE-9BF9-27A9ABDF5F2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7260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5DCE3-AC11-42FE-9BF9-27A9ABDF5F20}"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24278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5DCE3-AC11-42FE-9BF9-27A9ABDF5F20}"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81923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5DCE3-AC11-42FE-9BF9-27A9ABDF5F20}"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16484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5DCE3-AC11-42FE-9BF9-27A9ABDF5F20}"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43678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96766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64164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CA5DCE3-AC11-42FE-9BF9-27A9ABDF5F20}" type="datetimeFigureOut">
              <a:rPr lang="en-US" smtClean="0"/>
              <a:t>4/4/2022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31C9EF5-FD88-4859-9AD7-2B1B56210741}" type="slidenum">
              <a:rPr lang="en-US" smtClean="0"/>
              <a:t>‹#›</a:t>
            </a:fld>
            <a:endParaRPr lang="en-US"/>
          </a:p>
        </p:txBody>
      </p:sp>
    </p:spTree>
    <p:extLst>
      <p:ext uri="{BB962C8B-B14F-4D97-AF65-F5344CB8AC3E}">
        <p14:creationId xmlns:p14="http://schemas.microsoft.com/office/powerpoint/2010/main" val="440363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p:cNvSpPr/>
          <p:nvPr/>
        </p:nvSpPr>
        <p:spPr>
          <a:xfrm>
            <a:off x="522372" y="4991100"/>
            <a:ext cx="14154150" cy="27446037"/>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960522" y="1127417"/>
            <a:ext cx="41643300" cy="3046988"/>
          </a:xfrm>
          <a:prstGeom prst="rect">
            <a:avLst/>
          </a:prstGeom>
          <a:noFill/>
        </p:spPr>
        <p:txBody>
          <a:bodyPr wrap="square" rtlCol="0">
            <a:spAutoFit/>
          </a:bodyPr>
          <a:lstStyle/>
          <a:p>
            <a:pPr algn="ctr" defTabSz="513248" eaLnBrk="0" hangingPunct="0"/>
            <a:r>
              <a:rPr lang="en-US" sz="7200" b="1" dirty="0">
                <a:latin typeface="Calibri" panose="020F0502020204030204" pitchFamily="34" charset="0"/>
                <a:cs typeface="Calibri" panose="020F0502020204030204" pitchFamily="34" charset="0"/>
              </a:rPr>
              <a:t>Title of Your Poster </a:t>
            </a:r>
            <a:br>
              <a:rPr lang="en-US" sz="7200" b="1" dirty="0">
                <a:latin typeface="Calibri" panose="020F0502020204030204" pitchFamily="34" charset="0"/>
                <a:cs typeface="Calibri" panose="020F0502020204030204" pitchFamily="34" charset="0"/>
              </a:rPr>
            </a:br>
            <a:r>
              <a:rPr lang="en-US" sz="6600" dirty="0">
                <a:latin typeface="Calibri" panose="020F0502020204030204" pitchFamily="34" charset="0"/>
                <a:cs typeface="Calibri" panose="020F0502020204030204" pitchFamily="34" charset="0"/>
              </a:rPr>
              <a:t>Author Names </a:t>
            </a:r>
            <a:br>
              <a:rPr lang="en-US" sz="6600" dirty="0">
                <a:latin typeface="Calibri" panose="020F0502020204030204" pitchFamily="34" charset="0"/>
                <a:cs typeface="Calibri" panose="020F0502020204030204" pitchFamily="34" charset="0"/>
              </a:rPr>
            </a:br>
            <a:r>
              <a:rPr lang="en-US" sz="5400" dirty="0">
                <a:latin typeface="Calibri" panose="020F0502020204030204" pitchFamily="34" charset="0"/>
                <a:cs typeface="Calibri" panose="020F0502020204030204" pitchFamily="34" charset="0"/>
              </a:rPr>
              <a:t>Department of Electrical &amp; Computer Engineering, University at Albany</a:t>
            </a:r>
            <a:endParaRPr lang="en-US" sz="5400" i="1" dirty="0">
              <a:latin typeface="Calibri" panose="020F0502020204030204" pitchFamily="34" charset="0"/>
              <a:cs typeface="Calibri" panose="020F0502020204030204" pitchFamily="34" charset="0"/>
            </a:endParaRPr>
          </a:p>
        </p:txBody>
      </p:sp>
      <p:sp>
        <p:nvSpPr>
          <p:cNvPr id="7" name="Frame 6"/>
          <p:cNvSpPr/>
          <p:nvPr/>
        </p:nvSpPr>
        <p:spPr>
          <a:xfrm>
            <a:off x="503322" y="609600"/>
            <a:ext cx="42862500" cy="4191000"/>
          </a:xfrm>
          <a:prstGeom prst="frame">
            <a:avLst>
              <a:gd name="adj1" fmla="val 545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4876547" y="4991099"/>
            <a:ext cx="14154150" cy="27446038"/>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29230722" y="4991099"/>
            <a:ext cx="14154150" cy="27446038"/>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1175395" y="5634355"/>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677152" y="5538103"/>
            <a:ext cx="7844589" cy="923330"/>
          </a:xfrm>
          <a:prstGeom prst="rect">
            <a:avLst/>
          </a:prstGeom>
          <a:noFill/>
        </p:spPr>
        <p:txBody>
          <a:bodyPr wrap="square" rtlCol="0">
            <a:spAutoFit/>
          </a:bodyPr>
          <a:lstStyle/>
          <a:p>
            <a:pPr algn="ctr"/>
            <a:r>
              <a:rPr lang="en-US" sz="5400" b="1" dirty="0">
                <a:solidFill>
                  <a:srgbClr val="F8F8F8"/>
                </a:solidFill>
              </a:rPr>
              <a:t>Problem Statement</a:t>
            </a:r>
          </a:p>
        </p:txBody>
      </p:sp>
      <p:sp>
        <p:nvSpPr>
          <p:cNvPr id="19" name="TextBox 18"/>
          <p:cNvSpPr txBox="1"/>
          <p:nvPr/>
        </p:nvSpPr>
        <p:spPr>
          <a:xfrm>
            <a:off x="1100261" y="6488875"/>
            <a:ext cx="12861380" cy="7848302"/>
          </a:xfrm>
          <a:prstGeom prst="rect">
            <a:avLst/>
          </a:prstGeom>
          <a:noFill/>
        </p:spPr>
        <p:txBody>
          <a:bodyPr wrap="square" rtlCol="0">
            <a:spAutoFit/>
          </a:bodyPr>
          <a:lstStyle/>
          <a:p>
            <a:pPr marL="571500" indent="-571500">
              <a:buFont typeface="Arial" panose="020B0604020202020204" pitchFamily="34" charset="0"/>
              <a:buChar char="•"/>
            </a:pPr>
            <a:r>
              <a:rPr lang="en-US" sz="4200" dirty="0">
                <a:effectLst/>
                <a:ea typeface="Calibri" panose="020F0502020204030204" pitchFamily="34" charset="0"/>
                <a:cs typeface="Times New Roman" panose="02020603050405020304" pitchFamily="18" charset="0"/>
              </a:rPr>
              <a:t>The University at Albany’s chemistry department, as part of their educational mission, intends to build a laboratory for undergraduate students where they can gain hands on experience testing various material properties (including tensile strength).  However, due to the extremely high cost of commercial products they have been unable to equip such a laboratory.  </a:t>
            </a:r>
          </a:p>
          <a:p>
            <a:pPr marL="571500" indent="-571500">
              <a:buFont typeface="Arial" panose="020B0604020202020204" pitchFamily="34" charset="0"/>
              <a:buChar char="•"/>
            </a:pPr>
            <a:endParaRPr lang="en-US" sz="4200" dirty="0">
              <a:effectLst/>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dirty="0">
                <a:effectLst/>
                <a:ea typeface="Calibri" panose="020F0502020204030204" pitchFamily="34" charset="0"/>
                <a:cs typeface="Times New Roman" panose="02020603050405020304" pitchFamily="18" charset="0"/>
              </a:rPr>
              <a:t>The goal of this project is to build an accurate, low cost, easy to use uniaxial tensile strength tester to support this educational mission. </a:t>
            </a:r>
          </a:p>
          <a:p>
            <a:pPr marL="571500" indent="-571500">
              <a:buFont typeface="Arial" panose="020B0604020202020204" pitchFamily="34" charset="0"/>
              <a:buChar char="•"/>
            </a:pPr>
            <a:endParaRPr lang="en-US" sz="4200" dirty="0"/>
          </a:p>
        </p:txBody>
      </p:sp>
      <p:grpSp>
        <p:nvGrpSpPr>
          <p:cNvPr id="9" name="Group 8">
            <a:extLst>
              <a:ext uri="{FF2B5EF4-FFF2-40B4-BE49-F238E27FC236}">
                <a16:creationId xmlns:a16="http://schemas.microsoft.com/office/drawing/2014/main" id="{6CB0C291-4663-4EAE-862B-42B1DB04D56B}"/>
              </a:ext>
            </a:extLst>
          </p:cNvPr>
          <p:cNvGrpSpPr/>
          <p:nvPr/>
        </p:nvGrpSpPr>
        <p:grpSpPr>
          <a:xfrm>
            <a:off x="1178027" y="14002149"/>
            <a:ext cx="12856115" cy="923330"/>
            <a:chOff x="1178027" y="18323132"/>
            <a:chExt cx="12856115" cy="923330"/>
          </a:xfrm>
        </p:grpSpPr>
        <p:sp>
          <p:nvSpPr>
            <p:cNvPr id="33" name="Rectangle 32"/>
            <p:cNvSpPr/>
            <p:nvPr/>
          </p:nvSpPr>
          <p:spPr>
            <a:xfrm>
              <a:off x="1178027" y="18453463"/>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677152" y="18323132"/>
              <a:ext cx="7844589" cy="923330"/>
            </a:xfrm>
            <a:prstGeom prst="rect">
              <a:avLst/>
            </a:prstGeom>
            <a:noFill/>
          </p:spPr>
          <p:txBody>
            <a:bodyPr wrap="square" rtlCol="0">
              <a:spAutoFit/>
            </a:bodyPr>
            <a:lstStyle/>
            <a:p>
              <a:pPr algn="ctr"/>
              <a:r>
                <a:rPr lang="en-US" sz="5400" b="1" dirty="0">
                  <a:solidFill>
                    <a:srgbClr val="F8F8F8"/>
                  </a:solidFill>
                </a:rPr>
                <a:t>System Requirements</a:t>
              </a:r>
            </a:p>
          </p:txBody>
        </p:sp>
      </p:grpSp>
      <p:sp>
        <p:nvSpPr>
          <p:cNvPr id="35" name="Rectangle 34"/>
          <p:cNvSpPr/>
          <p:nvPr/>
        </p:nvSpPr>
        <p:spPr>
          <a:xfrm>
            <a:off x="15473923" y="5694990"/>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7975680" y="5598738"/>
            <a:ext cx="7844589" cy="923330"/>
          </a:xfrm>
          <a:prstGeom prst="rect">
            <a:avLst/>
          </a:prstGeom>
          <a:noFill/>
        </p:spPr>
        <p:txBody>
          <a:bodyPr wrap="square" rtlCol="0">
            <a:spAutoFit/>
          </a:bodyPr>
          <a:lstStyle/>
          <a:p>
            <a:pPr algn="ctr"/>
            <a:r>
              <a:rPr lang="en-US" sz="5400" b="1" dirty="0">
                <a:solidFill>
                  <a:srgbClr val="F8F8F8"/>
                </a:solidFill>
              </a:rPr>
              <a:t>Experimental Results</a:t>
            </a:r>
          </a:p>
        </p:txBody>
      </p:sp>
      <p:cxnSp>
        <p:nvCxnSpPr>
          <p:cNvPr id="8" name="Straight Connector 7"/>
          <p:cNvCxnSpPr/>
          <p:nvPr/>
        </p:nvCxnSpPr>
        <p:spPr>
          <a:xfrm>
            <a:off x="15703532" y="13427696"/>
            <a:ext cx="12283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811625" y="23421530"/>
            <a:ext cx="12283993"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100261" y="27624549"/>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602018" y="27517688"/>
            <a:ext cx="7844589" cy="923330"/>
          </a:xfrm>
          <a:prstGeom prst="rect">
            <a:avLst/>
          </a:prstGeom>
          <a:noFill/>
        </p:spPr>
        <p:txBody>
          <a:bodyPr wrap="square" rtlCol="0">
            <a:spAutoFit/>
          </a:bodyPr>
          <a:lstStyle/>
          <a:p>
            <a:pPr algn="ctr"/>
            <a:r>
              <a:rPr lang="en-US" sz="5400" b="1" dirty="0">
                <a:solidFill>
                  <a:srgbClr val="F8F8F8"/>
                </a:solidFill>
              </a:rPr>
              <a:t>Project Partners</a:t>
            </a:r>
          </a:p>
        </p:txBody>
      </p:sp>
      <p:sp>
        <p:nvSpPr>
          <p:cNvPr id="43" name="Rectangle 42"/>
          <p:cNvSpPr/>
          <p:nvPr/>
        </p:nvSpPr>
        <p:spPr>
          <a:xfrm>
            <a:off x="29778587" y="5722432"/>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2280344" y="5626180"/>
            <a:ext cx="7844589" cy="923330"/>
          </a:xfrm>
          <a:prstGeom prst="rect">
            <a:avLst/>
          </a:prstGeom>
          <a:noFill/>
        </p:spPr>
        <p:txBody>
          <a:bodyPr wrap="square" rtlCol="0">
            <a:spAutoFit/>
          </a:bodyPr>
          <a:lstStyle/>
          <a:p>
            <a:pPr algn="ctr"/>
            <a:r>
              <a:rPr lang="en-US" sz="5400" b="1" dirty="0">
                <a:solidFill>
                  <a:srgbClr val="F8F8F8"/>
                </a:solidFill>
              </a:rPr>
              <a:t>System Design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1016" y="1217618"/>
            <a:ext cx="3877868" cy="2871176"/>
          </a:xfrm>
          <a:prstGeom prst="rect">
            <a:avLst/>
          </a:prstGeom>
        </p:spPr>
      </p:pic>
      <p:sp>
        <p:nvSpPr>
          <p:cNvPr id="46" name="Rectangle 45">
            <a:extLst>
              <a:ext uri="{FF2B5EF4-FFF2-40B4-BE49-F238E27FC236}">
                <a16:creationId xmlns:a16="http://schemas.microsoft.com/office/drawing/2014/main" id="{2F306ECD-ED66-4C90-A1DE-AE32E1AF460C}"/>
              </a:ext>
            </a:extLst>
          </p:cNvPr>
          <p:cNvSpPr/>
          <p:nvPr/>
        </p:nvSpPr>
        <p:spPr>
          <a:xfrm>
            <a:off x="1238150" y="21528767"/>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B2F7391-2765-4D0D-908B-2270852441E7}"/>
              </a:ext>
            </a:extLst>
          </p:cNvPr>
          <p:cNvSpPr txBox="1"/>
          <p:nvPr/>
        </p:nvSpPr>
        <p:spPr>
          <a:xfrm>
            <a:off x="2938938" y="21427781"/>
            <a:ext cx="9412707" cy="923330"/>
          </a:xfrm>
          <a:prstGeom prst="rect">
            <a:avLst/>
          </a:prstGeom>
          <a:noFill/>
        </p:spPr>
        <p:txBody>
          <a:bodyPr wrap="square" rtlCol="0">
            <a:spAutoFit/>
          </a:bodyPr>
          <a:lstStyle/>
          <a:p>
            <a:pPr algn="ctr"/>
            <a:r>
              <a:rPr lang="en-US" sz="5400" b="1" dirty="0">
                <a:solidFill>
                  <a:srgbClr val="F8F8F8"/>
                </a:solidFill>
              </a:rPr>
              <a:t>System Components &amp; Budget</a:t>
            </a:r>
          </a:p>
        </p:txBody>
      </p:sp>
      <p:graphicFrame>
        <p:nvGraphicFramePr>
          <p:cNvPr id="51" name="Table 50">
            <a:extLst>
              <a:ext uri="{FF2B5EF4-FFF2-40B4-BE49-F238E27FC236}">
                <a16:creationId xmlns:a16="http://schemas.microsoft.com/office/drawing/2014/main" id="{F08BC907-2160-4CA8-9289-1AEE494777F6}"/>
              </a:ext>
            </a:extLst>
          </p:cNvPr>
          <p:cNvGraphicFramePr>
            <a:graphicFrameLocks noGrp="1"/>
          </p:cNvGraphicFramePr>
          <p:nvPr>
            <p:extLst>
              <p:ext uri="{D42A27DB-BD31-4B8C-83A1-F6EECF244321}">
                <p14:modId xmlns:p14="http://schemas.microsoft.com/office/powerpoint/2010/main" val="2034366914"/>
              </p:ext>
            </p:extLst>
          </p:nvPr>
        </p:nvGraphicFramePr>
        <p:xfrm>
          <a:off x="15326944" y="7857715"/>
          <a:ext cx="13253354" cy="4297680"/>
        </p:xfrm>
        <a:graphic>
          <a:graphicData uri="http://schemas.openxmlformats.org/drawingml/2006/table">
            <a:tbl>
              <a:tblPr firstRow="1" bandRow="1">
                <a:tableStyleId>{5C22544A-7EE6-4342-B048-85BDC9FD1C3A}</a:tableStyleId>
              </a:tblPr>
              <a:tblGrid>
                <a:gridCol w="2452638">
                  <a:extLst>
                    <a:ext uri="{9D8B030D-6E8A-4147-A177-3AD203B41FA5}">
                      <a16:colId xmlns:a16="http://schemas.microsoft.com/office/drawing/2014/main" val="20000"/>
                    </a:ext>
                  </a:extLst>
                </a:gridCol>
                <a:gridCol w="2452638">
                  <a:extLst>
                    <a:ext uri="{9D8B030D-6E8A-4147-A177-3AD203B41FA5}">
                      <a16:colId xmlns:a16="http://schemas.microsoft.com/office/drawing/2014/main" val="20001"/>
                    </a:ext>
                  </a:extLst>
                </a:gridCol>
                <a:gridCol w="2951325">
                  <a:extLst>
                    <a:ext uri="{9D8B030D-6E8A-4147-A177-3AD203B41FA5}">
                      <a16:colId xmlns:a16="http://schemas.microsoft.com/office/drawing/2014/main" val="20002"/>
                    </a:ext>
                  </a:extLst>
                </a:gridCol>
                <a:gridCol w="3263153">
                  <a:extLst>
                    <a:ext uri="{9D8B030D-6E8A-4147-A177-3AD203B41FA5}">
                      <a16:colId xmlns:a16="http://schemas.microsoft.com/office/drawing/2014/main" val="2188092889"/>
                    </a:ext>
                  </a:extLst>
                </a:gridCol>
                <a:gridCol w="2133600">
                  <a:extLst>
                    <a:ext uri="{9D8B030D-6E8A-4147-A177-3AD203B41FA5}">
                      <a16:colId xmlns:a16="http://schemas.microsoft.com/office/drawing/2014/main" val="357714455"/>
                    </a:ext>
                  </a:extLst>
                </a:gridCol>
              </a:tblGrid>
              <a:tr h="533584">
                <a:tc>
                  <a:txBody>
                    <a:bodyPr/>
                    <a:lstStyle/>
                    <a:p>
                      <a:pPr algn="ctr"/>
                      <a:r>
                        <a:rPr lang="en-US" sz="3600" dirty="0"/>
                        <a:t>Metric</a:t>
                      </a:r>
                    </a:p>
                  </a:txBody>
                  <a:tcPr/>
                </a:tc>
                <a:tc>
                  <a:txBody>
                    <a:bodyPr/>
                    <a:lstStyle/>
                    <a:p>
                      <a:pPr algn="ctr"/>
                      <a:r>
                        <a:rPr lang="en-US" sz="3600" dirty="0"/>
                        <a:t>Sample</a:t>
                      </a:r>
                    </a:p>
                  </a:txBody>
                  <a:tcPr/>
                </a:tc>
                <a:tc>
                  <a:txBody>
                    <a:bodyPr/>
                    <a:lstStyle/>
                    <a:p>
                      <a:pPr algn="ctr"/>
                      <a:r>
                        <a:rPr lang="en-US" sz="3600" baseline="0" dirty="0"/>
                        <a:t>Our System</a:t>
                      </a:r>
                    </a:p>
                  </a:txBody>
                  <a:tcPr/>
                </a:tc>
                <a:tc>
                  <a:txBody>
                    <a:bodyPr/>
                    <a:lstStyle/>
                    <a:p>
                      <a:pPr algn="ctr"/>
                      <a:r>
                        <a:rPr lang="en-US" sz="3600" baseline="0" dirty="0"/>
                        <a:t>Known Value</a:t>
                      </a:r>
                    </a:p>
                  </a:txBody>
                  <a:tcPr/>
                </a:tc>
                <a:tc>
                  <a:txBody>
                    <a:bodyPr/>
                    <a:lstStyle/>
                    <a:p>
                      <a:pPr algn="ctr"/>
                      <a:r>
                        <a:rPr lang="en-US" sz="3600" baseline="0" dirty="0"/>
                        <a:t>Error</a:t>
                      </a:r>
                    </a:p>
                  </a:txBody>
                  <a:tcPr/>
                </a:tc>
                <a:extLst>
                  <a:ext uri="{0D108BD9-81ED-4DB2-BD59-A6C34878D82A}">
                    <a16:rowId xmlns:a16="http://schemas.microsoft.com/office/drawing/2014/main" val="10000"/>
                  </a:ext>
                </a:extLst>
              </a:tr>
              <a:tr h="887678">
                <a:tc>
                  <a:txBody>
                    <a:bodyPr/>
                    <a:lstStyle/>
                    <a:p>
                      <a:pPr algn="ctr"/>
                      <a:r>
                        <a:rPr lang="en-US" sz="3600" b="1" dirty="0"/>
                        <a:t>Young’s Modulus</a:t>
                      </a:r>
                    </a:p>
                  </a:txBody>
                  <a:tcPr/>
                </a:tc>
                <a:tc>
                  <a:txBody>
                    <a:bodyPr/>
                    <a:lstStyle/>
                    <a:p>
                      <a:pPr algn="ctr"/>
                      <a:r>
                        <a:rPr lang="en-US" sz="3600" b="1" dirty="0"/>
                        <a:t>Latex</a:t>
                      </a:r>
                    </a:p>
                  </a:txBody>
                  <a:tcPr/>
                </a:tc>
                <a:tc>
                  <a:txBody>
                    <a:bodyPr/>
                    <a:lstStyle/>
                    <a:p>
                      <a:pPr algn="ctr"/>
                      <a:r>
                        <a:rPr lang="en-US" sz="3600" b="1" dirty="0"/>
                        <a:t>?</a:t>
                      </a:r>
                    </a:p>
                  </a:txBody>
                  <a:tcPr/>
                </a:tc>
                <a:tc>
                  <a:txBody>
                    <a:bodyPr/>
                    <a:lstStyle/>
                    <a:p>
                      <a:pPr algn="ctr"/>
                      <a:r>
                        <a:rPr lang="en-US" sz="3600" b="1" dirty="0"/>
                        <a:t>740 </a:t>
                      </a:r>
                      <a:r>
                        <a:rPr lang="en-US" sz="3600" b="1" i="0" kern="1200" dirty="0">
                          <a:solidFill>
                            <a:schemeClr val="dk1"/>
                          </a:solidFill>
                          <a:effectLst/>
                          <a:latin typeface="+mn-lt"/>
                          <a:ea typeface="+mn-ea"/>
                          <a:cs typeface="+mn-cs"/>
                        </a:rPr>
                        <a:t>±</a:t>
                      </a:r>
                      <a:r>
                        <a:rPr lang="en-US" sz="3600" b="1" dirty="0"/>
                        <a:t> 10 kPa</a:t>
                      </a:r>
                    </a:p>
                  </a:txBody>
                  <a:tcPr/>
                </a:tc>
                <a:tc>
                  <a:txBody>
                    <a:bodyPr/>
                    <a:lstStyle/>
                    <a:p>
                      <a:pPr algn="ctr"/>
                      <a:r>
                        <a:rPr lang="en-US" sz="3600" b="1" dirty="0"/>
                        <a:t>?</a:t>
                      </a:r>
                    </a:p>
                  </a:txBody>
                  <a:tcPr/>
                </a:tc>
                <a:extLst>
                  <a:ext uri="{0D108BD9-81ED-4DB2-BD59-A6C34878D82A}">
                    <a16:rowId xmlns:a16="http://schemas.microsoft.com/office/drawing/2014/main" val="10001"/>
                  </a:ext>
                </a:extLst>
              </a:tr>
              <a:tr h="533584">
                <a:tc>
                  <a:txBody>
                    <a:bodyPr/>
                    <a:lstStyle/>
                    <a:p>
                      <a:pPr algn="ctr"/>
                      <a:r>
                        <a:rPr lang="en-US" sz="3600" b="1" dirty="0"/>
                        <a:t>…</a:t>
                      </a:r>
                    </a:p>
                  </a:txBody>
                  <a:tcPr anchor="ctr"/>
                </a:tc>
                <a:tc>
                  <a:txBody>
                    <a:bodyPr/>
                    <a:lstStyle/>
                    <a:p>
                      <a:pPr algn="ctr"/>
                      <a:r>
                        <a:rPr lang="en-US" sz="3600" b="1" dirty="0"/>
                        <a:t>Nitrile</a:t>
                      </a:r>
                    </a:p>
                  </a:txBody>
                  <a:tcPr anchor="ctr"/>
                </a:tc>
                <a:tc>
                  <a:txBody>
                    <a:bodyPr/>
                    <a:lstStyle/>
                    <a:p>
                      <a:pPr algn="ctr"/>
                      <a:r>
                        <a:rPr lang="en-US" sz="3600" b="1" dirty="0"/>
                        <a:t>?</a:t>
                      </a:r>
                    </a:p>
                  </a:txBody>
                  <a:tcPr anchor="ctr"/>
                </a:tc>
                <a:tc>
                  <a:txBody>
                    <a:bodyPr/>
                    <a:lstStyle/>
                    <a:p>
                      <a:pPr algn="ctr"/>
                      <a:r>
                        <a:rPr lang="en-US" sz="3600" b="1" dirty="0"/>
                        <a:t>2.4 </a:t>
                      </a:r>
                      <a:r>
                        <a:rPr lang="en-US" sz="3600" b="1" i="0" kern="1200" dirty="0">
                          <a:solidFill>
                            <a:schemeClr val="dk1"/>
                          </a:solidFill>
                          <a:effectLst/>
                          <a:latin typeface="+mn-lt"/>
                          <a:ea typeface="+mn-ea"/>
                          <a:cs typeface="+mn-cs"/>
                        </a:rPr>
                        <a:t>±</a:t>
                      </a:r>
                      <a:r>
                        <a:rPr lang="en-US" sz="3600" b="1" dirty="0"/>
                        <a:t> 0.2 MPa</a:t>
                      </a:r>
                    </a:p>
                  </a:txBody>
                  <a:tcPr anchor="ctr"/>
                </a:tc>
                <a:tc>
                  <a:txBody>
                    <a:bodyPr/>
                    <a:lstStyle/>
                    <a:p>
                      <a:pPr algn="ctr"/>
                      <a:r>
                        <a:rPr lang="en-US" sz="3600" b="1" dirty="0"/>
                        <a:t>?</a:t>
                      </a:r>
                    </a:p>
                  </a:txBody>
                  <a:tcPr anchor="ctr"/>
                </a:tc>
                <a:extLst>
                  <a:ext uri="{0D108BD9-81ED-4DB2-BD59-A6C34878D82A}">
                    <a16:rowId xmlns:a16="http://schemas.microsoft.com/office/drawing/2014/main" val="10002"/>
                  </a:ext>
                </a:extLst>
              </a:tr>
              <a:tr h="0">
                <a:tc>
                  <a:txBody>
                    <a:bodyPr/>
                    <a:lstStyle/>
                    <a:p>
                      <a:pPr algn="ctr"/>
                      <a:r>
                        <a:rPr lang="en-US" sz="3600" b="1" dirty="0"/>
                        <a:t>Ult. Tensile Strength</a:t>
                      </a:r>
                    </a:p>
                  </a:txBody>
                  <a:tcPr anchor="ctr"/>
                </a:tc>
                <a:tc>
                  <a:txBody>
                    <a:bodyPr/>
                    <a:lstStyle/>
                    <a:p>
                      <a:pPr algn="ctr"/>
                      <a:r>
                        <a:rPr lang="en-US" sz="3600" b="1" dirty="0"/>
                        <a:t>Latex</a:t>
                      </a:r>
                    </a:p>
                  </a:txBody>
                  <a:tcPr anchor="ctr"/>
                </a:tc>
                <a:tc>
                  <a:txBody>
                    <a:bodyPr/>
                    <a:lstStyle/>
                    <a:p>
                      <a:pPr algn="ctr"/>
                      <a:r>
                        <a:rPr lang="en-US" sz="3600" b="1" dirty="0"/>
                        <a:t>?</a:t>
                      </a:r>
                    </a:p>
                  </a:txBody>
                  <a:tcPr anchor="ctr"/>
                </a:tc>
                <a:tc>
                  <a:txBody>
                    <a:bodyPr/>
                    <a:lstStyle/>
                    <a:p>
                      <a:pPr algn="ctr"/>
                      <a:r>
                        <a:rPr lang="en-US" sz="3600" b="1" dirty="0"/>
                        <a:t>3.3 </a:t>
                      </a:r>
                      <a:r>
                        <a:rPr lang="en-US" sz="3600" b="1" i="0" kern="1200" dirty="0">
                          <a:solidFill>
                            <a:schemeClr val="dk1"/>
                          </a:solidFill>
                          <a:effectLst/>
                          <a:latin typeface="+mn-lt"/>
                          <a:ea typeface="+mn-ea"/>
                          <a:cs typeface="+mn-cs"/>
                        </a:rPr>
                        <a:t>± </a:t>
                      </a:r>
                      <a:r>
                        <a:rPr lang="en-US" sz="3600" b="1" dirty="0"/>
                        <a:t>0.1 MPa</a:t>
                      </a:r>
                    </a:p>
                  </a:txBody>
                  <a:tcPr anchor="ctr"/>
                </a:tc>
                <a:tc>
                  <a:txBody>
                    <a:bodyPr/>
                    <a:lstStyle/>
                    <a:p>
                      <a:pPr algn="ctr"/>
                      <a:r>
                        <a:rPr lang="en-US" sz="3600" b="1" dirty="0"/>
                        <a:t>?</a:t>
                      </a:r>
                    </a:p>
                  </a:txBody>
                  <a:tcPr anchor="ctr"/>
                </a:tc>
                <a:extLst>
                  <a:ext uri="{0D108BD9-81ED-4DB2-BD59-A6C34878D82A}">
                    <a16:rowId xmlns:a16="http://schemas.microsoft.com/office/drawing/2014/main" val="10003"/>
                  </a:ext>
                </a:extLst>
              </a:tr>
              <a:tr h="0">
                <a:tc>
                  <a:txBody>
                    <a:bodyPr/>
                    <a:lstStyle/>
                    <a:p>
                      <a:pPr algn="ctr"/>
                      <a:r>
                        <a:rPr lang="en-US" sz="3600" b="1" dirty="0"/>
                        <a:t>…</a:t>
                      </a:r>
                    </a:p>
                  </a:txBody>
                  <a:tcPr anchor="ctr"/>
                </a:tc>
                <a:tc>
                  <a:txBody>
                    <a:bodyPr/>
                    <a:lstStyle/>
                    <a:p>
                      <a:pPr algn="ctr"/>
                      <a:r>
                        <a:rPr lang="en-US" sz="3600" b="1" dirty="0"/>
                        <a:t>Nitrile</a:t>
                      </a:r>
                    </a:p>
                  </a:txBody>
                  <a:tcPr anchor="ctr"/>
                </a:tc>
                <a:tc>
                  <a:txBody>
                    <a:bodyPr/>
                    <a:lstStyle/>
                    <a:p>
                      <a:pPr algn="ctr"/>
                      <a:r>
                        <a:rPr lang="en-US" sz="3600" b="1" dirty="0"/>
                        <a:t>?</a:t>
                      </a:r>
                    </a:p>
                  </a:txBody>
                  <a:tcPr anchor="ctr"/>
                </a:tc>
                <a:tc>
                  <a:txBody>
                    <a:bodyPr/>
                    <a:lstStyle/>
                    <a:p>
                      <a:pPr algn="ctr"/>
                      <a:r>
                        <a:rPr lang="en-US" sz="3600" b="1" dirty="0"/>
                        <a:t>4.4 </a:t>
                      </a:r>
                      <a:r>
                        <a:rPr lang="en-US" sz="3600" b="1" i="0" kern="1200" dirty="0">
                          <a:solidFill>
                            <a:schemeClr val="dk1"/>
                          </a:solidFill>
                          <a:effectLst/>
                          <a:latin typeface="+mn-lt"/>
                          <a:ea typeface="+mn-ea"/>
                          <a:cs typeface="+mn-cs"/>
                        </a:rPr>
                        <a:t>± </a:t>
                      </a:r>
                      <a:r>
                        <a:rPr lang="en-US" sz="3600" b="1" dirty="0"/>
                        <a:t>0.1 MPa</a:t>
                      </a:r>
                    </a:p>
                  </a:txBody>
                  <a:tcPr anchor="ctr"/>
                </a:tc>
                <a:tc>
                  <a:txBody>
                    <a:bodyPr/>
                    <a:lstStyle/>
                    <a:p>
                      <a:pPr algn="ctr"/>
                      <a:r>
                        <a:rPr lang="en-US" sz="3600" b="1" dirty="0"/>
                        <a:t>?</a:t>
                      </a:r>
                    </a:p>
                  </a:txBody>
                  <a:tcPr anchor="ctr"/>
                </a:tc>
                <a:extLst>
                  <a:ext uri="{0D108BD9-81ED-4DB2-BD59-A6C34878D82A}">
                    <a16:rowId xmlns:a16="http://schemas.microsoft.com/office/drawing/2014/main" val="2424924803"/>
                  </a:ext>
                </a:extLst>
              </a:tr>
            </a:tbl>
          </a:graphicData>
        </a:graphic>
      </p:graphicFrame>
      <p:graphicFrame>
        <p:nvGraphicFramePr>
          <p:cNvPr id="52" name="Table 51">
            <a:extLst>
              <a:ext uri="{FF2B5EF4-FFF2-40B4-BE49-F238E27FC236}">
                <a16:creationId xmlns:a16="http://schemas.microsoft.com/office/drawing/2014/main" id="{3AFB6EE7-A4CA-4D25-975D-D3BD5877DFE4}"/>
              </a:ext>
            </a:extLst>
          </p:cNvPr>
          <p:cNvGraphicFramePr>
            <a:graphicFrameLocks noGrp="1"/>
          </p:cNvGraphicFramePr>
          <p:nvPr>
            <p:extLst>
              <p:ext uri="{D42A27DB-BD31-4B8C-83A1-F6EECF244321}">
                <p14:modId xmlns:p14="http://schemas.microsoft.com/office/powerpoint/2010/main" val="1499433676"/>
              </p:ext>
            </p:extLst>
          </p:nvPr>
        </p:nvGraphicFramePr>
        <p:xfrm>
          <a:off x="1270261" y="22463701"/>
          <a:ext cx="12856116" cy="4572000"/>
        </p:xfrm>
        <a:graphic>
          <a:graphicData uri="http://schemas.openxmlformats.org/drawingml/2006/table">
            <a:tbl>
              <a:tblPr firstRow="1" bandRow="1">
                <a:tableStyleId>{5C22544A-7EE6-4342-B048-85BDC9FD1C3A}</a:tableStyleId>
              </a:tblPr>
              <a:tblGrid>
                <a:gridCol w="4013364">
                  <a:extLst>
                    <a:ext uri="{9D8B030D-6E8A-4147-A177-3AD203B41FA5}">
                      <a16:colId xmlns:a16="http://schemas.microsoft.com/office/drawing/2014/main" val="20000"/>
                    </a:ext>
                  </a:extLst>
                </a:gridCol>
                <a:gridCol w="6051862">
                  <a:extLst>
                    <a:ext uri="{9D8B030D-6E8A-4147-A177-3AD203B41FA5}">
                      <a16:colId xmlns:a16="http://schemas.microsoft.com/office/drawing/2014/main" val="20001"/>
                    </a:ext>
                  </a:extLst>
                </a:gridCol>
                <a:gridCol w="2790890">
                  <a:extLst>
                    <a:ext uri="{9D8B030D-6E8A-4147-A177-3AD203B41FA5}">
                      <a16:colId xmlns:a16="http://schemas.microsoft.com/office/drawing/2014/main" val="20002"/>
                    </a:ext>
                  </a:extLst>
                </a:gridCol>
              </a:tblGrid>
              <a:tr h="533584">
                <a:tc>
                  <a:txBody>
                    <a:bodyPr/>
                    <a:lstStyle/>
                    <a:p>
                      <a:pPr algn="ctr"/>
                      <a:r>
                        <a:rPr lang="en-US" sz="3600" dirty="0"/>
                        <a:t>Part</a:t>
                      </a:r>
                    </a:p>
                  </a:txBody>
                  <a:tcPr/>
                </a:tc>
                <a:tc>
                  <a:txBody>
                    <a:bodyPr/>
                    <a:lstStyle/>
                    <a:p>
                      <a:pPr algn="ctr"/>
                      <a:r>
                        <a:rPr lang="en-US" sz="3600" dirty="0"/>
                        <a:t>Purpose</a:t>
                      </a:r>
                    </a:p>
                  </a:txBody>
                  <a:tcPr/>
                </a:tc>
                <a:tc>
                  <a:txBody>
                    <a:bodyPr/>
                    <a:lstStyle/>
                    <a:p>
                      <a:pPr algn="ctr"/>
                      <a:r>
                        <a:rPr lang="en-US" sz="3600" baseline="0" dirty="0"/>
                        <a:t>Cost</a:t>
                      </a:r>
                    </a:p>
                  </a:txBody>
                  <a:tcPr/>
                </a:tc>
                <a:extLst>
                  <a:ext uri="{0D108BD9-81ED-4DB2-BD59-A6C34878D82A}">
                    <a16:rowId xmlns:a16="http://schemas.microsoft.com/office/drawing/2014/main" val="10000"/>
                  </a:ext>
                </a:extLst>
              </a:tr>
              <a:tr h="887678">
                <a:tc>
                  <a:txBody>
                    <a:bodyPr/>
                    <a:lstStyle/>
                    <a:p>
                      <a:pPr algn="ctr"/>
                      <a:r>
                        <a:rPr lang="en-US" sz="3600" b="1" dirty="0"/>
                        <a:t>Ultrasonic Range Sensor</a:t>
                      </a:r>
                    </a:p>
                  </a:txBody>
                  <a:tcPr/>
                </a:tc>
                <a:tc>
                  <a:txBody>
                    <a:bodyPr/>
                    <a:lstStyle/>
                    <a:p>
                      <a:pPr algn="ctr"/>
                      <a:r>
                        <a:rPr lang="en-US" sz="3600" b="1" dirty="0"/>
                        <a:t>Measures Distance</a:t>
                      </a:r>
                    </a:p>
                  </a:txBody>
                  <a:tcPr/>
                </a:tc>
                <a:tc>
                  <a:txBody>
                    <a:bodyPr/>
                    <a:lstStyle/>
                    <a:p>
                      <a:pPr algn="ctr"/>
                      <a:r>
                        <a:rPr lang="en-US" sz="3600" b="1" dirty="0"/>
                        <a:t>$4</a:t>
                      </a:r>
                    </a:p>
                  </a:txBody>
                  <a:tcPr/>
                </a:tc>
                <a:extLst>
                  <a:ext uri="{0D108BD9-81ED-4DB2-BD59-A6C34878D82A}">
                    <a16:rowId xmlns:a16="http://schemas.microsoft.com/office/drawing/2014/main" val="10001"/>
                  </a:ext>
                </a:extLst>
              </a:tr>
              <a:tr h="533584">
                <a:tc>
                  <a:txBody>
                    <a:bodyPr/>
                    <a:lstStyle/>
                    <a:p>
                      <a:pPr algn="ctr"/>
                      <a:r>
                        <a:rPr lang="en-US" sz="3600" b="1" dirty="0"/>
                        <a:t>Load Cell 5kg</a:t>
                      </a:r>
                    </a:p>
                  </a:txBody>
                  <a:tcPr anchor="ctr"/>
                </a:tc>
                <a:tc>
                  <a:txBody>
                    <a:bodyPr/>
                    <a:lstStyle/>
                    <a:p>
                      <a:pPr algn="ctr"/>
                      <a:r>
                        <a:rPr lang="en-US" sz="3600" b="1" dirty="0"/>
                        <a:t>Measures Force</a:t>
                      </a:r>
                    </a:p>
                  </a:txBody>
                  <a:tcPr anchor="ctr"/>
                </a:tc>
                <a:tc>
                  <a:txBody>
                    <a:bodyPr/>
                    <a:lstStyle/>
                    <a:p>
                      <a:pPr algn="ctr"/>
                      <a:r>
                        <a:rPr lang="en-US" sz="3600" b="1" dirty="0"/>
                        <a:t>$12</a:t>
                      </a:r>
                    </a:p>
                  </a:txBody>
                  <a:tcPr anchor="ctr"/>
                </a:tc>
                <a:extLst>
                  <a:ext uri="{0D108BD9-81ED-4DB2-BD59-A6C34878D82A}">
                    <a16:rowId xmlns:a16="http://schemas.microsoft.com/office/drawing/2014/main" val="10002"/>
                  </a:ext>
                </a:extLst>
              </a:tr>
              <a:tr h="0">
                <a:tc>
                  <a:txBody>
                    <a:bodyPr/>
                    <a:lstStyle/>
                    <a:p>
                      <a:pPr algn="ctr"/>
                      <a:r>
                        <a:rPr lang="en-US" sz="3600" b="1" dirty="0"/>
                        <a:t>Amplifier Board</a:t>
                      </a:r>
                    </a:p>
                  </a:txBody>
                  <a:tcPr anchor="ctr"/>
                </a:tc>
                <a:tc>
                  <a:txBody>
                    <a:bodyPr/>
                    <a:lstStyle/>
                    <a:p>
                      <a:pPr algn="ctr"/>
                      <a:r>
                        <a:rPr lang="en-US" sz="3600" b="1" dirty="0"/>
                        <a:t>Amplifies and Digitizes Signal</a:t>
                      </a:r>
                    </a:p>
                  </a:txBody>
                  <a:tcPr anchor="ctr"/>
                </a:tc>
                <a:tc>
                  <a:txBody>
                    <a:bodyPr/>
                    <a:lstStyle/>
                    <a:p>
                      <a:pPr algn="ctr"/>
                      <a:r>
                        <a:rPr lang="en-US" sz="3600" b="1" dirty="0"/>
                        <a:t>$10</a:t>
                      </a:r>
                    </a:p>
                  </a:txBody>
                  <a:tcPr anchor="ctr"/>
                </a:tc>
                <a:extLst>
                  <a:ext uri="{0D108BD9-81ED-4DB2-BD59-A6C34878D82A}">
                    <a16:rowId xmlns:a16="http://schemas.microsoft.com/office/drawing/2014/main" val="10003"/>
                  </a:ext>
                </a:extLst>
              </a:tr>
              <a:tr h="0">
                <a:tc>
                  <a:txBody>
                    <a:bodyPr/>
                    <a:lstStyle/>
                    <a:p>
                      <a:pPr algn="ctr"/>
                      <a:r>
                        <a:rPr lang="en-US" sz="3600" b="1" dirty="0"/>
                        <a:t>Microcontroller</a:t>
                      </a:r>
                    </a:p>
                  </a:txBody>
                  <a:tcPr anchor="ctr"/>
                </a:tc>
                <a:tc>
                  <a:txBody>
                    <a:bodyPr/>
                    <a:lstStyle/>
                    <a:p>
                      <a:pPr algn="ctr"/>
                      <a:r>
                        <a:rPr lang="en-US" sz="3600" b="1" dirty="0"/>
                        <a:t>Controls System</a:t>
                      </a:r>
                    </a:p>
                  </a:txBody>
                  <a:tcPr anchor="ctr"/>
                </a:tc>
                <a:tc>
                  <a:txBody>
                    <a:bodyPr/>
                    <a:lstStyle/>
                    <a:p>
                      <a:pPr algn="ctr"/>
                      <a:r>
                        <a:rPr lang="en-US" sz="3600" b="1" dirty="0"/>
                        <a:t>$15</a:t>
                      </a:r>
                    </a:p>
                  </a:txBody>
                  <a:tcPr anchor="ctr"/>
                </a:tc>
                <a:extLst>
                  <a:ext uri="{0D108BD9-81ED-4DB2-BD59-A6C34878D82A}">
                    <a16:rowId xmlns:a16="http://schemas.microsoft.com/office/drawing/2014/main" val="1848573427"/>
                  </a:ext>
                </a:extLst>
              </a:tr>
              <a:tr h="0">
                <a:tc gridSpan="2">
                  <a:txBody>
                    <a:bodyPr/>
                    <a:lstStyle/>
                    <a:p>
                      <a:pPr algn="r"/>
                      <a:r>
                        <a:rPr lang="en-US" sz="4800" b="1" dirty="0"/>
                        <a:t>TOTAL</a:t>
                      </a:r>
                    </a:p>
                  </a:txBody>
                  <a:tcPr anchor="ctr"/>
                </a:tc>
                <a:tc hMerge="1">
                  <a:txBody>
                    <a:bodyPr/>
                    <a:lstStyle/>
                    <a:p>
                      <a:pPr algn="ctr"/>
                      <a:r>
                        <a:rPr lang="en-US" sz="3600" b="1" dirty="0"/>
                        <a:t>TOTAL</a:t>
                      </a:r>
                    </a:p>
                  </a:txBody>
                  <a:tcPr anchor="ctr"/>
                </a:tc>
                <a:tc>
                  <a:txBody>
                    <a:bodyPr/>
                    <a:lstStyle/>
                    <a:p>
                      <a:pPr algn="ctr"/>
                      <a:r>
                        <a:rPr lang="en-US" sz="4800" b="1" dirty="0"/>
                        <a:t>$41</a:t>
                      </a:r>
                    </a:p>
                  </a:txBody>
                  <a:tcPr anchor="ctr"/>
                </a:tc>
                <a:extLst>
                  <a:ext uri="{0D108BD9-81ED-4DB2-BD59-A6C34878D82A}">
                    <a16:rowId xmlns:a16="http://schemas.microsoft.com/office/drawing/2014/main" val="859590252"/>
                  </a:ext>
                </a:extLst>
              </a:tr>
            </a:tbl>
          </a:graphicData>
        </a:graphic>
      </p:graphicFrame>
      <p:sp>
        <p:nvSpPr>
          <p:cNvPr id="54" name="TextBox 53">
            <a:extLst>
              <a:ext uri="{FF2B5EF4-FFF2-40B4-BE49-F238E27FC236}">
                <a16:creationId xmlns:a16="http://schemas.microsoft.com/office/drawing/2014/main" id="{CEA61000-B096-43BA-82F5-A2C21E76411A}"/>
              </a:ext>
            </a:extLst>
          </p:cNvPr>
          <p:cNvSpPr txBox="1"/>
          <p:nvPr/>
        </p:nvSpPr>
        <p:spPr>
          <a:xfrm>
            <a:off x="15326944" y="6862863"/>
            <a:ext cx="13253354" cy="830997"/>
          </a:xfrm>
          <a:prstGeom prst="rect">
            <a:avLst/>
          </a:prstGeom>
          <a:noFill/>
        </p:spPr>
        <p:txBody>
          <a:bodyPr wrap="square">
            <a:spAutoFit/>
          </a:bodyPr>
          <a:lstStyle/>
          <a:p>
            <a:pPr algn="ctr"/>
            <a:r>
              <a:rPr lang="en-US" sz="4800" b="1" dirty="0">
                <a:solidFill>
                  <a:srgbClr val="7030A0"/>
                </a:solidFill>
              </a:rPr>
              <a:t>System Accuracy</a:t>
            </a:r>
            <a:endParaRPr lang="en-US" sz="4800" dirty="0"/>
          </a:p>
        </p:txBody>
      </p:sp>
      <p:sp>
        <p:nvSpPr>
          <p:cNvPr id="55" name="TextBox 54">
            <a:extLst>
              <a:ext uri="{FF2B5EF4-FFF2-40B4-BE49-F238E27FC236}">
                <a16:creationId xmlns:a16="http://schemas.microsoft.com/office/drawing/2014/main" id="{70958FE7-4DBE-4E9B-94CD-C7F5B9AB7904}"/>
              </a:ext>
            </a:extLst>
          </p:cNvPr>
          <p:cNvSpPr txBox="1"/>
          <p:nvPr/>
        </p:nvSpPr>
        <p:spPr>
          <a:xfrm>
            <a:off x="15254411" y="13716981"/>
            <a:ext cx="13253354" cy="830997"/>
          </a:xfrm>
          <a:prstGeom prst="rect">
            <a:avLst/>
          </a:prstGeom>
          <a:noFill/>
        </p:spPr>
        <p:txBody>
          <a:bodyPr wrap="square">
            <a:spAutoFit/>
          </a:bodyPr>
          <a:lstStyle/>
          <a:p>
            <a:pPr algn="ctr"/>
            <a:r>
              <a:rPr lang="en-US" sz="4800" b="1" dirty="0">
                <a:solidFill>
                  <a:srgbClr val="7030A0"/>
                </a:solidFill>
              </a:rPr>
              <a:t>Stress-Strain Curve</a:t>
            </a:r>
            <a:endParaRPr lang="en-US" sz="4800" dirty="0"/>
          </a:p>
        </p:txBody>
      </p:sp>
      <p:sp>
        <p:nvSpPr>
          <p:cNvPr id="56" name="TextBox 55">
            <a:extLst>
              <a:ext uri="{FF2B5EF4-FFF2-40B4-BE49-F238E27FC236}">
                <a16:creationId xmlns:a16="http://schemas.microsoft.com/office/drawing/2014/main" id="{B9398024-EA94-491A-A23F-50F4CAD946E7}"/>
              </a:ext>
            </a:extLst>
          </p:cNvPr>
          <p:cNvSpPr txBox="1"/>
          <p:nvPr/>
        </p:nvSpPr>
        <p:spPr>
          <a:xfrm>
            <a:off x="1168756" y="15223748"/>
            <a:ext cx="12861380" cy="6555641"/>
          </a:xfrm>
          <a:prstGeom prst="rect">
            <a:avLst/>
          </a:prstGeom>
          <a:noFill/>
        </p:spPr>
        <p:txBody>
          <a:bodyPr wrap="square" rtlCol="0">
            <a:spAutoFit/>
          </a:bodyPr>
          <a:lstStyle/>
          <a:p>
            <a:pPr marL="571500" indent="-571500">
              <a:buFont typeface="Arial" panose="020B0604020202020204" pitchFamily="34" charset="0"/>
              <a:buChar char="•"/>
            </a:pPr>
            <a:r>
              <a:rPr lang="en-US" sz="4200" b="1" dirty="0">
                <a:ea typeface="Calibri" panose="020F0502020204030204" pitchFamily="34" charset="0"/>
                <a:cs typeface="Times New Roman" panose="02020603050405020304" pitchFamily="18" charset="0"/>
              </a:rPr>
              <a:t>System Accuracy:  </a:t>
            </a:r>
            <a:r>
              <a:rPr lang="en-US" sz="4200" dirty="0">
                <a:ea typeface="Calibri" panose="020F0502020204030204" pitchFamily="34" charset="0"/>
                <a:cs typeface="Times New Roman" panose="02020603050405020304" pitchFamily="18" charset="0"/>
              </a:rPr>
              <a:t>The system should be able to accurately measure the stress-strain curve, such that Young’s Modulus and Ultimate Tensile Strength can be calculated to within two significant figures.</a:t>
            </a:r>
          </a:p>
          <a:p>
            <a:pPr marL="571500" indent="-571500">
              <a:buFont typeface="Arial" panose="020B0604020202020204" pitchFamily="34" charset="0"/>
              <a:buChar char="•"/>
            </a:pPr>
            <a:endParaRPr lang="en-US" sz="4200" dirty="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b="1" dirty="0">
                <a:ea typeface="Calibri" panose="020F0502020204030204" pitchFamily="34" charset="0"/>
                <a:cs typeface="Times New Roman" panose="02020603050405020304" pitchFamily="18" charset="0"/>
              </a:rPr>
              <a:t>System Ease-of-Use:  </a:t>
            </a:r>
            <a:r>
              <a:rPr lang="en-US" sz="4200" dirty="0">
                <a:ea typeface="Calibri" panose="020F0502020204030204" pitchFamily="34" charset="0"/>
                <a:cs typeface="Times New Roman" panose="02020603050405020304" pitchFamily="18" charset="0"/>
              </a:rPr>
              <a:t>The system should be easy to calibrate and operate by undergraduate students without requiring knowledge of electronics or software programming. </a:t>
            </a:r>
            <a:endParaRPr lang="en-US" sz="4200" b="1" dirty="0">
              <a:solidFill>
                <a:srgbClr val="C00000"/>
              </a:solidFill>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4200" dirty="0">
              <a:solidFill>
                <a:srgbClr val="C00000"/>
              </a:solidFill>
              <a:effectLst/>
              <a:ea typeface="Calibri" panose="020F050202020403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56DD0ABD-48CD-40B6-BD56-DE5688B37FF3}"/>
              </a:ext>
            </a:extLst>
          </p:cNvPr>
          <p:cNvSpPr txBox="1"/>
          <p:nvPr/>
        </p:nvSpPr>
        <p:spPr>
          <a:xfrm>
            <a:off x="17932759" y="22088274"/>
            <a:ext cx="7844589" cy="923330"/>
          </a:xfrm>
          <a:prstGeom prst="rect">
            <a:avLst/>
          </a:prstGeom>
          <a:noFill/>
        </p:spPr>
        <p:txBody>
          <a:bodyPr wrap="square" rtlCol="0">
            <a:spAutoFit/>
          </a:bodyPr>
          <a:lstStyle/>
          <a:p>
            <a:pPr algn="ctr"/>
            <a:endParaRPr lang="en-US" sz="5400" b="1" dirty="0">
              <a:solidFill>
                <a:srgbClr val="F8F8F8"/>
              </a:solidFill>
            </a:endParaRPr>
          </a:p>
        </p:txBody>
      </p:sp>
      <p:sp>
        <p:nvSpPr>
          <p:cNvPr id="59" name="TextBox 58">
            <a:extLst>
              <a:ext uri="{FF2B5EF4-FFF2-40B4-BE49-F238E27FC236}">
                <a16:creationId xmlns:a16="http://schemas.microsoft.com/office/drawing/2014/main" id="{1D2002BA-C0EE-4032-BCDD-8F6E1630D612}"/>
              </a:ext>
            </a:extLst>
          </p:cNvPr>
          <p:cNvSpPr txBox="1"/>
          <p:nvPr/>
        </p:nvSpPr>
        <p:spPr>
          <a:xfrm>
            <a:off x="30112468" y="6701061"/>
            <a:ext cx="13253354" cy="830997"/>
          </a:xfrm>
          <a:prstGeom prst="rect">
            <a:avLst/>
          </a:prstGeom>
          <a:noFill/>
        </p:spPr>
        <p:txBody>
          <a:bodyPr wrap="square">
            <a:spAutoFit/>
          </a:bodyPr>
          <a:lstStyle/>
          <a:p>
            <a:r>
              <a:rPr lang="en-US" sz="4800" b="1" dirty="0">
                <a:solidFill>
                  <a:srgbClr val="7030A0"/>
                </a:solidFill>
              </a:rPr>
              <a:t>Key System Features</a:t>
            </a:r>
            <a:endParaRPr lang="en-US" sz="4800" dirty="0"/>
          </a:p>
        </p:txBody>
      </p:sp>
      <p:sp>
        <p:nvSpPr>
          <p:cNvPr id="60" name="TextBox 59">
            <a:extLst>
              <a:ext uri="{FF2B5EF4-FFF2-40B4-BE49-F238E27FC236}">
                <a16:creationId xmlns:a16="http://schemas.microsoft.com/office/drawing/2014/main" id="{B0A3CE29-D98A-41C6-BC5D-0C7D239BF60F}"/>
              </a:ext>
            </a:extLst>
          </p:cNvPr>
          <p:cNvSpPr txBox="1"/>
          <p:nvPr/>
        </p:nvSpPr>
        <p:spPr>
          <a:xfrm>
            <a:off x="30112468" y="7570926"/>
            <a:ext cx="12861380" cy="4616648"/>
          </a:xfrm>
          <a:prstGeom prst="rect">
            <a:avLst/>
          </a:prstGeom>
          <a:noFill/>
        </p:spPr>
        <p:txBody>
          <a:bodyPr wrap="square" rtlCol="0">
            <a:spAutoFit/>
          </a:bodyPr>
          <a:lstStyle/>
          <a:p>
            <a:r>
              <a:rPr lang="en-US" sz="4200" dirty="0">
                <a:ea typeface="Calibri" panose="020F0502020204030204" pitchFamily="34" charset="0"/>
                <a:cs typeface="Times New Roman" panose="02020603050405020304" pitchFamily="18" charset="0"/>
              </a:rPr>
              <a:t>To satisfy system requirements, we incorporated the following design modifications:</a:t>
            </a:r>
            <a:endParaRPr lang="en-US" sz="4200" dirty="0">
              <a:effectLst/>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b="1" dirty="0">
                <a:effectLst/>
                <a:ea typeface="Calibri" panose="020F0502020204030204" pitchFamily="34" charset="0"/>
                <a:cs typeface="Times New Roman" panose="02020603050405020304" pitchFamily="18" charset="0"/>
              </a:rPr>
              <a:t>Item #1</a:t>
            </a:r>
            <a:r>
              <a:rPr lang="en-US" sz="4200" dirty="0">
                <a:effectLst/>
                <a:ea typeface="Calibri" panose="020F0502020204030204" pitchFamily="34" charset="0"/>
                <a:cs typeface="Times New Roman" panose="02020603050405020304" pitchFamily="18" charset="0"/>
              </a:rPr>
              <a:t>: Very brief description</a:t>
            </a:r>
          </a:p>
          <a:p>
            <a:pPr marL="571500" indent="-571500">
              <a:buFont typeface="Arial" panose="020B0604020202020204" pitchFamily="34" charset="0"/>
              <a:buChar char="•"/>
            </a:pPr>
            <a:r>
              <a:rPr lang="en-US" sz="4200" b="1" dirty="0">
                <a:ea typeface="Calibri" panose="020F0502020204030204" pitchFamily="34" charset="0"/>
                <a:cs typeface="Times New Roman" panose="02020603050405020304" pitchFamily="18" charset="0"/>
              </a:rPr>
              <a:t>Item #2: </a:t>
            </a:r>
            <a:r>
              <a:rPr lang="en-US" sz="4200" dirty="0">
                <a:effectLst/>
                <a:ea typeface="Calibri" panose="020F0502020204030204" pitchFamily="34" charset="0"/>
                <a:cs typeface="Times New Roman" panose="02020603050405020304" pitchFamily="18" charset="0"/>
              </a:rPr>
              <a:t>Very brief description</a:t>
            </a:r>
            <a:endParaRPr lang="en-US" sz="4200" dirty="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b="1" dirty="0">
                <a:effectLst/>
                <a:ea typeface="Calibri" panose="020F0502020204030204" pitchFamily="34" charset="0"/>
                <a:cs typeface="Times New Roman" panose="02020603050405020304" pitchFamily="18" charset="0"/>
              </a:rPr>
              <a:t>Item #3: </a:t>
            </a:r>
            <a:r>
              <a:rPr lang="en-US" sz="4200" dirty="0">
                <a:effectLst/>
                <a:ea typeface="Calibri" panose="020F0502020204030204" pitchFamily="34" charset="0"/>
                <a:cs typeface="Times New Roman" panose="02020603050405020304" pitchFamily="18" charset="0"/>
              </a:rPr>
              <a:t>Very brief description</a:t>
            </a:r>
          </a:p>
          <a:p>
            <a:pPr marL="571500" indent="-571500">
              <a:buFont typeface="Arial" panose="020B0604020202020204" pitchFamily="34" charset="0"/>
              <a:buChar char="•"/>
            </a:pPr>
            <a:r>
              <a:rPr lang="en-US" sz="4200" b="1" dirty="0">
                <a:ea typeface="Calibri" panose="020F0502020204030204" pitchFamily="34" charset="0"/>
                <a:cs typeface="Times New Roman" panose="02020603050405020304" pitchFamily="18" charset="0"/>
              </a:rPr>
              <a:t>Item #4:</a:t>
            </a:r>
            <a:r>
              <a:rPr lang="en-US" sz="4200" b="1" dirty="0">
                <a:effectLst/>
                <a:ea typeface="Calibri" panose="020F0502020204030204" pitchFamily="34" charset="0"/>
                <a:cs typeface="Times New Roman" panose="02020603050405020304" pitchFamily="18" charset="0"/>
              </a:rPr>
              <a:t> </a:t>
            </a:r>
            <a:r>
              <a:rPr lang="en-US" sz="4200" dirty="0">
                <a:effectLst/>
                <a:ea typeface="Calibri" panose="020F0502020204030204" pitchFamily="34" charset="0"/>
                <a:cs typeface="Times New Roman" panose="02020603050405020304" pitchFamily="18" charset="0"/>
              </a:rPr>
              <a:t>Very brief description</a:t>
            </a:r>
            <a:endParaRPr lang="en-US" sz="4200" dirty="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b="1" dirty="0">
                <a:effectLst/>
                <a:ea typeface="Calibri" panose="020F0502020204030204" pitchFamily="34" charset="0"/>
                <a:cs typeface="Times New Roman" panose="02020603050405020304" pitchFamily="18" charset="0"/>
              </a:rPr>
              <a:t>Item #</a:t>
            </a:r>
            <a:r>
              <a:rPr lang="en-US" sz="4200" b="1" dirty="0">
                <a:ea typeface="Calibri" panose="020F0502020204030204" pitchFamily="34" charset="0"/>
                <a:cs typeface="Times New Roman" panose="02020603050405020304" pitchFamily="18" charset="0"/>
              </a:rPr>
              <a:t>5: </a:t>
            </a:r>
            <a:r>
              <a:rPr lang="en-US" sz="4200" dirty="0">
                <a:effectLst/>
                <a:ea typeface="Calibri" panose="020F0502020204030204" pitchFamily="34" charset="0"/>
                <a:cs typeface="Times New Roman" panose="02020603050405020304" pitchFamily="18" charset="0"/>
              </a:rPr>
              <a:t>Very brief description</a:t>
            </a:r>
          </a:p>
        </p:txBody>
      </p:sp>
      <p:sp>
        <p:nvSpPr>
          <p:cNvPr id="61" name="TextBox 60">
            <a:extLst>
              <a:ext uri="{FF2B5EF4-FFF2-40B4-BE49-F238E27FC236}">
                <a16:creationId xmlns:a16="http://schemas.microsoft.com/office/drawing/2014/main" id="{69F5BF49-D9BD-49E4-A41C-B710D2600E5F}"/>
              </a:ext>
            </a:extLst>
          </p:cNvPr>
          <p:cNvSpPr txBox="1"/>
          <p:nvPr/>
        </p:nvSpPr>
        <p:spPr>
          <a:xfrm>
            <a:off x="29916481" y="12984760"/>
            <a:ext cx="13253354" cy="830997"/>
          </a:xfrm>
          <a:prstGeom prst="rect">
            <a:avLst/>
          </a:prstGeom>
          <a:noFill/>
        </p:spPr>
        <p:txBody>
          <a:bodyPr wrap="square">
            <a:spAutoFit/>
          </a:bodyPr>
          <a:lstStyle/>
          <a:p>
            <a:r>
              <a:rPr lang="en-US" sz="4800" b="1" dirty="0">
                <a:solidFill>
                  <a:srgbClr val="7030A0"/>
                </a:solidFill>
              </a:rPr>
              <a:t>Physical Model</a:t>
            </a:r>
            <a:endParaRPr lang="en-US" sz="4800" dirty="0"/>
          </a:p>
        </p:txBody>
      </p:sp>
      <p:sp>
        <p:nvSpPr>
          <p:cNvPr id="62" name="TextBox 61">
            <a:extLst>
              <a:ext uri="{FF2B5EF4-FFF2-40B4-BE49-F238E27FC236}">
                <a16:creationId xmlns:a16="http://schemas.microsoft.com/office/drawing/2014/main" id="{05FAE05F-98BF-470E-A3D4-5385E6FF8713}"/>
              </a:ext>
            </a:extLst>
          </p:cNvPr>
          <p:cNvSpPr txBox="1"/>
          <p:nvPr/>
        </p:nvSpPr>
        <p:spPr>
          <a:xfrm>
            <a:off x="29916481" y="22501691"/>
            <a:ext cx="13253354" cy="830997"/>
          </a:xfrm>
          <a:prstGeom prst="rect">
            <a:avLst/>
          </a:prstGeom>
          <a:noFill/>
        </p:spPr>
        <p:txBody>
          <a:bodyPr wrap="square">
            <a:spAutoFit/>
          </a:bodyPr>
          <a:lstStyle/>
          <a:p>
            <a:r>
              <a:rPr lang="en-US" sz="4800" b="1" dirty="0">
                <a:solidFill>
                  <a:srgbClr val="7030A0"/>
                </a:solidFill>
              </a:rPr>
              <a:t>Circuit Schematic</a:t>
            </a:r>
            <a:endParaRPr lang="en-US" sz="4800" dirty="0"/>
          </a:p>
        </p:txBody>
      </p:sp>
      <p:pic>
        <p:nvPicPr>
          <p:cNvPr id="64" name="Picture 63">
            <a:extLst>
              <a:ext uri="{FF2B5EF4-FFF2-40B4-BE49-F238E27FC236}">
                <a16:creationId xmlns:a16="http://schemas.microsoft.com/office/drawing/2014/main" id="{24C0CD1D-3CDE-497E-92C6-29310385C28E}"/>
              </a:ext>
            </a:extLst>
          </p:cNvPr>
          <p:cNvPicPr>
            <a:picLocks noChangeAspect="1"/>
          </p:cNvPicPr>
          <p:nvPr/>
        </p:nvPicPr>
        <p:blipFill>
          <a:blip r:embed="rId3"/>
          <a:stretch>
            <a:fillRect/>
          </a:stretch>
        </p:blipFill>
        <p:spPr>
          <a:xfrm>
            <a:off x="33115624" y="13924716"/>
            <a:ext cx="6824746" cy="6874965"/>
          </a:xfrm>
          <a:prstGeom prst="rect">
            <a:avLst/>
          </a:prstGeom>
        </p:spPr>
      </p:pic>
      <p:pic>
        <p:nvPicPr>
          <p:cNvPr id="66" name="Picture 65">
            <a:extLst>
              <a:ext uri="{FF2B5EF4-FFF2-40B4-BE49-F238E27FC236}">
                <a16:creationId xmlns:a16="http://schemas.microsoft.com/office/drawing/2014/main" id="{D5DB4AE9-9B8F-45F3-A588-EA6643511B9D}"/>
              </a:ext>
            </a:extLst>
          </p:cNvPr>
          <p:cNvPicPr>
            <a:picLocks noChangeAspect="1"/>
          </p:cNvPicPr>
          <p:nvPr/>
        </p:nvPicPr>
        <p:blipFill>
          <a:blip r:embed="rId4"/>
          <a:stretch>
            <a:fillRect/>
          </a:stretch>
        </p:blipFill>
        <p:spPr>
          <a:xfrm>
            <a:off x="32052530" y="23239634"/>
            <a:ext cx="8300216" cy="5901530"/>
          </a:xfrm>
          <a:prstGeom prst="rect">
            <a:avLst/>
          </a:prstGeom>
        </p:spPr>
      </p:pic>
      <p:sp>
        <p:nvSpPr>
          <p:cNvPr id="70" name="TextBox 69">
            <a:extLst>
              <a:ext uri="{FF2B5EF4-FFF2-40B4-BE49-F238E27FC236}">
                <a16:creationId xmlns:a16="http://schemas.microsoft.com/office/drawing/2014/main" id="{BA26023A-1A1B-4083-B1F1-FB15721ABFC5}"/>
              </a:ext>
            </a:extLst>
          </p:cNvPr>
          <p:cNvSpPr txBox="1"/>
          <p:nvPr/>
        </p:nvSpPr>
        <p:spPr>
          <a:xfrm>
            <a:off x="29916481" y="20893572"/>
            <a:ext cx="13057367" cy="1323439"/>
          </a:xfrm>
          <a:prstGeom prst="rect">
            <a:avLst/>
          </a:prstGeom>
          <a:noFill/>
        </p:spPr>
        <p:txBody>
          <a:bodyPr wrap="square">
            <a:spAutoFit/>
          </a:bodyPr>
          <a:lstStyle/>
          <a:p>
            <a:r>
              <a:rPr lang="en-US" sz="4000" b="1" dirty="0">
                <a:solidFill>
                  <a:srgbClr val="C00000"/>
                </a:solidFill>
                <a:effectLst/>
                <a:ea typeface="Calibri" panose="020F0502020204030204" pitchFamily="34" charset="0"/>
                <a:cs typeface="Times New Roman" panose="02020603050405020304" pitchFamily="18" charset="0"/>
              </a:rPr>
              <a:t>Include your design model with a descriptive caption that highlights key aspects of your design.</a:t>
            </a:r>
          </a:p>
        </p:txBody>
      </p:sp>
      <p:pic>
        <p:nvPicPr>
          <p:cNvPr id="72" name="Picture 71" descr="Chart, line chart&#10;&#10;Description automatically generated">
            <a:extLst>
              <a:ext uri="{FF2B5EF4-FFF2-40B4-BE49-F238E27FC236}">
                <a16:creationId xmlns:a16="http://schemas.microsoft.com/office/drawing/2014/main" id="{148BB6CE-A099-4639-A70D-9A2534352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56240" y="14484754"/>
            <a:ext cx="11476498" cy="7674376"/>
          </a:xfrm>
          <a:prstGeom prst="rect">
            <a:avLst/>
          </a:prstGeom>
        </p:spPr>
      </p:pic>
      <p:sp>
        <p:nvSpPr>
          <p:cNvPr id="42" name="TextBox 41">
            <a:extLst>
              <a:ext uri="{FF2B5EF4-FFF2-40B4-BE49-F238E27FC236}">
                <a16:creationId xmlns:a16="http://schemas.microsoft.com/office/drawing/2014/main" id="{3EF26002-0874-43DB-8980-D6835BDCEBC9}"/>
              </a:ext>
            </a:extLst>
          </p:cNvPr>
          <p:cNvSpPr txBox="1"/>
          <p:nvPr/>
        </p:nvSpPr>
        <p:spPr>
          <a:xfrm>
            <a:off x="15473923" y="12195989"/>
            <a:ext cx="14995155" cy="1384995"/>
          </a:xfrm>
          <a:prstGeom prst="rect">
            <a:avLst/>
          </a:prstGeom>
          <a:noFill/>
        </p:spPr>
        <p:txBody>
          <a:bodyPr wrap="square">
            <a:spAutoFit/>
          </a:bodyPr>
          <a:lstStyle/>
          <a:p>
            <a:r>
              <a:rPr lang="en-US" sz="4200" b="1" dirty="0">
                <a:solidFill>
                  <a:srgbClr val="C00000"/>
                </a:solidFill>
                <a:ea typeface="Calibri" panose="020F0502020204030204" pitchFamily="34" charset="0"/>
                <a:cs typeface="Times New Roman" panose="02020603050405020304" pitchFamily="18" charset="0"/>
              </a:rPr>
              <a:t>Modify the table above based on your experimental results.</a:t>
            </a:r>
          </a:p>
          <a:p>
            <a:pPr algn="ctr"/>
            <a:r>
              <a:rPr lang="en-US" sz="4200" b="1" dirty="0">
                <a:solidFill>
                  <a:srgbClr val="C00000"/>
                </a:solidFill>
                <a:ea typeface="Calibri" panose="020F0502020204030204" pitchFamily="34" charset="0"/>
                <a:cs typeface="Times New Roman" panose="02020603050405020304" pitchFamily="18" charset="0"/>
              </a:rPr>
              <a:t>Include a descriptive caption.  </a:t>
            </a:r>
            <a:endParaRPr lang="en-US" sz="4200" b="1" dirty="0"/>
          </a:p>
        </p:txBody>
      </p:sp>
      <p:sp>
        <p:nvSpPr>
          <p:cNvPr id="45" name="TextBox 44">
            <a:extLst>
              <a:ext uri="{FF2B5EF4-FFF2-40B4-BE49-F238E27FC236}">
                <a16:creationId xmlns:a16="http://schemas.microsoft.com/office/drawing/2014/main" id="{CDD7D5A2-2F3F-4D20-9622-F3E61531AF67}"/>
              </a:ext>
            </a:extLst>
          </p:cNvPr>
          <p:cNvSpPr txBox="1"/>
          <p:nvPr/>
        </p:nvSpPr>
        <p:spPr>
          <a:xfrm>
            <a:off x="15646471" y="22088273"/>
            <a:ext cx="12683567" cy="1384995"/>
          </a:xfrm>
          <a:prstGeom prst="rect">
            <a:avLst/>
          </a:prstGeom>
          <a:noFill/>
        </p:spPr>
        <p:txBody>
          <a:bodyPr wrap="square">
            <a:spAutoFit/>
          </a:bodyPr>
          <a:lstStyle/>
          <a:p>
            <a:pPr algn="ctr"/>
            <a:r>
              <a:rPr lang="en-US" sz="4200" b="1" dirty="0">
                <a:solidFill>
                  <a:srgbClr val="C00000"/>
                </a:solidFill>
                <a:cs typeface="Times New Roman" panose="02020603050405020304" pitchFamily="18" charset="0"/>
              </a:rPr>
              <a:t>Include an example stress-strain curve for either </a:t>
            </a:r>
            <a:br>
              <a:rPr lang="en-US" sz="4200" b="1" dirty="0">
                <a:solidFill>
                  <a:srgbClr val="C00000"/>
                </a:solidFill>
                <a:cs typeface="Times New Roman" panose="02020603050405020304" pitchFamily="18" charset="0"/>
              </a:rPr>
            </a:br>
            <a:r>
              <a:rPr lang="en-US" sz="4200" b="1" dirty="0">
                <a:solidFill>
                  <a:srgbClr val="C00000"/>
                </a:solidFill>
                <a:cs typeface="Times New Roman" panose="02020603050405020304" pitchFamily="18" charset="0"/>
              </a:rPr>
              <a:t>Latex or Nitrile w/ descriptive caption.</a:t>
            </a:r>
            <a:endParaRPr lang="en-US" sz="4200" b="1" dirty="0"/>
          </a:p>
        </p:txBody>
      </p:sp>
      <p:sp>
        <p:nvSpPr>
          <p:cNvPr id="48" name="TextBox 47">
            <a:extLst>
              <a:ext uri="{FF2B5EF4-FFF2-40B4-BE49-F238E27FC236}">
                <a16:creationId xmlns:a16="http://schemas.microsoft.com/office/drawing/2014/main" id="{3B2D215A-D3CD-4F9C-B468-2CA49243C838}"/>
              </a:ext>
            </a:extLst>
          </p:cNvPr>
          <p:cNvSpPr txBox="1"/>
          <p:nvPr/>
        </p:nvSpPr>
        <p:spPr>
          <a:xfrm>
            <a:off x="30103380" y="29111807"/>
            <a:ext cx="12683567" cy="1384995"/>
          </a:xfrm>
          <a:prstGeom prst="rect">
            <a:avLst/>
          </a:prstGeom>
          <a:noFill/>
        </p:spPr>
        <p:txBody>
          <a:bodyPr wrap="square">
            <a:spAutoFit/>
          </a:bodyPr>
          <a:lstStyle/>
          <a:p>
            <a:pPr algn="ctr"/>
            <a:r>
              <a:rPr lang="en-US" sz="4200" b="1" dirty="0">
                <a:solidFill>
                  <a:srgbClr val="C00000"/>
                </a:solidFill>
                <a:cs typeface="Times New Roman" panose="02020603050405020304" pitchFamily="18" charset="0"/>
              </a:rPr>
              <a:t>Consider including a circuit schematic or other design artifact with a descriptive caption.</a:t>
            </a:r>
            <a:r>
              <a:rPr lang="en-US" sz="4200" dirty="0">
                <a:solidFill>
                  <a:srgbClr val="C00000"/>
                </a:solidFill>
                <a:cs typeface="Times New Roman" panose="02020603050405020304" pitchFamily="18" charset="0"/>
              </a:rPr>
              <a:t> </a:t>
            </a:r>
            <a:endParaRPr lang="en-US" sz="4200" dirty="0"/>
          </a:p>
        </p:txBody>
      </p:sp>
      <p:sp>
        <p:nvSpPr>
          <p:cNvPr id="49" name="TextBox 48">
            <a:extLst>
              <a:ext uri="{FF2B5EF4-FFF2-40B4-BE49-F238E27FC236}">
                <a16:creationId xmlns:a16="http://schemas.microsoft.com/office/drawing/2014/main" id="{7CC83DA4-9680-421A-AD39-4DB6EF42DFFB}"/>
              </a:ext>
            </a:extLst>
          </p:cNvPr>
          <p:cNvSpPr txBox="1"/>
          <p:nvPr/>
        </p:nvSpPr>
        <p:spPr>
          <a:xfrm>
            <a:off x="15460196" y="30145319"/>
            <a:ext cx="13253354" cy="2031325"/>
          </a:xfrm>
          <a:prstGeom prst="rect">
            <a:avLst/>
          </a:prstGeom>
          <a:noFill/>
        </p:spPr>
        <p:txBody>
          <a:bodyPr wrap="square">
            <a:spAutoFit/>
          </a:bodyPr>
          <a:lstStyle/>
          <a:p>
            <a:pPr algn="ctr"/>
            <a:r>
              <a:rPr lang="en-US" sz="4200" b="1" dirty="0">
                <a:solidFill>
                  <a:srgbClr val="C00000"/>
                </a:solidFill>
                <a:cs typeface="Times New Roman" panose="02020603050405020304" pitchFamily="18" charset="0"/>
              </a:rPr>
              <a:t>If you are making claims about the systems “ease-of-use” show some relevant data here with caption. Otherwise, include something else you wish to highlight. </a:t>
            </a:r>
            <a:endParaRPr lang="en-US" sz="4200" b="1" dirty="0"/>
          </a:p>
        </p:txBody>
      </p:sp>
      <p:pic>
        <p:nvPicPr>
          <p:cNvPr id="4" name="Picture 3">
            <a:extLst>
              <a:ext uri="{FF2B5EF4-FFF2-40B4-BE49-F238E27FC236}">
                <a16:creationId xmlns:a16="http://schemas.microsoft.com/office/drawing/2014/main" id="{B8876D26-E73B-43F5-A14F-BD473ADFEA75}"/>
              </a:ext>
            </a:extLst>
          </p:cNvPr>
          <p:cNvPicPr>
            <a:picLocks noChangeAspect="1"/>
          </p:cNvPicPr>
          <p:nvPr/>
        </p:nvPicPr>
        <p:blipFill>
          <a:blip r:embed="rId6"/>
          <a:stretch>
            <a:fillRect/>
          </a:stretch>
        </p:blipFill>
        <p:spPr>
          <a:xfrm>
            <a:off x="16736643" y="23571866"/>
            <a:ext cx="10217769" cy="6597245"/>
          </a:xfrm>
          <a:prstGeom prst="rect">
            <a:avLst/>
          </a:prstGeom>
        </p:spPr>
      </p:pic>
      <p:sp>
        <p:nvSpPr>
          <p:cNvPr id="50" name="TextBox 49">
            <a:extLst>
              <a:ext uri="{FF2B5EF4-FFF2-40B4-BE49-F238E27FC236}">
                <a16:creationId xmlns:a16="http://schemas.microsoft.com/office/drawing/2014/main" id="{D4A4C2AE-4272-4746-B12E-3F1259580B59}"/>
              </a:ext>
            </a:extLst>
          </p:cNvPr>
          <p:cNvSpPr txBox="1"/>
          <p:nvPr/>
        </p:nvSpPr>
        <p:spPr>
          <a:xfrm>
            <a:off x="843137" y="28390992"/>
            <a:ext cx="12861380" cy="3785652"/>
          </a:xfrm>
          <a:prstGeom prst="rect">
            <a:avLst/>
          </a:prstGeom>
          <a:noFill/>
        </p:spPr>
        <p:txBody>
          <a:bodyPr wrap="square" rtlCol="0">
            <a:spAutoFit/>
          </a:bodyPr>
          <a:lstStyle/>
          <a:p>
            <a:pPr marL="571500" indent="-571500">
              <a:buFont typeface="Arial" panose="020B0604020202020204" pitchFamily="34" charset="0"/>
              <a:buChar char="•"/>
            </a:pPr>
            <a:r>
              <a:rPr lang="en-US" sz="4000" dirty="0">
                <a:cs typeface="Times New Roman" panose="02020603050405020304" pitchFamily="18" charset="0"/>
              </a:rPr>
              <a:t>Special thanks for Professor Chen, </a:t>
            </a:r>
            <a:r>
              <a:rPr lang="en-US" sz="4000" dirty="0" err="1">
                <a:cs typeface="Times New Roman" panose="02020603050405020304" pitchFamily="18" charset="0"/>
              </a:rPr>
              <a:t>Feldblyun</a:t>
            </a:r>
            <a:r>
              <a:rPr lang="en-US" sz="4000" dirty="0">
                <a:cs typeface="Times New Roman" panose="02020603050405020304" pitchFamily="18" charset="0"/>
              </a:rPr>
              <a:t>, Yeung, and the University at Albany’s Chemistry Department for sponsoring this project. </a:t>
            </a:r>
          </a:p>
          <a:p>
            <a:pPr marL="571500" indent="-571500">
              <a:buFont typeface="Arial" panose="020B0604020202020204" pitchFamily="34" charset="0"/>
              <a:buChar char="•"/>
            </a:pPr>
            <a:r>
              <a:rPr lang="en-US" sz="4000" dirty="0">
                <a:cs typeface="Times New Roman" panose="02020603050405020304" pitchFamily="18" charset="0"/>
              </a:rPr>
              <a:t>This project was developed in ECE442: </a:t>
            </a:r>
            <a:r>
              <a:rPr lang="en-US" sz="4000" i="1" dirty="0">
                <a:cs typeface="Times New Roman" panose="02020603050405020304" pitchFamily="18" charset="0"/>
              </a:rPr>
              <a:t>Systems Analysis &amp; Design</a:t>
            </a:r>
            <a:r>
              <a:rPr lang="en-US" sz="4000" dirty="0">
                <a:cs typeface="Times New Roman" panose="02020603050405020304" pitchFamily="18" charset="0"/>
              </a:rPr>
              <a:t> in the Electrical &amp; Computer Engineering Department. </a:t>
            </a:r>
          </a:p>
        </p:txBody>
      </p:sp>
      <p:pic>
        <p:nvPicPr>
          <p:cNvPr id="11" name="Picture 10" descr="Logo, company name&#10;&#10;Description automatically generated">
            <a:extLst>
              <a:ext uri="{FF2B5EF4-FFF2-40B4-BE49-F238E27FC236}">
                <a16:creationId xmlns:a16="http://schemas.microsoft.com/office/drawing/2014/main" id="{E87F1BD1-B3CB-4C0F-8B3E-84DDBFAFFC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51085" y="1271450"/>
            <a:ext cx="2974512" cy="2974512"/>
          </a:xfrm>
          <a:prstGeom prst="rect">
            <a:avLst/>
          </a:prstGeom>
        </p:spPr>
      </p:pic>
      <p:sp>
        <p:nvSpPr>
          <p:cNvPr id="53" name="TextBox 52">
            <a:extLst>
              <a:ext uri="{FF2B5EF4-FFF2-40B4-BE49-F238E27FC236}">
                <a16:creationId xmlns:a16="http://schemas.microsoft.com/office/drawing/2014/main" id="{CAECCA23-E79D-4FF6-82A5-579B3EB195D0}"/>
              </a:ext>
            </a:extLst>
          </p:cNvPr>
          <p:cNvSpPr txBox="1"/>
          <p:nvPr/>
        </p:nvSpPr>
        <p:spPr>
          <a:xfrm>
            <a:off x="1360807" y="26883730"/>
            <a:ext cx="12568968" cy="738664"/>
          </a:xfrm>
          <a:prstGeom prst="rect">
            <a:avLst/>
          </a:prstGeom>
          <a:noFill/>
        </p:spPr>
        <p:txBody>
          <a:bodyPr wrap="square">
            <a:spAutoFit/>
          </a:bodyPr>
          <a:lstStyle/>
          <a:p>
            <a:pPr algn="ctr"/>
            <a:r>
              <a:rPr lang="en-US" sz="4200" b="1" dirty="0">
                <a:solidFill>
                  <a:srgbClr val="C00000"/>
                </a:solidFill>
                <a:ea typeface="Calibri" panose="020F0502020204030204" pitchFamily="34" charset="0"/>
                <a:cs typeface="Times New Roman" panose="02020603050405020304" pitchFamily="18" charset="0"/>
              </a:rPr>
              <a:t>Update this Table</a:t>
            </a:r>
            <a:endParaRPr lang="en-US" sz="4200" b="1" dirty="0"/>
          </a:p>
        </p:txBody>
      </p:sp>
      <p:sp>
        <p:nvSpPr>
          <p:cNvPr id="57" name="TextBox 56">
            <a:extLst>
              <a:ext uri="{FF2B5EF4-FFF2-40B4-BE49-F238E27FC236}">
                <a16:creationId xmlns:a16="http://schemas.microsoft.com/office/drawing/2014/main" id="{4BC570B6-126C-4FEA-B5FD-AD106E5E8E11}"/>
              </a:ext>
            </a:extLst>
          </p:cNvPr>
          <p:cNvSpPr txBox="1"/>
          <p:nvPr/>
        </p:nvSpPr>
        <p:spPr>
          <a:xfrm>
            <a:off x="30065734" y="12127212"/>
            <a:ext cx="12568968" cy="738664"/>
          </a:xfrm>
          <a:prstGeom prst="rect">
            <a:avLst/>
          </a:prstGeom>
          <a:noFill/>
        </p:spPr>
        <p:txBody>
          <a:bodyPr wrap="square">
            <a:spAutoFit/>
          </a:bodyPr>
          <a:lstStyle/>
          <a:p>
            <a:pPr algn="ctr"/>
            <a:r>
              <a:rPr lang="en-US" sz="4200" b="1" dirty="0">
                <a:solidFill>
                  <a:srgbClr val="C00000"/>
                </a:solidFill>
                <a:cs typeface="Times New Roman" panose="02020603050405020304" pitchFamily="18" charset="0"/>
              </a:rPr>
              <a:t>List your system features above</a:t>
            </a:r>
            <a:endParaRPr lang="en-US" sz="4200" b="1" dirty="0"/>
          </a:p>
        </p:txBody>
      </p:sp>
    </p:spTree>
    <p:extLst>
      <p:ext uri="{BB962C8B-B14F-4D97-AF65-F5344CB8AC3E}">
        <p14:creationId xmlns:p14="http://schemas.microsoft.com/office/powerpoint/2010/main" val="393437797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7030A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965</TotalTime>
  <Words>447</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Vitrano, Deana M</dc:creator>
  <cp:lastModifiedBy>Jonathan Muckell</cp:lastModifiedBy>
  <cp:revision>51</cp:revision>
  <cp:lastPrinted>2019-11-19T17:54:50Z</cp:lastPrinted>
  <dcterms:created xsi:type="dcterms:W3CDTF">2019-11-12T16:19:56Z</dcterms:created>
  <dcterms:modified xsi:type="dcterms:W3CDTF">2022-04-04T21:52:48Z</dcterms:modified>
</cp:coreProperties>
</file>