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32918400" cy="19202400"/>
  <p:notesSz cx="6797675" cy="9874250"/>
  <p:defaultTextStyle>
    <a:defPPr>
      <a:defRPr lang="en-US"/>
    </a:defPPr>
    <a:lvl1pPr marL="0" algn="l" defTabSz="2232860" rtl="0" eaLnBrk="1" latinLnBrk="0" hangingPunct="1">
      <a:defRPr sz="4400" kern="1200">
        <a:solidFill>
          <a:schemeClr val="tx1"/>
        </a:solidFill>
        <a:latin typeface="+mn-lt"/>
        <a:ea typeface="+mn-ea"/>
        <a:cs typeface="+mn-cs"/>
      </a:defRPr>
    </a:lvl1pPr>
    <a:lvl2pPr marL="1116431" algn="l" defTabSz="2232860" rtl="0" eaLnBrk="1" latinLnBrk="0" hangingPunct="1">
      <a:defRPr sz="4400" kern="1200">
        <a:solidFill>
          <a:schemeClr val="tx1"/>
        </a:solidFill>
        <a:latin typeface="+mn-lt"/>
        <a:ea typeface="+mn-ea"/>
        <a:cs typeface="+mn-cs"/>
      </a:defRPr>
    </a:lvl2pPr>
    <a:lvl3pPr marL="2232860" algn="l" defTabSz="2232860" rtl="0" eaLnBrk="1" latinLnBrk="0" hangingPunct="1">
      <a:defRPr sz="4400" kern="1200">
        <a:solidFill>
          <a:schemeClr val="tx1"/>
        </a:solidFill>
        <a:latin typeface="+mn-lt"/>
        <a:ea typeface="+mn-ea"/>
        <a:cs typeface="+mn-cs"/>
      </a:defRPr>
    </a:lvl3pPr>
    <a:lvl4pPr marL="3349292" algn="l" defTabSz="2232860" rtl="0" eaLnBrk="1" latinLnBrk="0" hangingPunct="1">
      <a:defRPr sz="4400" kern="1200">
        <a:solidFill>
          <a:schemeClr val="tx1"/>
        </a:solidFill>
        <a:latin typeface="+mn-lt"/>
        <a:ea typeface="+mn-ea"/>
        <a:cs typeface="+mn-cs"/>
      </a:defRPr>
    </a:lvl4pPr>
    <a:lvl5pPr marL="4465721" algn="l" defTabSz="2232860" rtl="0" eaLnBrk="1" latinLnBrk="0" hangingPunct="1">
      <a:defRPr sz="4400" kern="1200">
        <a:solidFill>
          <a:schemeClr val="tx1"/>
        </a:solidFill>
        <a:latin typeface="+mn-lt"/>
        <a:ea typeface="+mn-ea"/>
        <a:cs typeface="+mn-cs"/>
      </a:defRPr>
    </a:lvl5pPr>
    <a:lvl6pPr marL="5582151" algn="l" defTabSz="2232860" rtl="0" eaLnBrk="1" latinLnBrk="0" hangingPunct="1">
      <a:defRPr sz="4400" kern="1200">
        <a:solidFill>
          <a:schemeClr val="tx1"/>
        </a:solidFill>
        <a:latin typeface="+mn-lt"/>
        <a:ea typeface="+mn-ea"/>
        <a:cs typeface="+mn-cs"/>
      </a:defRPr>
    </a:lvl6pPr>
    <a:lvl7pPr marL="6698580" algn="l" defTabSz="2232860" rtl="0" eaLnBrk="1" latinLnBrk="0" hangingPunct="1">
      <a:defRPr sz="4400" kern="1200">
        <a:solidFill>
          <a:schemeClr val="tx1"/>
        </a:solidFill>
        <a:latin typeface="+mn-lt"/>
        <a:ea typeface="+mn-ea"/>
        <a:cs typeface="+mn-cs"/>
      </a:defRPr>
    </a:lvl7pPr>
    <a:lvl8pPr marL="7815011" algn="l" defTabSz="2232860" rtl="0" eaLnBrk="1" latinLnBrk="0" hangingPunct="1">
      <a:defRPr sz="4400" kern="1200">
        <a:solidFill>
          <a:schemeClr val="tx1"/>
        </a:solidFill>
        <a:latin typeface="+mn-lt"/>
        <a:ea typeface="+mn-ea"/>
        <a:cs typeface="+mn-cs"/>
      </a:defRPr>
    </a:lvl8pPr>
    <a:lvl9pPr marL="8931443" algn="l" defTabSz="2232860" rtl="0" eaLnBrk="1" latinLnBrk="0" hangingPunct="1">
      <a:defRPr sz="4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6600"/>
    <a:srgbClr val="FF7C80"/>
    <a:srgbClr val="7F7F7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59" autoAdjust="0"/>
    <p:restoredTop sz="94676" autoAdjust="0"/>
  </p:normalViewPr>
  <p:slideViewPr>
    <p:cSldViewPr>
      <p:cViewPr>
        <p:scale>
          <a:sx n="30" d="100"/>
          <a:sy n="30" d="100"/>
        </p:scale>
        <p:origin x="-1212" y="-246"/>
      </p:cViewPr>
      <p:guideLst>
        <p:guide orient="horz" pos="6048"/>
        <p:guide pos="103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85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461200" y="0"/>
            <a:ext cx="457200" cy="19202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endParaRPr lang="en-US" dirty="0"/>
          </a:p>
        </p:txBody>
      </p:sp>
      <p:sp>
        <p:nvSpPr>
          <p:cNvPr id="16" name="Rectangle 15"/>
          <p:cNvSpPr/>
          <p:nvPr userDrawn="1"/>
        </p:nvSpPr>
        <p:spPr>
          <a:xfrm>
            <a:off x="0" y="0"/>
            <a:ext cx="457200" cy="19202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endParaRPr lang="en-US" dirty="0"/>
          </a:p>
        </p:txBody>
      </p:sp>
      <p:sp>
        <p:nvSpPr>
          <p:cNvPr id="17" name="Rectangle 16"/>
          <p:cNvSpPr/>
          <p:nvPr userDrawn="1"/>
        </p:nvSpPr>
        <p:spPr>
          <a:xfrm>
            <a:off x="0" y="0"/>
            <a:ext cx="32918400" cy="24003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endParaRPr lang="en-US" dirty="0"/>
          </a:p>
        </p:txBody>
      </p:sp>
      <p:sp>
        <p:nvSpPr>
          <p:cNvPr id="18" name="Rectangle 17"/>
          <p:cNvSpPr/>
          <p:nvPr userDrawn="1"/>
        </p:nvSpPr>
        <p:spPr>
          <a:xfrm>
            <a:off x="0" y="16802100"/>
            <a:ext cx="32918400" cy="24003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endParaRPr lang="en-US" dirty="0"/>
          </a:p>
        </p:txBody>
      </p:sp>
      <p:sp>
        <p:nvSpPr>
          <p:cNvPr id="11" name="Instructions"/>
          <p:cNvSpPr/>
          <p:nvPr userDrawn="1"/>
        </p:nvSpPr>
        <p:spPr>
          <a:xfrm>
            <a:off x="-6583680" y="0"/>
            <a:ext cx="6126480" cy="1920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6296" tIns="116296" rIns="116296" bIns="116296"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22"/>
              </a:spcAft>
            </a:pPr>
            <a:r>
              <a:rPr lang="en-US" sz="4400" dirty="0" smtClean="0">
                <a:solidFill>
                  <a:srgbClr val="7F7F7F"/>
                </a:solidFill>
                <a:latin typeface="Calibri" pitchFamily="34" charset="0"/>
                <a:cs typeface="Calibri" panose="020F0502020204030204" pitchFamily="34" charset="0"/>
              </a:rPr>
              <a:t>Poster Print Size:</a:t>
            </a:r>
            <a:endParaRPr sz="4400" dirty="0">
              <a:solidFill>
                <a:srgbClr val="7F7F7F"/>
              </a:solidFill>
              <a:latin typeface="Calibri" pitchFamily="34" charset="0"/>
              <a:cs typeface="Calibri" panose="020F0502020204030204" pitchFamily="34" charset="0"/>
            </a:endParaRPr>
          </a:p>
          <a:p>
            <a:pPr lvl="0">
              <a:spcBef>
                <a:spcPts val="0"/>
              </a:spcBef>
              <a:spcAft>
                <a:spcPts val="1222"/>
              </a:spcAft>
            </a:pPr>
            <a:r>
              <a:rPr lang="en-US" sz="2800" dirty="0" smtClean="0">
                <a:solidFill>
                  <a:srgbClr val="7F7F7F"/>
                </a:solidFill>
                <a:latin typeface="Calibri" pitchFamily="34" charset="0"/>
                <a:cs typeface="Calibri" panose="020F0502020204030204" pitchFamily="34" charset="0"/>
              </a:rPr>
              <a:t>This poster template is 21” high by 36” wide and is printed at 200% for a 42” high by 72” wide poster. It can be used to print any poster with a 7:12 aspect ratio.</a:t>
            </a:r>
          </a:p>
          <a:p>
            <a:pPr lvl="0">
              <a:spcBef>
                <a:spcPts val="0"/>
              </a:spcBef>
              <a:spcAft>
                <a:spcPts val="1222"/>
              </a:spcAft>
            </a:pPr>
            <a:r>
              <a:rPr lang="en-US" sz="4400" dirty="0" smtClean="0">
                <a:solidFill>
                  <a:srgbClr val="7F7F7F"/>
                </a:solidFill>
                <a:latin typeface="Calibri" pitchFamily="34" charset="0"/>
                <a:cs typeface="Calibri" panose="020F0502020204030204" pitchFamily="34" charset="0"/>
              </a:rPr>
              <a:t>Placeholders</a:t>
            </a:r>
            <a:r>
              <a:rPr sz="4400" dirty="0" smtClean="0">
                <a:solidFill>
                  <a:srgbClr val="7F7F7F"/>
                </a:solidFill>
                <a:latin typeface="Calibri" pitchFamily="34" charset="0"/>
                <a:cs typeface="Calibri" panose="020F0502020204030204" pitchFamily="34" charset="0"/>
              </a:rPr>
              <a:t>:</a:t>
            </a:r>
            <a:endParaRPr sz="4400" dirty="0">
              <a:solidFill>
                <a:srgbClr val="7F7F7F"/>
              </a:solidFill>
              <a:latin typeface="Calibri" pitchFamily="34" charset="0"/>
              <a:cs typeface="Calibri" panose="020F0502020204030204" pitchFamily="34" charset="0"/>
            </a:endParaRPr>
          </a:p>
          <a:p>
            <a:pPr lvl="0">
              <a:spcBef>
                <a:spcPts val="0"/>
              </a:spcBef>
              <a:spcAft>
                <a:spcPts val="1222"/>
              </a:spcAft>
            </a:pPr>
            <a:r>
              <a:rPr sz="2800" dirty="0">
                <a:solidFill>
                  <a:srgbClr val="7F7F7F"/>
                </a:solidFill>
                <a:latin typeface="Calibri" pitchFamily="34" charset="0"/>
                <a:cs typeface="Calibri" panose="020F0502020204030204" pitchFamily="34" charset="0"/>
              </a:rPr>
              <a:t>The </a:t>
            </a:r>
            <a:r>
              <a:rPr lang="en-US" sz="2800" dirty="0" smtClean="0">
                <a:solidFill>
                  <a:srgbClr val="7F7F7F"/>
                </a:solidFill>
                <a:latin typeface="Calibri" pitchFamily="34" charset="0"/>
                <a:cs typeface="Calibri" panose="020F0502020204030204" pitchFamily="34" charset="0"/>
              </a:rPr>
              <a:t>various elements included</a:t>
            </a:r>
            <a:r>
              <a:rPr sz="2800" dirty="0" smtClean="0">
                <a:solidFill>
                  <a:srgbClr val="7F7F7F"/>
                </a:solidFill>
                <a:latin typeface="Calibri" pitchFamily="34" charset="0"/>
                <a:cs typeface="Calibri" panose="020F0502020204030204" pitchFamily="34" charset="0"/>
              </a:rPr>
              <a:t> </a:t>
            </a:r>
            <a:r>
              <a:rPr sz="2800" dirty="0">
                <a:solidFill>
                  <a:srgbClr val="7F7F7F"/>
                </a:solidFill>
                <a:latin typeface="Calibri" pitchFamily="34" charset="0"/>
                <a:cs typeface="Calibri" panose="020F0502020204030204" pitchFamily="34" charset="0"/>
              </a:rPr>
              <a:t>in this </a:t>
            </a:r>
            <a:r>
              <a:rPr lang="en-US" sz="2800" dirty="0" smtClean="0">
                <a:solidFill>
                  <a:srgbClr val="7F7F7F"/>
                </a:solidFill>
                <a:latin typeface="Calibri" pitchFamily="34" charset="0"/>
                <a:cs typeface="Calibri" panose="020F0502020204030204" pitchFamily="34" charset="0"/>
              </a:rPr>
              <a:t>poster are ones</a:t>
            </a:r>
            <a:r>
              <a:rPr lang="en-US" sz="2800" baseline="0" dirty="0" smtClean="0">
                <a:solidFill>
                  <a:srgbClr val="7F7F7F"/>
                </a:solidFill>
                <a:latin typeface="Calibri" pitchFamily="34" charset="0"/>
                <a:cs typeface="Calibri" panose="020F0502020204030204" pitchFamily="34" charset="0"/>
              </a:rPr>
              <a:t> we often see in medical, research, and scientific posters.</a:t>
            </a:r>
            <a:r>
              <a:rPr sz="2800" dirty="0" smtClean="0">
                <a:solidFill>
                  <a:srgbClr val="7F7F7F"/>
                </a:solidFill>
                <a:latin typeface="Calibri" pitchFamily="34" charset="0"/>
                <a:cs typeface="Calibri" panose="020F0502020204030204" pitchFamily="34" charset="0"/>
              </a:rPr>
              <a:t> </a:t>
            </a:r>
            <a:r>
              <a:rPr lang="en-US" sz="2800" dirty="0" smtClean="0">
                <a:solidFill>
                  <a:srgbClr val="7F7F7F"/>
                </a:solidFill>
                <a:latin typeface="Calibri" pitchFamily="34" charset="0"/>
                <a:cs typeface="Calibri" panose="020F0502020204030204" pitchFamily="34" charset="0"/>
              </a:rPr>
              <a:t>Feel</a:t>
            </a:r>
            <a:r>
              <a:rPr lang="en-US" sz="28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22"/>
              </a:spcAft>
            </a:pPr>
            <a:r>
              <a:rPr lang="en-US" sz="4400" dirty="0" smtClean="0">
                <a:solidFill>
                  <a:srgbClr val="7F7F7F"/>
                </a:solidFill>
                <a:latin typeface="Calibri" pitchFamily="34" charset="0"/>
                <a:cs typeface="Calibri" panose="020F0502020204030204" pitchFamily="34" charset="0"/>
              </a:rPr>
              <a:t>Image</a:t>
            </a:r>
            <a:r>
              <a:rPr lang="en-US" sz="4400" baseline="0" dirty="0" smtClean="0">
                <a:solidFill>
                  <a:srgbClr val="7F7F7F"/>
                </a:solidFill>
                <a:latin typeface="Calibri" pitchFamily="34" charset="0"/>
                <a:cs typeface="Calibri" panose="020F0502020204030204" pitchFamily="34" charset="0"/>
              </a:rPr>
              <a:t> Quality</a:t>
            </a:r>
            <a:r>
              <a:rPr lang="en-US" sz="4400" dirty="0" smtClean="0">
                <a:solidFill>
                  <a:srgbClr val="7F7F7F"/>
                </a:solidFill>
                <a:latin typeface="Calibri" pitchFamily="34" charset="0"/>
                <a:cs typeface="Calibri" panose="020F0502020204030204" pitchFamily="34" charset="0"/>
              </a:rPr>
              <a:t>:</a:t>
            </a:r>
          </a:p>
          <a:p>
            <a:pPr lvl="0">
              <a:spcBef>
                <a:spcPts val="0"/>
              </a:spcBef>
              <a:spcAft>
                <a:spcPts val="1222"/>
              </a:spcAft>
            </a:pPr>
            <a:r>
              <a:rPr lang="en-US" sz="28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2800" b="1" dirty="0" smtClean="0">
                <a:solidFill>
                  <a:srgbClr val="7F7F7F"/>
                </a:solidFill>
                <a:latin typeface="Calibri" pitchFamily="34" charset="0"/>
                <a:cs typeface="Calibri" panose="020F0502020204030204" pitchFamily="34" charset="0"/>
              </a:rPr>
              <a:t>Insert, Picture</a:t>
            </a:r>
            <a:r>
              <a:rPr lang="en-US" sz="28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2800" b="1" dirty="0" smtClean="0">
                <a:solidFill>
                  <a:srgbClr val="7F7F7F"/>
                </a:solidFill>
                <a:latin typeface="Calibri" pitchFamily="34" charset="0"/>
                <a:cs typeface="Calibri" panose="020F0502020204030204" pitchFamily="34" charset="0"/>
              </a:rPr>
              <a:t>150-200 pixels per inch in their final printed size</a:t>
            </a:r>
            <a:r>
              <a:rPr lang="en-US" sz="2800" dirty="0" smtClean="0">
                <a:solidFill>
                  <a:srgbClr val="7F7F7F"/>
                </a:solidFill>
                <a:latin typeface="Calibri" pitchFamily="34" charset="0"/>
                <a:cs typeface="Calibri" panose="020F0502020204030204" pitchFamily="34" charset="0"/>
              </a:rPr>
              <a:t>. For instance, a 1600 x 1200 pixel</a:t>
            </a:r>
            <a:r>
              <a:rPr lang="en-US" sz="2800" baseline="0" dirty="0" smtClean="0">
                <a:solidFill>
                  <a:srgbClr val="7F7F7F"/>
                </a:solidFill>
                <a:latin typeface="Calibri" pitchFamily="34" charset="0"/>
                <a:cs typeface="Calibri" panose="020F0502020204030204" pitchFamily="34" charset="0"/>
              </a:rPr>
              <a:t> photo will usually look fine up to </a:t>
            </a:r>
            <a:r>
              <a:rPr lang="en-US" sz="28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22"/>
              </a:spcAft>
            </a:pPr>
            <a:r>
              <a:rPr lang="en-US" sz="28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22"/>
              </a:spcAft>
            </a:pPr>
            <a:r>
              <a:rPr lang="en-US" sz="28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22"/>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375600" y="0"/>
            <a:ext cx="6217920" cy="19202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22"/>
                </a:spcAft>
              </a:pPr>
              <a:r>
                <a:rPr lang="en-US" sz="4400" dirty="0" smtClean="0">
                  <a:solidFill>
                    <a:schemeClr val="bg1">
                      <a:lumMod val="50000"/>
                    </a:schemeClr>
                  </a:solidFill>
                  <a:latin typeface="Calibri" pitchFamily="34" charset="0"/>
                  <a:cs typeface="Calibri" panose="020F0502020204030204" pitchFamily="34" charset="0"/>
                </a:rPr>
                <a:t>Change</a:t>
              </a:r>
              <a:r>
                <a:rPr lang="en-US" sz="4400" baseline="0" dirty="0" smtClean="0">
                  <a:solidFill>
                    <a:schemeClr val="bg1">
                      <a:lumMod val="50000"/>
                    </a:schemeClr>
                  </a:solidFill>
                  <a:latin typeface="Calibri" pitchFamily="34" charset="0"/>
                  <a:cs typeface="Calibri" panose="020F0502020204030204" pitchFamily="34" charset="0"/>
                </a:rPr>
                <a:t> Color Theme</a:t>
              </a:r>
              <a:r>
                <a:rPr lang="en-US" sz="4400" dirty="0" smtClean="0">
                  <a:solidFill>
                    <a:schemeClr val="bg1">
                      <a:lumMod val="50000"/>
                    </a:schemeClr>
                  </a:solidFill>
                  <a:latin typeface="Calibri" pitchFamily="34" charset="0"/>
                  <a:cs typeface="Calibri" panose="020F0502020204030204" pitchFamily="34" charset="0"/>
                </a:rPr>
                <a:t>:</a:t>
              </a:r>
              <a:endParaRPr sz="4400" dirty="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r>
                <a:rPr lang="en-US" sz="28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28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22"/>
                </a:spcAft>
              </a:pPr>
              <a:r>
                <a:rPr lang="en-US" sz="28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2800" b="1" baseline="0" dirty="0" smtClean="0">
                  <a:solidFill>
                    <a:schemeClr val="bg1">
                      <a:lumMod val="50000"/>
                    </a:schemeClr>
                  </a:solidFill>
                  <a:latin typeface="Calibri" pitchFamily="34" charset="0"/>
                  <a:cs typeface="Calibri" panose="020F0502020204030204" pitchFamily="34" charset="0"/>
                </a:rPr>
                <a:t>Design</a:t>
              </a:r>
              <a:r>
                <a:rPr lang="en-US" sz="2800" baseline="0" dirty="0" smtClean="0">
                  <a:solidFill>
                    <a:schemeClr val="bg1">
                      <a:lumMod val="50000"/>
                    </a:schemeClr>
                  </a:solidFill>
                  <a:latin typeface="Calibri" pitchFamily="34" charset="0"/>
                  <a:cs typeface="Calibri" panose="020F0502020204030204" pitchFamily="34" charset="0"/>
                </a:rPr>
                <a:t> tab, then select the </a:t>
              </a:r>
              <a:r>
                <a:rPr lang="en-US" sz="2800" b="1" baseline="0" dirty="0" smtClean="0">
                  <a:solidFill>
                    <a:schemeClr val="bg1">
                      <a:lumMod val="50000"/>
                    </a:schemeClr>
                  </a:solidFill>
                  <a:latin typeface="Calibri" pitchFamily="34" charset="0"/>
                  <a:cs typeface="Calibri" panose="020F0502020204030204" pitchFamily="34" charset="0"/>
                </a:rPr>
                <a:t>Colors</a:t>
              </a:r>
              <a:r>
                <a:rPr lang="en-US" sz="28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22"/>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r>
                <a:rPr lang="en-US" sz="28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22"/>
                </a:spcAft>
              </a:pPr>
              <a:r>
                <a:rPr lang="en-US" sz="44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22"/>
                </a:spcAft>
              </a:pPr>
              <a:r>
                <a:rPr lang="en-US" sz="2800" dirty="0" smtClean="0">
                  <a:solidFill>
                    <a:schemeClr val="bg1">
                      <a:lumMod val="50000"/>
                    </a:schemeClr>
                  </a:solidFill>
                  <a:latin typeface="Calibri" pitchFamily="34" charset="0"/>
                  <a:cs typeface="Calibri" panose="020F0502020204030204" pitchFamily="34" charset="0"/>
                </a:rPr>
                <a:t>Once your poster file is ready, visit</a:t>
              </a:r>
              <a:r>
                <a:rPr lang="en-US" sz="2800" baseline="0" dirty="0" smtClean="0">
                  <a:solidFill>
                    <a:schemeClr val="bg1">
                      <a:lumMod val="50000"/>
                    </a:schemeClr>
                  </a:solidFill>
                  <a:latin typeface="Calibri" pitchFamily="34" charset="0"/>
                  <a:cs typeface="Calibri" panose="020F0502020204030204" pitchFamily="34" charset="0"/>
                </a:rPr>
                <a:t> </a:t>
              </a:r>
              <a:r>
                <a:rPr lang="en-US" sz="2800" b="1" baseline="0" dirty="0" smtClean="0">
                  <a:solidFill>
                    <a:schemeClr val="bg1">
                      <a:lumMod val="50000"/>
                    </a:schemeClr>
                  </a:solidFill>
                  <a:latin typeface="Calibri" pitchFamily="34" charset="0"/>
                  <a:cs typeface="Calibri" panose="020F0502020204030204" pitchFamily="34" charset="0"/>
                </a:rPr>
                <a:t>www.genigraphics.com</a:t>
              </a:r>
              <a:r>
                <a:rPr lang="en-US" sz="28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22"/>
                </a:spcAft>
              </a:pPr>
              <a:r>
                <a:rPr lang="en-US" sz="28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2800" baseline="0" dirty="0" smtClean="0">
                  <a:solidFill>
                    <a:schemeClr val="bg1">
                      <a:lumMod val="50000"/>
                    </a:schemeClr>
                  </a:solidFill>
                  <a:latin typeface="Calibri" pitchFamily="34" charset="0"/>
                  <a:cs typeface="Calibri" panose="020F0502020204030204" pitchFamily="34" charset="0"/>
                </a:rPr>
                <a:t>US and Canada:  1-800-790-4001</a:t>
              </a:r>
              <a:br>
                <a:rPr lang="en-US" sz="2800" baseline="0" dirty="0" smtClean="0">
                  <a:solidFill>
                    <a:schemeClr val="bg1">
                      <a:lumMod val="50000"/>
                    </a:schemeClr>
                  </a:solidFill>
                  <a:latin typeface="Calibri" pitchFamily="34" charset="0"/>
                  <a:cs typeface="Calibri" panose="020F0502020204030204" pitchFamily="34" charset="0"/>
                </a:rPr>
              </a:br>
              <a:r>
                <a:rPr lang="en-US" sz="28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4281341" y="8882743"/>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27508200" y="18973800"/>
            <a:ext cx="5297435" cy="185928"/>
          </a:xfrm>
          <a:prstGeom prst="rect">
            <a:avLst/>
          </a:prstGeom>
        </p:spPr>
      </p:pic>
    </p:spTree>
    <p:extLst>
      <p:ext uri="{BB962C8B-B14F-4D97-AF65-F5344CB8AC3E}">
        <p14:creationId xmlns=""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pPr/>
              <a:t>‹#›</a:t>
            </a:fld>
            <a:endParaRPr lang="en-US" dirty="0"/>
          </a:p>
        </p:txBody>
      </p:sp>
    </p:spTree>
    <p:extLst>
      <p:ext uri="{BB962C8B-B14F-4D97-AF65-F5344CB8AC3E}">
        <p14:creationId xmlns=""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768986"/>
            <a:ext cx="29626560" cy="3200400"/>
          </a:xfrm>
          <a:prstGeom prst="rect">
            <a:avLst/>
          </a:prstGeom>
        </p:spPr>
        <p:txBody>
          <a:bodyPr vert="horz" lIns="223286" tIns="111644" rIns="223286" bIns="111644"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4480563"/>
            <a:ext cx="29626560" cy="12672697"/>
          </a:xfrm>
          <a:prstGeom prst="rect">
            <a:avLst/>
          </a:prstGeom>
        </p:spPr>
        <p:txBody>
          <a:bodyPr vert="horz" lIns="223286" tIns="111644" rIns="223286" bIns="11164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17797782"/>
            <a:ext cx="7680960" cy="1022350"/>
          </a:xfrm>
          <a:prstGeom prst="rect">
            <a:avLst/>
          </a:prstGeom>
        </p:spPr>
        <p:txBody>
          <a:bodyPr vert="horz" lIns="223286" tIns="111644" rIns="223286" bIns="111644" rtlCol="0" anchor="ctr"/>
          <a:lstStyle>
            <a:lvl1pPr algn="l">
              <a:defRPr sz="3100">
                <a:solidFill>
                  <a:schemeClr val="tx1">
                    <a:tint val="75000"/>
                  </a:schemeClr>
                </a:solidFill>
              </a:defRPr>
            </a:lvl1pPr>
          </a:lstStyle>
          <a:p>
            <a:fld id="{985D6BDF-9D0E-4E2B-85B8-D8F4790360C9}" type="datetimeFigureOut">
              <a:rPr lang="en-US" smtClean="0"/>
              <a:pPr/>
              <a:t>4/22/2019</a:t>
            </a:fld>
            <a:endParaRPr lang="en-US" dirty="0"/>
          </a:p>
        </p:txBody>
      </p:sp>
      <p:sp>
        <p:nvSpPr>
          <p:cNvPr id="5" name="Footer Placeholder 4"/>
          <p:cNvSpPr>
            <a:spLocks noGrp="1"/>
          </p:cNvSpPr>
          <p:nvPr>
            <p:ph type="ftr" sz="quarter" idx="3"/>
          </p:nvPr>
        </p:nvSpPr>
        <p:spPr>
          <a:xfrm>
            <a:off x="11247120" y="17797782"/>
            <a:ext cx="10424160" cy="1022350"/>
          </a:xfrm>
          <a:prstGeom prst="rect">
            <a:avLst/>
          </a:prstGeom>
        </p:spPr>
        <p:txBody>
          <a:bodyPr vert="horz" lIns="223286" tIns="111644" rIns="223286" bIns="111644" rtlCol="0" anchor="ctr"/>
          <a:lstStyle>
            <a:lvl1pPr algn="ctr">
              <a:defRPr sz="3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17797782"/>
            <a:ext cx="7680960" cy="1022350"/>
          </a:xfrm>
          <a:prstGeom prst="rect">
            <a:avLst/>
          </a:prstGeom>
        </p:spPr>
        <p:txBody>
          <a:bodyPr vert="horz" lIns="223286" tIns="111644" rIns="223286" bIns="111644" rtlCol="0" anchor="ctr"/>
          <a:lstStyle>
            <a:lvl1pPr algn="r">
              <a:defRPr sz="3100">
                <a:solidFill>
                  <a:schemeClr val="tx1">
                    <a:tint val="75000"/>
                  </a:schemeClr>
                </a:solidFill>
              </a:defRPr>
            </a:lvl1pPr>
          </a:lstStyle>
          <a:p>
            <a:fld id="{FBB075EA-769C-4ECD-B48E-D6FCDC24F876}" type="slidenum">
              <a:rPr lang="en-US" smtClean="0"/>
              <a:pPr/>
              <a:t>‹#›</a:t>
            </a:fld>
            <a:endParaRPr lang="en-US" dirty="0"/>
          </a:p>
        </p:txBody>
      </p:sp>
    </p:spTree>
    <p:extLst>
      <p:ext uri="{BB962C8B-B14F-4D97-AF65-F5344CB8AC3E}">
        <p14:creationId xmlns=""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2232860" rtl="0" eaLnBrk="1" latinLnBrk="0" hangingPunct="1">
        <a:spcBef>
          <a:spcPct val="0"/>
        </a:spcBef>
        <a:buNone/>
        <a:defRPr sz="4000" kern="1200">
          <a:solidFill>
            <a:schemeClr val="tx1"/>
          </a:solidFill>
          <a:latin typeface="+mj-lt"/>
          <a:ea typeface="+mj-ea"/>
          <a:cs typeface="+mj-cs"/>
        </a:defRPr>
      </a:lvl1pPr>
    </p:titleStyle>
    <p:bodyStyle>
      <a:lvl1pPr marL="232590" indent="-232590" algn="l" defTabSz="223286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465178" indent="-232590" algn="l" defTabSz="223286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697770" indent="-232590" algn="l" defTabSz="223286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930358" indent="-232590" algn="l" defTabSz="223286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162949" indent="-232590" algn="l" defTabSz="223286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140366" indent="-558215" algn="l" defTabSz="2232860" rtl="0" eaLnBrk="1" latinLnBrk="0" hangingPunct="1">
        <a:spcBef>
          <a:spcPct val="20000"/>
        </a:spcBef>
        <a:buFont typeface="Arial" pitchFamily="34" charset="0"/>
        <a:buChar char="•"/>
        <a:defRPr sz="5000" kern="1200">
          <a:solidFill>
            <a:schemeClr val="tx1"/>
          </a:solidFill>
          <a:latin typeface="+mn-lt"/>
          <a:ea typeface="+mn-ea"/>
          <a:cs typeface="+mn-cs"/>
        </a:defRPr>
      </a:lvl6pPr>
      <a:lvl7pPr marL="7256796" indent="-558215" algn="l" defTabSz="2232860" rtl="0" eaLnBrk="1" latinLnBrk="0" hangingPunct="1">
        <a:spcBef>
          <a:spcPct val="20000"/>
        </a:spcBef>
        <a:buFont typeface="Arial" pitchFamily="34" charset="0"/>
        <a:buChar char="•"/>
        <a:defRPr sz="5000" kern="1200">
          <a:solidFill>
            <a:schemeClr val="tx1"/>
          </a:solidFill>
          <a:latin typeface="+mn-lt"/>
          <a:ea typeface="+mn-ea"/>
          <a:cs typeface="+mn-cs"/>
        </a:defRPr>
      </a:lvl7pPr>
      <a:lvl8pPr marL="8373227" indent="-558215" algn="l" defTabSz="2232860" rtl="0" eaLnBrk="1" latinLnBrk="0" hangingPunct="1">
        <a:spcBef>
          <a:spcPct val="20000"/>
        </a:spcBef>
        <a:buFont typeface="Arial" pitchFamily="34" charset="0"/>
        <a:buChar char="•"/>
        <a:defRPr sz="5000" kern="1200">
          <a:solidFill>
            <a:schemeClr val="tx1"/>
          </a:solidFill>
          <a:latin typeface="+mn-lt"/>
          <a:ea typeface="+mn-ea"/>
          <a:cs typeface="+mn-cs"/>
        </a:defRPr>
      </a:lvl8pPr>
      <a:lvl9pPr marL="9489656" indent="-558215" algn="l" defTabSz="2232860" rtl="0" eaLnBrk="1" latinLnBrk="0" hangingPunct="1">
        <a:spcBef>
          <a:spcPct val="20000"/>
        </a:spcBef>
        <a:buFont typeface="Arial" pitchFamily="34" charset="0"/>
        <a:buChar char="•"/>
        <a:defRPr sz="5000" kern="1200">
          <a:solidFill>
            <a:schemeClr val="tx1"/>
          </a:solidFill>
          <a:latin typeface="+mn-lt"/>
          <a:ea typeface="+mn-ea"/>
          <a:cs typeface="+mn-cs"/>
        </a:defRPr>
      </a:lvl9pPr>
    </p:bodyStyle>
    <p:otherStyle>
      <a:defPPr>
        <a:defRPr lang="en-US"/>
      </a:defPPr>
      <a:lvl1pPr marL="0" algn="l" defTabSz="2232860" rtl="0" eaLnBrk="1" latinLnBrk="0" hangingPunct="1">
        <a:defRPr sz="4400" kern="1200">
          <a:solidFill>
            <a:schemeClr val="tx1"/>
          </a:solidFill>
          <a:latin typeface="+mn-lt"/>
          <a:ea typeface="+mn-ea"/>
          <a:cs typeface="+mn-cs"/>
        </a:defRPr>
      </a:lvl1pPr>
      <a:lvl2pPr marL="1116431" algn="l" defTabSz="2232860" rtl="0" eaLnBrk="1" latinLnBrk="0" hangingPunct="1">
        <a:defRPr sz="4400" kern="1200">
          <a:solidFill>
            <a:schemeClr val="tx1"/>
          </a:solidFill>
          <a:latin typeface="+mn-lt"/>
          <a:ea typeface="+mn-ea"/>
          <a:cs typeface="+mn-cs"/>
        </a:defRPr>
      </a:lvl2pPr>
      <a:lvl3pPr marL="2232860" algn="l" defTabSz="2232860" rtl="0" eaLnBrk="1" latinLnBrk="0" hangingPunct="1">
        <a:defRPr sz="4400" kern="1200">
          <a:solidFill>
            <a:schemeClr val="tx1"/>
          </a:solidFill>
          <a:latin typeface="+mn-lt"/>
          <a:ea typeface="+mn-ea"/>
          <a:cs typeface="+mn-cs"/>
        </a:defRPr>
      </a:lvl3pPr>
      <a:lvl4pPr marL="3349292" algn="l" defTabSz="2232860" rtl="0" eaLnBrk="1" latinLnBrk="0" hangingPunct="1">
        <a:defRPr sz="4400" kern="1200">
          <a:solidFill>
            <a:schemeClr val="tx1"/>
          </a:solidFill>
          <a:latin typeface="+mn-lt"/>
          <a:ea typeface="+mn-ea"/>
          <a:cs typeface="+mn-cs"/>
        </a:defRPr>
      </a:lvl4pPr>
      <a:lvl5pPr marL="4465721" algn="l" defTabSz="2232860" rtl="0" eaLnBrk="1" latinLnBrk="0" hangingPunct="1">
        <a:defRPr sz="4400" kern="1200">
          <a:solidFill>
            <a:schemeClr val="tx1"/>
          </a:solidFill>
          <a:latin typeface="+mn-lt"/>
          <a:ea typeface="+mn-ea"/>
          <a:cs typeface="+mn-cs"/>
        </a:defRPr>
      </a:lvl5pPr>
      <a:lvl6pPr marL="5582151" algn="l" defTabSz="2232860" rtl="0" eaLnBrk="1" latinLnBrk="0" hangingPunct="1">
        <a:defRPr sz="4400" kern="1200">
          <a:solidFill>
            <a:schemeClr val="tx1"/>
          </a:solidFill>
          <a:latin typeface="+mn-lt"/>
          <a:ea typeface="+mn-ea"/>
          <a:cs typeface="+mn-cs"/>
        </a:defRPr>
      </a:lvl6pPr>
      <a:lvl7pPr marL="6698580" algn="l" defTabSz="2232860" rtl="0" eaLnBrk="1" latinLnBrk="0" hangingPunct="1">
        <a:defRPr sz="4400" kern="1200">
          <a:solidFill>
            <a:schemeClr val="tx1"/>
          </a:solidFill>
          <a:latin typeface="+mn-lt"/>
          <a:ea typeface="+mn-ea"/>
          <a:cs typeface="+mn-cs"/>
        </a:defRPr>
      </a:lvl7pPr>
      <a:lvl8pPr marL="7815011" algn="l" defTabSz="2232860" rtl="0" eaLnBrk="1" latinLnBrk="0" hangingPunct="1">
        <a:defRPr sz="4400" kern="1200">
          <a:solidFill>
            <a:schemeClr val="tx1"/>
          </a:solidFill>
          <a:latin typeface="+mn-lt"/>
          <a:ea typeface="+mn-ea"/>
          <a:cs typeface="+mn-cs"/>
        </a:defRPr>
      </a:lvl8pPr>
      <a:lvl9pPr marL="8931443" algn="l" defTabSz="2232860" rtl="0" eaLnBrk="1" latinLnBrk="0" hangingPunct="1">
        <a:defRPr sz="4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03D4A8">
                <a:alpha val="0"/>
              </a:srgbClr>
            </a:gs>
            <a:gs pos="25000">
              <a:srgbClr val="21D6E0"/>
            </a:gs>
            <a:gs pos="75000">
              <a:srgbClr val="0087E6"/>
            </a:gs>
            <a:gs pos="100000">
              <a:srgbClr val="005CBF"/>
            </a:gs>
          </a:gsLst>
          <a:lin ang="5400000" scaled="1"/>
          <a:tileRect/>
        </a:gradFill>
        <a:effectLst/>
      </p:bgPr>
    </p:bg>
    <p:spTree>
      <p:nvGrpSpPr>
        <p:cNvPr id="1" name=""/>
        <p:cNvGrpSpPr/>
        <p:nvPr/>
      </p:nvGrpSpPr>
      <p:grpSpPr>
        <a:xfrm>
          <a:off x="0" y="0"/>
          <a:ext cx="0" cy="0"/>
          <a:chOff x="0" y="0"/>
          <a:chExt cx="0" cy="0"/>
        </a:xfrm>
      </p:grpSpPr>
      <p:pic>
        <p:nvPicPr>
          <p:cNvPr id="30" name="Picture 29" descr="Image2.JPG"/>
          <p:cNvPicPr>
            <a:picLocks noChangeAspect="1"/>
          </p:cNvPicPr>
          <p:nvPr/>
        </p:nvPicPr>
        <p:blipFill>
          <a:blip r:embed="rId2" cstate="print"/>
          <a:stretch>
            <a:fillRect/>
          </a:stretch>
        </p:blipFill>
        <p:spPr>
          <a:xfrm>
            <a:off x="17373600" y="3352800"/>
            <a:ext cx="15240000" cy="9315450"/>
          </a:xfrm>
          <a:prstGeom prst="rect">
            <a:avLst/>
          </a:prstGeom>
          <a:ln>
            <a:noFill/>
          </a:ln>
          <a:effectLst>
            <a:outerShdw blurRad="292100" dist="139700" dir="2700000" algn="tl" rotWithShape="0">
              <a:srgbClr val="333333">
                <a:alpha val="65000"/>
              </a:srgbClr>
            </a:outerShdw>
          </a:effectLst>
        </p:spPr>
      </p:pic>
      <p:sp>
        <p:nvSpPr>
          <p:cNvPr id="4" name="Text Box 122"/>
          <p:cNvSpPr txBox="1">
            <a:spLocks noChangeArrowheads="1"/>
          </p:cNvSpPr>
          <p:nvPr/>
        </p:nvSpPr>
        <p:spPr bwMode="auto">
          <a:xfrm>
            <a:off x="914400" y="-90449"/>
            <a:ext cx="30708600" cy="23163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3035" tIns="232590" rIns="93035" bIns="23259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r>
              <a:rPr lang="en-GB" sz="6000" b="1" dirty="0" smtClean="0">
                <a:solidFill>
                  <a:srgbClr val="002060"/>
                </a:solidFill>
                <a:latin typeface="Centaur" pitchFamily="18" charset="0"/>
                <a:cs typeface="Segoe UI" pitchFamily="34" charset="0"/>
              </a:rPr>
              <a:t>Visualization of Global Argo Metadata: </a:t>
            </a:r>
          </a:p>
          <a:p>
            <a:r>
              <a:rPr lang="en-GB" sz="6000" b="1" dirty="0" smtClean="0">
                <a:solidFill>
                  <a:srgbClr val="002060"/>
                </a:solidFill>
                <a:latin typeface="Centaur" pitchFamily="18" charset="0"/>
                <a:cs typeface="Segoe UI" pitchFamily="34" charset="0"/>
              </a:rPr>
              <a:t>A comprehensive view of contributions by Data Assembly Centers.</a:t>
            </a:r>
            <a:endParaRPr lang="en-US" sz="6000" b="1" dirty="0">
              <a:solidFill>
                <a:srgbClr val="002060"/>
              </a:solidFill>
              <a:latin typeface="Centaur" pitchFamily="18" charset="0"/>
              <a:cs typeface="Segoe UI" pitchFamily="34" charset="0"/>
            </a:endParaRPr>
          </a:p>
        </p:txBody>
      </p:sp>
      <p:sp>
        <p:nvSpPr>
          <p:cNvPr id="5" name="Text Box 123"/>
          <p:cNvSpPr txBox="1">
            <a:spLocks noChangeArrowheads="1"/>
          </p:cNvSpPr>
          <p:nvPr/>
        </p:nvSpPr>
        <p:spPr bwMode="auto">
          <a:xfrm>
            <a:off x="914400" y="1819275"/>
            <a:ext cx="24688800" cy="1000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3035" tIns="93035" rIns="93035" bIns="93035"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4000" b="1" spc="190" dirty="0" smtClean="0">
                <a:solidFill>
                  <a:schemeClr val="accent6">
                    <a:lumMod val="50000"/>
                  </a:schemeClr>
                </a:solidFill>
                <a:effectLst>
                  <a:outerShdw blurRad="38100" dist="38100" dir="2700000" algn="tl">
                    <a:srgbClr val="000000">
                      <a:alpha val="43137"/>
                    </a:srgbClr>
                  </a:outerShdw>
                </a:effectLst>
                <a:latin typeface="Centaur" pitchFamily="18" charset="0"/>
                <a:cs typeface="Segoe UI" pitchFamily="34" charset="0"/>
              </a:rPr>
              <a:t>Pavan Kumar Jonnakuti</a:t>
            </a:r>
            <a:r>
              <a:rPr lang="en-US" sz="4000" b="1" spc="190" baseline="30000" dirty="0" smtClean="0">
                <a:solidFill>
                  <a:schemeClr val="accent6">
                    <a:lumMod val="50000"/>
                  </a:schemeClr>
                </a:solidFill>
                <a:effectLst>
                  <a:outerShdw blurRad="38100" dist="38100" dir="2700000" algn="tl">
                    <a:srgbClr val="000000">
                      <a:alpha val="43137"/>
                    </a:srgbClr>
                  </a:outerShdw>
                </a:effectLst>
                <a:latin typeface="Centaur" pitchFamily="18" charset="0"/>
                <a:cs typeface="Segoe UI" pitchFamily="34" charset="0"/>
              </a:rPr>
              <a:t>1</a:t>
            </a:r>
            <a:r>
              <a:rPr lang="en-US" sz="4000" b="1" spc="190" dirty="0">
                <a:solidFill>
                  <a:schemeClr val="accent6">
                    <a:lumMod val="50000"/>
                  </a:schemeClr>
                </a:solidFill>
                <a:effectLst>
                  <a:outerShdw blurRad="38100" dist="38100" dir="2700000" algn="tl">
                    <a:srgbClr val="000000">
                      <a:alpha val="43137"/>
                    </a:srgbClr>
                  </a:outerShdw>
                </a:effectLst>
                <a:latin typeface="Centaur" pitchFamily="18" charset="0"/>
                <a:cs typeface="Segoe UI" pitchFamily="34" charset="0"/>
              </a:rPr>
              <a:t> </a:t>
            </a:r>
            <a:r>
              <a:rPr lang="en-US" sz="4000" b="1" spc="190" dirty="0" smtClean="0">
                <a:solidFill>
                  <a:schemeClr val="accent6">
                    <a:lumMod val="50000"/>
                  </a:schemeClr>
                </a:solidFill>
                <a:effectLst>
                  <a:outerShdw blurRad="38100" dist="38100" dir="2700000" algn="tl">
                    <a:srgbClr val="000000">
                      <a:alpha val="43137"/>
                    </a:srgbClr>
                  </a:outerShdw>
                </a:effectLst>
                <a:latin typeface="Centaur" pitchFamily="18" charset="0"/>
                <a:cs typeface="Segoe UI" pitchFamily="34" charset="0"/>
              </a:rPr>
              <a:t>&amp; Udaya Bhaskar TVS</a:t>
            </a:r>
            <a:r>
              <a:rPr lang="en-US" sz="4000" b="1" spc="190" baseline="30000" dirty="0" smtClean="0">
                <a:solidFill>
                  <a:schemeClr val="accent6">
                    <a:lumMod val="50000"/>
                  </a:schemeClr>
                </a:solidFill>
                <a:effectLst>
                  <a:outerShdw blurRad="38100" dist="38100" dir="2700000" algn="tl">
                    <a:srgbClr val="000000">
                      <a:alpha val="43137"/>
                    </a:srgbClr>
                  </a:outerShdw>
                </a:effectLst>
                <a:latin typeface="Centaur" pitchFamily="18" charset="0"/>
                <a:cs typeface="Segoe UI" pitchFamily="34" charset="0"/>
              </a:rPr>
              <a:t>1</a:t>
            </a:r>
            <a:endParaRPr lang="en-US" sz="4000" b="1" spc="190" baseline="30000" dirty="0">
              <a:solidFill>
                <a:schemeClr val="accent6">
                  <a:lumMod val="50000"/>
                </a:schemeClr>
              </a:solidFill>
              <a:effectLst>
                <a:outerShdw blurRad="38100" dist="38100" dir="2700000" algn="tl">
                  <a:srgbClr val="000000">
                    <a:alpha val="43137"/>
                  </a:srgbClr>
                </a:outerShdw>
              </a:effectLst>
              <a:latin typeface="Centaur" pitchFamily="18" charset="0"/>
              <a:cs typeface="Segoe UI" pitchFamily="34" charset="0"/>
            </a:endParaRPr>
          </a:p>
        </p:txBody>
      </p:sp>
      <p:sp>
        <p:nvSpPr>
          <p:cNvPr id="32" name="Rectangle 31"/>
          <p:cNvSpPr/>
          <p:nvPr/>
        </p:nvSpPr>
        <p:spPr>
          <a:xfrm>
            <a:off x="990600" y="2800350"/>
            <a:ext cx="7543800" cy="400050"/>
          </a:xfrm>
          <a:prstGeom prst="rect">
            <a:avLst/>
          </a:prstGeom>
          <a:gradFill>
            <a:gsLst>
              <a:gs pos="0">
                <a:srgbClr val="DDEBCF"/>
              </a:gs>
              <a:gs pos="50000">
                <a:srgbClr val="9CB86E"/>
              </a:gs>
              <a:gs pos="100000">
                <a:srgbClr val="156B13"/>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r>
              <a:rPr lang="en-US" sz="2800" b="1" dirty="0">
                <a:solidFill>
                  <a:schemeClr val="bg1"/>
                </a:solidFill>
                <a:latin typeface="Segoe UI" pitchFamily="34" charset="0"/>
                <a:cs typeface="Segoe UI" pitchFamily="34" charset="0"/>
              </a:rPr>
              <a:t>Abstract</a:t>
            </a:r>
          </a:p>
        </p:txBody>
      </p:sp>
      <p:sp>
        <p:nvSpPr>
          <p:cNvPr id="33" name="Rectangle 32"/>
          <p:cNvSpPr/>
          <p:nvPr/>
        </p:nvSpPr>
        <p:spPr>
          <a:xfrm>
            <a:off x="990600" y="11963400"/>
            <a:ext cx="7467600" cy="381000"/>
          </a:xfrm>
          <a:prstGeom prst="rect">
            <a:avLst/>
          </a:prstGeom>
          <a:gradFill>
            <a:gsLst>
              <a:gs pos="0">
                <a:srgbClr val="DDEBCF"/>
              </a:gs>
              <a:gs pos="50000">
                <a:srgbClr val="9CB86E"/>
              </a:gs>
              <a:gs pos="100000">
                <a:srgbClr val="156B13"/>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r>
              <a:rPr lang="en-US" sz="2800" b="1" dirty="0">
                <a:solidFill>
                  <a:schemeClr val="accent3">
                    <a:lumMod val="20000"/>
                    <a:lumOff val="80000"/>
                  </a:schemeClr>
                </a:solidFill>
                <a:latin typeface="Segoe UI" pitchFamily="34" charset="0"/>
                <a:cs typeface="Segoe UI" pitchFamily="34" charset="0"/>
              </a:rPr>
              <a:t>Introduction</a:t>
            </a:r>
          </a:p>
        </p:txBody>
      </p:sp>
      <p:sp>
        <p:nvSpPr>
          <p:cNvPr id="34" name="Rectangle 33"/>
          <p:cNvSpPr/>
          <p:nvPr/>
        </p:nvSpPr>
        <p:spPr>
          <a:xfrm>
            <a:off x="9067800" y="2819400"/>
            <a:ext cx="7772400" cy="381000"/>
          </a:xfrm>
          <a:prstGeom prst="rect">
            <a:avLst/>
          </a:prstGeom>
          <a:gradFill>
            <a:gsLst>
              <a:gs pos="0">
                <a:srgbClr val="DDEBCF"/>
              </a:gs>
              <a:gs pos="50000">
                <a:srgbClr val="9CB86E"/>
              </a:gs>
              <a:gs pos="100000">
                <a:srgbClr val="156B13"/>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r>
              <a:rPr lang="en-US" sz="2800" b="1" dirty="0">
                <a:solidFill>
                  <a:schemeClr val="accent3">
                    <a:lumMod val="20000"/>
                    <a:lumOff val="80000"/>
                  </a:schemeClr>
                </a:solidFill>
                <a:latin typeface="Segoe UI" pitchFamily="34" charset="0"/>
                <a:cs typeface="Segoe UI" pitchFamily="34" charset="0"/>
              </a:rPr>
              <a:t>Methods and Materials</a:t>
            </a:r>
          </a:p>
        </p:txBody>
      </p:sp>
      <p:sp>
        <p:nvSpPr>
          <p:cNvPr id="35" name="Rectangle 34"/>
          <p:cNvSpPr/>
          <p:nvPr/>
        </p:nvSpPr>
        <p:spPr>
          <a:xfrm>
            <a:off x="8991600" y="12649200"/>
            <a:ext cx="7848600" cy="381000"/>
          </a:xfrm>
          <a:prstGeom prst="rect">
            <a:avLst/>
          </a:prstGeom>
          <a:gradFill>
            <a:gsLst>
              <a:gs pos="0">
                <a:srgbClr val="DDEBCF"/>
              </a:gs>
              <a:gs pos="50000">
                <a:srgbClr val="9CB86E"/>
              </a:gs>
              <a:gs pos="100000">
                <a:srgbClr val="156B13"/>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r>
              <a:rPr lang="en-US" sz="2800" b="1" dirty="0">
                <a:solidFill>
                  <a:schemeClr val="accent3">
                    <a:lumMod val="20000"/>
                    <a:lumOff val="80000"/>
                  </a:schemeClr>
                </a:solidFill>
                <a:latin typeface="Segoe UI" pitchFamily="34" charset="0"/>
                <a:cs typeface="Segoe UI" pitchFamily="34" charset="0"/>
              </a:rPr>
              <a:t>Discussion</a:t>
            </a:r>
          </a:p>
        </p:txBody>
      </p:sp>
      <p:sp>
        <p:nvSpPr>
          <p:cNvPr id="36" name="Rectangle 35"/>
          <p:cNvSpPr/>
          <p:nvPr/>
        </p:nvSpPr>
        <p:spPr>
          <a:xfrm>
            <a:off x="8991600" y="15544800"/>
            <a:ext cx="7772400" cy="381000"/>
          </a:xfrm>
          <a:prstGeom prst="rect">
            <a:avLst/>
          </a:prstGeom>
          <a:gradFill>
            <a:gsLst>
              <a:gs pos="0">
                <a:srgbClr val="DDEBCF"/>
              </a:gs>
              <a:gs pos="50000">
                <a:srgbClr val="9CB86E"/>
              </a:gs>
              <a:gs pos="100000">
                <a:srgbClr val="156B13"/>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r>
              <a:rPr lang="en-US" sz="2800" b="1" dirty="0">
                <a:solidFill>
                  <a:schemeClr val="accent3">
                    <a:lumMod val="20000"/>
                    <a:lumOff val="80000"/>
                  </a:schemeClr>
                </a:solidFill>
                <a:latin typeface="Segoe UI" pitchFamily="34" charset="0"/>
                <a:cs typeface="Segoe UI" pitchFamily="34" charset="0"/>
              </a:rPr>
              <a:t>Conclusions</a:t>
            </a:r>
          </a:p>
        </p:txBody>
      </p:sp>
      <p:sp>
        <p:nvSpPr>
          <p:cNvPr id="45" name="Rectangle 44"/>
          <p:cNvSpPr/>
          <p:nvPr/>
        </p:nvSpPr>
        <p:spPr>
          <a:xfrm>
            <a:off x="17373600" y="2819400"/>
            <a:ext cx="15240000" cy="381000"/>
          </a:xfrm>
          <a:prstGeom prst="rect">
            <a:avLst/>
          </a:prstGeom>
          <a:gradFill>
            <a:gsLst>
              <a:gs pos="0">
                <a:srgbClr val="DDEBCF"/>
              </a:gs>
              <a:gs pos="50000">
                <a:srgbClr val="9CB86E"/>
              </a:gs>
              <a:gs pos="100000">
                <a:srgbClr val="156B13"/>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r>
              <a:rPr lang="en-US" sz="2800" b="1" dirty="0">
                <a:solidFill>
                  <a:schemeClr val="accent3">
                    <a:lumMod val="20000"/>
                    <a:lumOff val="80000"/>
                  </a:schemeClr>
                </a:solidFill>
                <a:latin typeface="Segoe UI" pitchFamily="34" charset="0"/>
                <a:cs typeface="Segoe UI" pitchFamily="34" charset="0"/>
              </a:rPr>
              <a:t>Results</a:t>
            </a:r>
          </a:p>
        </p:txBody>
      </p:sp>
      <p:pic>
        <p:nvPicPr>
          <p:cNvPr id="40" name="Picture 39" descr="INCOIS_Logo.png"/>
          <p:cNvPicPr>
            <a:picLocks noChangeAspect="1"/>
          </p:cNvPicPr>
          <p:nvPr/>
        </p:nvPicPr>
        <p:blipFill>
          <a:blip r:embed="rId3" cstate="print"/>
          <a:stretch>
            <a:fillRect/>
          </a:stretch>
        </p:blipFill>
        <p:spPr>
          <a:xfrm>
            <a:off x="24483113" y="649226"/>
            <a:ext cx="4471318" cy="1408174"/>
          </a:xfrm>
          <a:prstGeom prst="rect">
            <a:avLst/>
          </a:prstGeom>
        </p:spPr>
      </p:pic>
      <p:pic>
        <p:nvPicPr>
          <p:cNvPr id="41" name="Picture 40" descr="EGU_plain_blue_logo.svg.png"/>
          <p:cNvPicPr>
            <a:picLocks noChangeAspect="1"/>
          </p:cNvPicPr>
          <p:nvPr/>
        </p:nvPicPr>
        <p:blipFill>
          <a:blip r:embed="rId4" cstate="print"/>
          <a:stretch>
            <a:fillRect/>
          </a:stretch>
        </p:blipFill>
        <p:spPr>
          <a:xfrm>
            <a:off x="29718000" y="533400"/>
            <a:ext cx="2402340" cy="1903854"/>
          </a:xfrm>
          <a:prstGeom prst="rect">
            <a:avLst/>
          </a:prstGeom>
        </p:spPr>
      </p:pic>
      <p:pic>
        <p:nvPicPr>
          <p:cNvPr id="42" name="Picture 41" descr="Image3.JPG"/>
          <p:cNvPicPr>
            <a:picLocks noChangeAspect="1"/>
          </p:cNvPicPr>
          <p:nvPr/>
        </p:nvPicPr>
        <p:blipFill>
          <a:blip r:embed="rId5" cstate="print"/>
          <a:srcRect b="1572"/>
          <a:stretch>
            <a:fillRect/>
          </a:stretch>
        </p:blipFill>
        <p:spPr>
          <a:xfrm>
            <a:off x="9067800" y="3276600"/>
            <a:ext cx="7772400" cy="4041004"/>
          </a:xfrm>
          <a:prstGeom prst="rect">
            <a:avLst/>
          </a:prstGeom>
          <a:ln>
            <a:noFill/>
          </a:ln>
          <a:effectLst>
            <a:outerShdw blurRad="292100" dist="139700" dir="2700000" algn="tl" rotWithShape="0">
              <a:srgbClr val="333333">
                <a:alpha val="65000"/>
              </a:srgbClr>
            </a:outerShdw>
          </a:effectLst>
        </p:spPr>
      </p:pic>
      <p:pic>
        <p:nvPicPr>
          <p:cNvPr id="46" name="Picture 45" descr="Image1.JPG"/>
          <p:cNvPicPr>
            <a:picLocks noChangeAspect="1"/>
          </p:cNvPicPr>
          <p:nvPr/>
        </p:nvPicPr>
        <p:blipFill>
          <a:blip r:embed="rId6" cstate="print"/>
          <a:stretch>
            <a:fillRect/>
          </a:stretch>
        </p:blipFill>
        <p:spPr>
          <a:xfrm>
            <a:off x="9067800" y="7772400"/>
            <a:ext cx="7728952" cy="4169184"/>
          </a:xfrm>
          <a:prstGeom prst="rect">
            <a:avLst/>
          </a:prstGeom>
          <a:ln>
            <a:noFill/>
          </a:ln>
          <a:effectLst>
            <a:outerShdw blurRad="292100" dist="139700" dir="2700000" algn="tl" rotWithShape="0">
              <a:srgbClr val="333333">
                <a:alpha val="65000"/>
              </a:srgbClr>
            </a:outerShdw>
          </a:effectLst>
        </p:spPr>
      </p:pic>
      <p:pic>
        <p:nvPicPr>
          <p:cNvPr id="55" name="Picture 54" descr="Argo float cycle.jpg"/>
          <p:cNvPicPr>
            <a:picLocks noChangeAspect="1"/>
          </p:cNvPicPr>
          <p:nvPr/>
        </p:nvPicPr>
        <p:blipFill>
          <a:blip r:embed="rId7" cstate="print"/>
          <a:stretch>
            <a:fillRect/>
          </a:stretch>
        </p:blipFill>
        <p:spPr>
          <a:xfrm>
            <a:off x="990600" y="12420600"/>
            <a:ext cx="2172888" cy="2265980"/>
          </a:xfrm>
          <a:prstGeom prst="rect">
            <a:avLst/>
          </a:prstGeom>
          <a:ln>
            <a:noFill/>
          </a:ln>
          <a:effectLst>
            <a:outerShdw blurRad="292100" dist="139700" dir="2700000" algn="tl" rotWithShape="0">
              <a:srgbClr val="333333">
                <a:alpha val="65000"/>
              </a:srgbClr>
            </a:outerShdw>
          </a:effectLst>
        </p:spPr>
      </p:pic>
      <p:pic>
        <p:nvPicPr>
          <p:cNvPr id="2054" name="Picture 6"/>
          <p:cNvPicPr>
            <a:picLocks noChangeAspect="1" noChangeArrowheads="1"/>
          </p:cNvPicPr>
          <p:nvPr/>
        </p:nvPicPr>
        <p:blipFill>
          <a:blip r:embed="rId8" cstate="print"/>
          <a:srcRect/>
          <a:stretch>
            <a:fillRect/>
          </a:stretch>
        </p:blipFill>
        <p:spPr bwMode="auto">
          <a:xfrm>
            <a:off x="26670000" y="7658100"/>
            <a:ext cx="5848350" cy="3086100"/>
          </a:xfrm>
          <a:prstGeom prst="rect">
            <a:avLst/>
          </a:prstGeom>
          <a:noFill/>
          <a:ln w="9525">
            <a:noFill/>
            <a:miter lim="800000"/>
            <a:headEnd/>
            <a:tailEnd/>
          </a:ln>
        </p:spPr>
      </p:pic>
      <p:sp>
        <p:nvSpPr>
          <p:cNvPr id="56" name="Rectangle 55"/>
          <p:cNvSpPr/>
          <p:nvPr/>
        </p:nvSpPr>
        <p:spPr>
          <a:xfrm>
            <a:off x="914400" y="3250347"/>
            <a:ext cx="7620000" cy="8894743"/>
          </a:xfrm>
          <a:prstGeom prst="rect">
            <a:avLst/>
          </a:prstGeom>
        </p:spPr>
        <p:txBody>
          <a:bodyPr wrap="square">
            <a:spAutoFit/>
          </a:bodyPr>
          <a:lstStyle/>
          <a:p>
            <a:pPr algn="just"/>
            <a:r>
              <a:rPr lang="en-GB" sz="2200" dirty="0" smtClean="0">
                <a:solidFill>
                  <a:srgbClr val="FFFF00"/>
                </a:solidFill>
                <a:latin typeface="Centaur" pitchFamily="18" charset="0"/>
                <a:cs typeface="Segoe UI" pitchFamily="34" charset="0"/>
              </a:rPr>
              <a:t>Argo is an internationally coordinated program in which 3000 ﬂoats are seeded into the global ocean. Ever since its inception, the Argo program is complementing the ocean observations which are otherwise taken by ship-based CTD’s and XBT/XCTDs. With the achievement of the target in November 2007, Argo is contributing 1,00,000 proﬁles per year to the oceanographic community. The data from these platforms have grown enormously and the state of the art techniques like big data and data analytics are needed to effectively handle them. In this work a comprehensive visualization of global metadata of the ﬂoats deployed and maintained by various countries, Data Assembly Centers are shown. The metadata is effectively managed to visualize plots like bubble plots of DACs contributions, yearly growth of ﬂoats contribution by each DACs, data availability from each of the ﬂoats with different colour codes are visually shown. A user can play with the range of data by choosing the time periods of choice, which will result in on the </a:t>
            </a:r>
            <a:r>
              <a:rPr lang="en-GB" sz="2200" dirty="0" err="1" smtClean="0">
                <a:solidFill>
                  <a:srgbClr val="FFFF00"/>
                </a:solidFill>
                <a:latin typeface="Centaur" pitchFamily="18" charset="0"/>
                <a:cs typeface="Segoe UI" pitchFamily="34" charset="0"/>
              </a:rPr>
              <a:t>ﬂy</a:t>
            </a:r>
            <a:r>
              <a:rPr lang="en-GB" sz="2200" dirty="0" smtClean="0">
                <a:solidFill>
                  <a:srgbClr val="FFFF00"/>
                </a:solidFill>
                <a:latin typeface="Centaur" pitchFamily="18" charset="0"/>
                <a:cs typeface="Segoe UI" pitchFamily="34" charset="0"/>
              </a:rPr>
              <a:t> generation of a wide range of plots from which user can make valid decisions. This system also gives feasibility of downloading chosen ARGO data as per user requirements. Spatial distribution of the ﬂoats locations in all major oceans is shown and queries application results in the automatic regeneration of plots. A comprehensive visualization system of this nature saves the time and efforts in a repeated generation of the plots for demonstration to administrators and cruise planners. As this system is built on the index ﬁles provided by Global Data Assembly Center changes in the data at the global levels will allow automatic enhancements of the data and plots resulting in optimization of the efforts. </a:t>
            </a:r>
            <a:endParaRPr lang="en-US" sz="2200" i="1" dirty="0" smtClean="0">
              <a:solidFill>
                <a:srgbClr val="FFFF00"/>
              </a:solidFill>
              <a:latin typeface="Centaur" pitchFamily="18" charset="0"/>
              <a:cs typeface="Segoe UI" pitchFamily="34" charset="0"/>
            </a:endParaRPr>
          </a:p>
        </p:txBody>
      </p:sp>
      <p:sp>
        <p:nvSpPr>
          <p:cNvPr id="28" name="Rectangle 27"/>
          <p:cNvSpPr/>
          <p:nvPr/>
        </p:nvSpPr>
        <p:spPr>
          <a:xfrm>
            <a:off x="3124200" y="12582942"/>
            <a:ext cx="5257800" cy="2123658"/>
          </a:xfrm>
          <a:prstGeom prst="rect">
            <a:avLst/>
          </a:prstGeom>
        </p:spPr>
        <p:txBody>
          <a:bodyPr wrap="square">
            <a:spAutoFit/>
          </a:bodyPr>
          <a:lstStyle/>
          <a:p>
            <a:pPr algn="just"/>
            <a:r>
              <a:rPr lang="en-US" sz="2200" dirty="0" smtClean="0">
                <a:solidFill>
                  <a:srgbClr val="FFFF00"/>
                </a:solidFill>
                <a:latin typeface="Centaur" pitchFamily="18" charset="0"/>
                <a:cs typeface="Segoe UI" pitchFamily="34" charset="0"/>
              </a:rPr>
              <a:t>The broad-scale global array of temperature/salinity profiling floats, known as Argo, has already grown to be a major component of the ocean observing system. Argo builds on other upper-ocean  observing networks, extending their coverage in space and time, their depth  </a:t>
            </a:r>
            <a:endParaRPr lang="en-US" sz="2200" dirty="0">
              <a:solidFill>
                <a:srgbClr val="FFFF00"/>
              </a:solidFill>
              <a:latin typeface="Centaur" pitchFamily="18" charset="0"/>
              <a:cs typeface="Segoe UI" pitchFamily="34" charset="0"/>
            </a:endParaRPr>
          </a:p>
        </p:txBody>
      </p:sp>
      <p:sp>
        <p:nvSpPr>
          <p:cNvPr id="29" name="Rectangle 28"/>
          <p:cNvSpPr/>
          <p:nvPr/>
        </p:nvSpPr>
        <p:spPr>
          <a:xfrm>
            <a:off x="914400" y="14706600"/>
            <a:ext cx="7467600" cy="3477875"/>
          </a:xfrm>
          <a:prstGeom prst="rect">
            <a:avLst/>
          </a:prstGeom>
        </p:spPr>
        <p:txBody>
          <a:bodyPr wrap="square">
            <a:spAutoFit/>
          </a:bodyPr>
          <a:lstStyle/>
          <a:p>
            <a:pPr algn="just"/>
            <a:r>
              <a:rPr lang="en-US" sz="2200" dirty="0" smtClean="0">
                <a:solidFill>
                  <a:srgbClr val="FFFF00"/>
                </a:solidFill>
                <a:latin typeface="Centaur" pitchFamily="18" charset="0"/>
                <a:cs typeface="Segoe UI" pitchFamily="34" charset="0"/>
              </a:rPr>
              <a:t>range and accuracy, and enhancing them through the addition of salinity and velocity measurements. The global array of 3,000 floats will be distributed roughly every 3 degrees (300km). Argo is the sole source of global subsurface datasets used in all ocean data assimilation models and reanalysis. It will provide a quantitative description of the changing state of the upper ocean and the patterns of ocean climate variability from months to decades, including heat and freshwater storage and transport. A primary focus of Argo is to document seasonal to decadal climate variability and to aid our understanding of its predictability. </a:t>
            </a:r>
            <a:endParaRPr lang="en-US" sz="2200" dirty="0">
              <a:solidFill>
                <a:srgbClr val="FFFF00"/>
              </a:solidFill>
              <a:latin typeface="Centaur" pitchFamily="18" charset="0"/>
              <a:cs typeface="Segoe UI" pitchFamily="34" charset="0"/>
            </a:endParaRPr>
          </a:p>
        </p:txBody>
      </p:sp>
      <p:pic>
        <p:nvPicPr>
          <p:cNvPr id="37" name="Picture 36" descr="QC_AUPD-S.No-002-Profile 1 to 74_TempVsSalinity.jpg"/>
          <p:cNvPicPr>
            <a:picLocks noChangeAspect="1"/>
          </p:cNvPicPr>
          <p:nvPr/>
        </p:nvPicPr>
        <p:blipFill>
          <a:blip r:embed="rId9" cstate="print"/>
          <a:srcRect l="18000" t="13282" r="8500" b="14176"/>
          <a:stretch>
            <a:fillRect/>
          </a:stretch>
        </p:blipFill>
        <p:spPr>
          <a:xfrm>
            <a:off x="24402248" y="13335000"/>
            <a:ext cx="8211352" cy="4114800"/>
          </a:xfrm>
          <a:prstGeom prst="rect">
            <a:avLst/>
          </a:prstGeom>
          <a:ln>
            <a:noFill/>
          </a:ln>
          <a:effectLst>
            <a:outerShdw blurRad="292100" dist="139700" dir="2700000" algn="tl" rotWithShape="0">
              <a:srgbClr val="333333">
                <a:alpha val="65000"/>
              </a:srgbClr>
            </a:outerShdw>
          </a:effectLst>
        </p:spPr>
      </p:pic>
      <p:pic>
        <p:nvPicPr>
          <p:cNvPr id="31" name="Picture 30" descr="19.png"/>
          <p:cNvPicPr>
            <a:picLocks noChangeAspect="1"/>
          </p:cNvPicPr>
          <p:nvPr/>
        </p:nvPicPr>
        <p:blipFill>
          <a:blip r:embed="rId10" cstate="print"/>
          <a:srcRect l="1507" t="6451" r="6506" b="10894"/>
          <a:stretch>
            <a:fillRect/>
          </a:stretch>
        </p:blipFill>
        <p:spPr>
          <a:xfrm>
            <a:off x="17391848" y="13335000"/>
            <a:ext cx="8067370" cy="4114800"/>
          </a:xfrm>
          <a:prstGeom prst="rect">
            <a:avLst/>
          </a:prstGeom>
          <a:ln>
            <a:noFill/>
          </a:ln>
          <a:effectLst>
            <a:outerShdw blurRad="292100" dist="139700" dir="2700000" algn="tl" rotWithShape="0">
              <a:srgbClr val="333333">
                <a:alpha val="65000"/>
              </a:srgbClr>
            </a:outerShdw>
          </a:effectLst>
        </p:spPr>
      </p:pic>
      <p:sp>
        <p:nvSpPr>
          <p:cNvPr id="22" name="Rectangle 21"/>
          <p:cNvSpPr/>
          <p:nvPr/>
        </p:nvSpPr>
        <p:spPr>
          <a:xfrm>
            <a:off x="8991600" y="7315200"/>
            <a:ext cx="5706370" cy="400110"/>
          </a:xfrm>
          <a:prstGeom prst="rect">
            <a:avLst/>
          </a:prstGeom>
        </p:spPr>
        <p:txBody>
          <a:bodyPr wrap="none">
            <a:spAutoFit/>
          </a:bodyPr>
          <a:lstStyle/>
          <a:p>
            <a:r>
              <a:rPr lang="en-GB" sz="2000" b="1" dirty="0" smtClean="0">
                <a:solidFill>
                  <a:schemeClr val="bg1"/>
                </a:solidFill>
                <a:latin typeface="Segoe UI" pitchFamily="34" charset="0"/>
                <a:cs typeface="Segoe UI" pitchFamily="34" charset="0"/>
              </a:rPr>
              <a:t>Figure 1: Global ARGO Data Assembly Centres</a:t>
            </a:r>
            <a:endParaRPr lang="en-US" sz="2000" b="1" dirty="0">
              <a:solidFill>
                <a:schemeClr val="bg1"/>
              </a:solidFill>
            </a:endParaRPr>
          </a:p>
        </p:txBody>
      </p:sp>
      <p:sp>
        <p:nvSpPr>
          <p:cNvPr id="23" name="Rectangle 22"/>
          <p:cNvSpPr/>
          <p:nvPr/>
        </p:nvSpPr>
        <p:spPr>
          <a:xfrm>
            <a:off x="8915400" y="11963400"/>
            <a:ext cx="7946599" cy="707886"/>
          </a:xfrm>
          <a:prstGeom prst="rect">
            <a:avLst/>
          </a:prstGeom>
        </p:spPr>
        <p:txBody>
          <a:bodyPr wrap="none">
            <a:spAutoFit/>
          </a:bodyPr>
          <a:lstStyle/>
          <a:p>
            <a:r>
              <a:rPr lang="en-GB" sz="2000" b="1" dirty="0" smtClean="0">
                <a:solidFill>
                  <a:schemeClr val="bg1"/>
                </a:solidFill>
                <a:latin typeface="Segoe UI" pitchFamily="34" charset="0"/>
                <a:cs typeface="Segoe UI" pitchFamily="34" charset="0"/>
              </a:rPr>
              <a:t>Figure 2: Dashboard shows Age of Floats ,Year wise growth  of </a:t>
            </a:r>
          </a:p>
          <a:p>
            <a:r>
              <a:rPr lang="en-GB" sz="2000" b="1" dirty="0" smtClean="0">
                <a:solidFill>
                  <a:schemeClr val="bg1"/>
                </a:solidFill>
                <a:latin typeface="Segoe UI" pitchFamily="34" charset="0"/>
                <a:cs typeface="Segoe UI" pitchFamily="34" charset="0"/>
              </a:rPr>
              <a:t>                ARGO profiles and  DAC wise data distribution.</a:t>
            </a:r>
            <a:endParaRPr lang="en-US" sz="2000" b="1" dirty="0">
              <a:solidFill>
                <a:schemeClr val="bg1"/>
              </a:solidFill>
            </a:endParaRPr>
          </a:p>
        </p:txBody>
      </p:sp>
      <p:sp>
        <p:nvSpPr>
          <p:cNvPr id="24" name="Rectangle 23"/>
          <p:cNvSpPr/>
          <p:nvPr/>
        </p:nvSpPr>
        <p:spPr>
          <a:xfrm>
            <a:off x="17373600" y="12782490"/>
            <a:ext cx="11931151" cy="400110"/>
          </a:xfrm>
          <a:prstGeom prst="rect">
            <a:avLst/>
          </a:prstGeom>
        </p:spPr>
        <p:txBody>
          <a:bodyPr wrap="none">
            <a:spAutoFit/>
          </a:bodyPr>
          <a:lstStyle/>
          <a:p>
            <a:r>
              <a:rPr lang="en-GB" sz="2000" b="1" dirty="0" smtClean="0">
                <a:solidFill>
                  <a:schemeClr val="bg1"/>
                </a:solidFill>
                <a:latin typeface="Segoe UI" pitchFamily="34" charset="0"/>
                <a:cs typeface="Segoe UI" pitchFamily="34" charset="0"/>
              </a:rPr>
              <a:t>Figure 3: Global ARGO Data  Analytics dashboard representing Spatial and Temporal distribution .</a:t>
            </a:r>
            <a:endParaRPr lang="en-US" sz="2000" b="1" dirty="0">
              <a:solidFill>
                <a:schemeClr val="bg1"/>
              </a:solidFill>
            </a:endParaRPr>
          </a:p>
        </p:txBody>
      </p:sp>
      <p:sp>
        <p:nvSpPr>
          <p:cNvPr id="25" name="Rectangle 24"/>
          <p:cNvSpPr/>
          <p:nvPr/>
        </p:nvSpPr>
        <p:spPr>
          <a:xfrm>
            <a:off x="17373600" y="17526000"/>
            <a:ext cx="7848495" cy="707886"/>
          </a:xfrm>
          <a:prstGeom prst="rect">
            <a:avLst/>
          </a:prstGeom>
        </p:spPr>
        <p:txBody>
          <a:bodyPr wrap="none">
            <a:spAutoFit/>
          </a:bodyPr>
          <a:lstStyle/>
          <a:p>
            <a:r>
              <a:rPr lang="en-GB" sz="2000" b="1" dirty="0" smtClean="0">
                <a:solidFill>
                  <a:schemeClr val="bg1"/>
                </a:solidFill>
                <a:latin typeface="Segoe UI" pitchFamily="34" charset="0"/>
                <a:cs typeface="Segoe UI" pitchFamily="34" charset="0"/>
              </a:rPr>
              <a:t>Figure 4: 3D view of Temperature data along the track locations</a:t>
            </a:r>
          </a:p>
          <a:p>
            <a:r>
              <a:rPr lang="en-GB" sz="2000" b="1" dirty="0" smtClean="0">
                <a:solidFill>
                  <a:schemeClr val="bg1"/>
                </a:solidFill>
                <a:latin typeface="Segoe UI" pitchFamily="34" charset="0"/>
                <a:cs typeface="Segoe UI" pitchFamily="34" charset="0"/>
              </a:rPr>
              <a:t>                in Indian Ocean Region. </a:t>
            </a:r>
            <a:endParaRPr lang="en-US" sz="2000" b="1" dirty="0">
              <a:solidFill>
                <a:schemeClr val="bg1"/>
              </a:solidFill>
            </a:endParaRPr>
          </a:p>
        </p:txBody>
      </p:sp>
      <p:sp>
        <p:nvSpPr>
          <p:cNvPr id="26" name="Rectangle 25"/>
          <p:cNvSpPr/>
          <p:nvPr/>
        </p:nvSpPr>
        <p:spPr>
          <a:xfrm>
            <a:off x="25298505" y="17526000"/>
            <a:ext cx="7467495" cy="707886"/>
          </a:xfrm>
          <a:prstGeom prst="rect">
            <a:avLst/>
          </a:prstGeom>
        </p:spPr>
        <p:txBody>
          <a:bodyPr wrap="square">
            <a:spAutoFit/>
          </a:bodyPr>
          <a:lstStyle/>
          <a:p>
            <a:r>
              <a:rPr lang="en-GB" sz="2000" b="1" dirty="0" smtClean="0">
                <a:solidFill>
                  <a:schemeClr val="bg1"/>
                </a:solidFill>
                <a:latin typeface="Segoe UI" pitchFamily="34" charset="0"/>
                <a:cs typeface="Segoe UI" pitchFamily="34" charset="0"/>
              </a:rPr>
              <a:t>Figure 5: Temperature Vs Salinity  profiles of a selected </a:t>
            </a:r>
          </a:p>
          <a:p>
            <a:r>
              <a:rPr lang="en-GB" sz="2000" b="1" dirty="0" smtClean="0">
                <a:solidFill>
                  <a:schemeClr val="bg1"/>
                </a:solidFill>
                <a:latin typeface="Segoe UI" pitchFamily="34" charset="0"/>
                <a:cs typeface="Segoe UI" pitchFamily="34" charset="0"/>
              </a:rPr>
              <a:t>                WMOID (ARGO Float)</a:t>
            </a:r>
            <a:endParaRPr lang="en-US" sz="2000" b="1" dirty="0">
              <a:solidFill>
                <a:schemeClr val="bg1"/>
              </a:solidFill>
            </a:endParaRPr>
          </a:p>
        </p:txBody>
      </p:sp>
      <p:sp>
        <p:nvSpPr>
          <p:cNvPr id="39" name="Rectangle 38"/>
          <p:cNvSpPr/>
          <p:nvPr/>
        </p:nvSpPr>
        <p:spPr>
          <a:xfrm>
            <a:off x="8915400" y="15925800"/>
            <a:ext cx="8001000" cy="2800767"/>
          </a:xfrm>
          <a:prstGeom prst="rect">
            <a:avLst/>
          </a:prstGeom>
        </p:spPr>
        <p:txBody>
          <a:bodyPr wrap="square">
            <a:spAutoFit/>
          </a:bodyPr>
          <a:lstStyle/>
          <a:p>
            <a:pPr algn="just"/>
            <a:r>
              <a:rPr lang="en-US" sz="2200" dirty="0" smtClean="0">
                <a:solidFill>
                  <a:srgbClr val="FFFF00"/>
                </a:solidFill>
                <a:latin typeface="Centaur" pitchFamily="18" charset="0"/>
                <a:cs typeface="Segoe UI" pitchFamily="34" charset="0"/>
              </a:rPr>
              <a:t>The approach to visualizing the massive amounts of ARGO meta data is especially important because the cost of storing, analyzing and querying the data is much higher. Analyzed solution for the problem is to develop an interface for all ARGO Meta data, regardless of where the data is stored. One can perform fast analytics on huge volumes of data interactively and can extract hidden insights from the data, leading to take smarter data driven decisions and inflow of new datasets is updated automatically with a scheduled batch job.</a:t>
            </a:r>
            <a:endParaRPr lang="en-US" sz="2200" dirty="0">
              <a:solidFill>
                <a:srgbClr val="FFFF00"/>
              </a:solidFill>
              <a:latin typeface="Centaur" pitchFamily="18" charset="0"/>
              <a:cs typeface="Segoe UI" pitchFamily="34" charset="0"/>
            </a:endParaRPr>
          </a:p>
        </p:txBody>
      </p:sp>
      <p:sp>
        <p:nvSpPr>
          <p:cNvPr id="43" name="Rectangle 42"/>
          <p:cNvSpPr/>
          <p:nvPr/>
        </p:nvSpPr>
        <p:spPr>
          <a:xfrm>
            <a:off x="8991600" y="13030200"/>
            <a:ext cx="7848600" cy="2462213"/>
          </a:xfrm>
          <a:prstGeom prst="rect">
            <a:avLst/>
          </a:prstGeom>
        </p:spPr>
        <p:txBody>
          <a:bodyPr wrap="square">
            <a:spAutoFit/>
          </a:bodyPr>
          <a:lstStyle/>
          <a:p>
            <a:pPr algn="just"/>
            <a:r>
              <a:rPr lang="en-US" sz="2200" dirty="0" smtClean="0">
                <a:solidFill>
                  <a:srgbClr val="FFFF00"/>
                </a:solidFill>
                <a:latin typeface="Centaur" pitchFamily="18" charset="0"/>
                <a:cs typeface="Segoe UI" pitchFamily="34" charset="0"/>
              </a:rPr>
              <a:t>Building good data visualizations of 2M ARGO records often involves balancing the need to show a comprehensive view of the data, while giving scientific data users the ability to easily find and facilitate them a real-time conversation with the data elements they are looking for. With the help of big data visualization tool Tableau one can easily integrate and analyze to create valuable hidden insights that can be shared for high-quality global ocean analyses and use in all ocean data assimilation models.</a:t>
            </a:r>
            <a:endParaRPr lang="en-US" sz="2200" dirty="0">
              <a:solidFill>
                <a:srgbClr val="FFFF00"/>
              </a:solidFill>
              <a:latin typeface="Centaur" pitchFamily="18" charset="0"/>
              <a:cs typeface="Segoe UI" pitchFamily="34" charset="0"/>
            </a:endParaRPr>
          </a:p>
        </p:txBody>
      </p:sp>
      <p:cxnSp>
        <p:nvCxnSpPr>
          <p:cNvPr id="49" name="Straight Connector 48"/>
          <p:cNvCxnSpPr/>
          <p:nvPr/>
        </p:nvCxnSpPr>
        <p:spPr>
          <a:xfrm>
            <a:off x="17373600" y="18440400"/>
            <a:ext cx="13792200" cy="0"/>
          </a:xfrm>
          <a:prstGeom prst="line">
            <a:avLst/>
          </a:prstGeom>
        </p:spPr>
        <p:style>
          <a:lnRef idx="3">
            <a:schemeClr val="accent3"/>
          </a:lnRef>
          <a:fillRef idx="0">
            <a:schemeClr val="accent3"/>
          </a:fillRef>
          <a:effectRef idx="2">
            <a:schemeClr val="accent3"/>
          </a:effectRef>
          <a:fontRef idx="minor">
            <a:schemeClr val="tx1"/>
          </a:fontRef>
        </p:style>
      </p:cxnSp>
      <p:sp>
        <p:nvSpPr>
          <p:cNvPr id="38" name="Text Box 123"/>
          <p:cNvSpPr txBox="1">
            <a:spLocks noChangeArrowheads="1"/>
          </p:cNvSpPr>
          <p:nvPr/>
        </p:nvSpPr>
        <p:spPr bwMode="auto">
          <a:xfrm>
            <a:off x="17297400" y="18364201"/>
            <a:ext cx="14097000" cy="8381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3035" tIns="93035" rIns="93035" bIns="93035"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just"/>
            <a:r>
              <a:rPr lang="en-GB" sz="2000" b="1" u="sng" dirty="0" smtClean="0">
                <a:solidFill>
                  <a:schemeClr val="bg1"/>
                </a:solidFill>
                <a:latin typeface="Centaur" pitchFamily="18" charset="0"/>
              </a:rPr>
              <a:t>Acknowledgements</a:t>
            </a:r>
            <a:r>
              <a:rPr lang="en-GB" sz="2000" b="1" dirty="0" smtClean="0">
                <a:solidFill>
                  <a:schemeClr val="bg1"/>
                </a:solidFill>
                <a:latin typeface="Centaur" pitchFamily="18" charset="0"/>
              </a:rPr>
              <a:t> : The authors thank the Director</a:t>
            </a:r>
            <a:r>
              <a:rPr lang="en-GB" sz="2000" dirty="0" smtClean="0">
                <a:solidFill>
                  <a:schemeClr val="bg1"/>
                </a:solidFill>
                <a:latin typeface="Centaur" pitchFamily="18" charset="0"/>
              </a:rPr>
              <a:t> </a:t>
            </a:r>
            <a:r>
              <a:rPr lang="en-GB" sz="2000" b="1" baseline="30000" dirty="0" smtClean="0">
                <a:solidFill>
                  <a:schemeClr val="bg1"/>
                </a:solidFill>
                <a:latin typeface="Centaur" pitchFamily="18" charset="0"/>
              </a:rPr>
              <a:t>1</a:t>
            </a:r>
            <a:r>
              <a:rPr lang="en-GB" sz="2000" b="1" dirty="0" smtClean="0">
                <a:solidFill>
                  <a:schemeClr val="bg1"/>
                </a:solidFill>
                <a:latin typeface="Centaur" pitchFamily="18" charset="0"/>
              </a:rPr>
              <a:t>In</a:t>
            </a:r>
            <a:r>
              <a:rPr lang="en-US" sz="2000" b="1" dirty="0" smtClean="0">
                <a:solidFill>
                  <a:schemeClr val="bg1"/>
                </a:solidFill>
                <a:latin typeface="Centaur" pitchFamily="18" charset="0"/>
                <a:cs typeface="Segoe UI" pitchFamily="34" charset="0"/>
              </a:rPr>
              <a:t>dian National Centre for Ocean Information Services ,Hyderabad ,India f</a:t>
            </a:r>
            <a:r>
              <a:rPr lang="en-GB" sz="2000" b="1" dirty="0" smtClean="0">
                <a:solidFill>
                  <a:schemeClr val="bg1"/>
                </a:solidFill>
                <a:latin typeface="Centaur" pitchFamily="18" charset="0"/>
              </a:rPr>
              <a:t>or the facilities provided to carry out this work</a:t>
            </a:r>
            <a:r>
              <a:rPr lang="en-US" sz="2000" b="1" dirty="0" smtClean="0">
                <a:solidFill>
                  <a:schemeClr val="bg1"/>
                </a:solidFill>
                <a:latin typeface="Centaur" pitchFamily="18" charset="0"/>
                <a:cs typeface="Segoe UI" pitchFamily="34" charset="0"/>
              </a:rPr>
              <a:t> . I(Pavan Kumar Jonnakuti)</a:t>
            </a:r>
            <a:r>
              <a:rPr lang="en-IN" sz="2000" b="1" dirty="0" smtClean="0">
                <a:solidFill>
                  <a:schemeClr val="bg1"/>
                </a:solidFill>
                <a:latin typeface="Centaur" pitchFamily="18" charset="0"/>
                <a:cs typeface="Segoe UI" pitchFamily="34" charset="0"/>
              </a:rPr>
              <a:t> also thank SERB DST for providing travel grants.</a:t>
            </a:r>
            <a:endParaRPr lang="en-US" sz="2000" b="1" dirty="0">
              <a:solidFill>
                <a:schemeClr val="bg1"/>
              </a:solidFill>
              <a:latin typeface="Centaur" pitchFamily="18" charset="0"/>
              <a:cs typeface="Segoe UI" pitchFamily="34" charset="0"/>
            </a:endParaRPr>
          </a:p>
        </p:txBody>
      </p:sp>
      <p:pic>
        <p:nvPicPr>
          <p:cNvPr id="52" name="Picture 51" descr="PJQR.png"/>
          <p:cNvPicPr>
            <a:picLocks noChangeAspect="1"/>
          </p:cNvPicPr>
          <p:nvPr/>
        </p:nvPicPr>
        <p:blipFill>
          <a:blip r:embed="rId11" cstate="print"/>
          <a:stretch>
            <a:fillRect/>
          </a:stretch>
        </p:blipFill>
        <p:spPr>
          <a:xfrm>
            <a:off x="31394400" y="17983200"/>
            <a:ext cx="990600" cy="990600"/>
          </a:xfrm>
          <a:prstGeom prst="rect">
            <a:avLst/>
          </a:prstGeom>
        </p:spPr>
      </p:pic>
      <p:cxnSp>
        <p:nvCxnSpPr>
          <p:cNvPr id="44" name="Straight Connector 43"/>
          <p:cNvCxnSpPr/>
          <p:nvPr/>
        </p:nvCxnSpPr>
        <p:spPr>
          <a:xfrm>
            <a:off x="1066800" y="18440400"/>
            <a:ext cx="7315200" cy="0"/>
          </a:xfrm>
          <a:prstGeom prst="line">
            <a:avLst/>
          </a:prstGeom>
        </p:spPr>
        <p:style>
          <a:lnRef idx="3">
            <a:schemeClr val="accent3"/>
          </a:lnRef>
          <a:fillRef idx="0">
            <a:schemeClr val="accent3"/>
          </a:fillRef>
          <a:effectRef idx="2">
            <a:schemeClr val="accent3"/>
          </a:effectRef>
          <a:fontRef idx="minor">
            <a:schemeClr val="tx1"/>
          </a:fontRef>
        </p:style>
      </p:cxnSp>
      <p:sp>
        <p:nvSpPr>
          <p:cNvPr id="48" name="Text Box 123"/>
          <p:cNvSpPr txBox="1">
            <a:spLocks noChangeArrowheads="1"/>
          </p:cNvSpPr>
          <p:nvPr/>
        </p:nvSpPr>
        <p:spPr bwMode="auto">
          <a:xfrm>
            <a:off x="990600" y="18364201"/>
            <a:ext cx="11506200" cy="8381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3035" tIns="93035" rIns="93035" bIns="93035"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3200" b="1" dirty="0" smtClean="0">
                <a:solidFill>
                  <a:schemeClr val="bg1"/>
                </a:solidFill>
                <a:latin typeface="Centaur" pitchFamily="18" charset="0"/>
                <a:cs typeface="Segoe UI" pitchFamily="34" charset="0"/>
              </a:rPr>
              <a:t>pavankumar.j@incois.gov.in</a:t>
            </a:r>
            <a:endParaRPr lang="en-US" sz="3200" b="1" dirty="0">
              <a:solidFill>
                <a:schemeClr val="bg1"/>
              </a:solidFill>
              <a:latin typeface="Centaur" pitchFamily="18" charset="0"/>
              <a:cs typeface="Segoe UI" pitchFamily="34" charset="0"/>
            </a:endParaRPr>
          </a:p>
        </p:txBody>
      </p:sp>
      <p:pic>
        <p:nvPicPr>
          <p:cNvPr id="47" name="Picture 46" descr="CreativeCommons_Attribution_License.png"/>
          <p:cNvPicPr>
            <a:picLocks noChangeAspect="1"/>
          </p:cNvPicPr>
          <p:nvPr/>
        </p:nvPicPr>
        <p:blipFill>
          <a:blip r:embed="rId12" cstate="print"/>
          <a:stretch>
            <a:fillRect/>
          </a:stretch>
        </p:blipFill>
        <p:spPr>
          <a:xfrm>
            <a:off x="31539224" y="0"/>
            <a:ext cx="1379176" cy="482712"/>
          </a:xfrm>
          <a:prstGeom prst="rect">
            <a:avLst/>
          </a:prstGeom>
        </p:spPr>
      </p:pic>
    </p:spTree>
    <p:extLst>
      <p:ext uri="{BB962C8B-B14F-4D97-AF65-F5344CB8AC3E}">
        <p14:creationId xmlns=""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4906</TotalTime>
  <Words>713</Words>
  <Application>Microsoft Office PowerPoint</Application>
  <PresentationFormat>Custom</PresentationFormat>
  <Paragraphs>24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Genigraphics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42x72</dc:title>
  <dc:creator>Jay Larson</dc:creator>
  <dc:description>Quality poster printing
www.genigraphics.com
1-800-790-4001</dc:description>
  <cp:lastModifiedBy>Windows User</cp:lastModifiedBy>
  <cp:revision>201</cp:revision>
  <cp:lastPrinted>2013-02-12T02:21:55Z</cp:lastPrinted>
  <dcterms:created xsi:type="dcterms:W3CDTF">2013-02-10T21:14:48Z</dcterms:created>
  <dcterms:modified xsi:type="dcterms:W3CDTF">2019-04-22T11:16:31Z</dcterms:modified>
</cp:coreProperties>
</file>