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2232" y="10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88C8A-2FFC-9056-D5BF-37736CEE28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1D494AB-16A5-D5DE-A8D3-D6B2363D6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488F817-FE63-CC93-A2C6-1E95A209A909}"/>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5" name="Marcador de pie de página 4">
            <a:extLst>
              <a:ext uri="{FF2B5EF4-FFF2-40B4-BE49-F238E27FC236}">
                <a16:creationId xmlns:a16="http://schemas.microsoft.com/office/drawing/2014/main" id="{7C6DD426-E7EC-5E04-2A1D-7C03EFFC3D7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DD80DF-AB4F-EEE0-7B09-2C3958183A23}"/>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273449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4A3F2-9131-839E-4E9C-7CCC6DE7E6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1047776-95CB-FEBE-007B-CD4EE492B5A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D9EB0DE-A015-E548-025D-8C5EB4752940}"/>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5" name="Marcador de pie de página 4">
            <a:extLst>
              <a:ext uri="{FF2B5EF4-FFF2-40B4-BE49-F238E27FC236}">
                <a16:creationId xmlns:a16="http://schemas.microsoft.com/office/drawing/2014/main" id="{F9B2D482-9487-D1B3-00E3-83A28BD6B9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7F0D332-D187-4E54-6B05-15401D7EFA21}"/>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12430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AD7E1E0-3B98-EBC8-6E9D-D4C47CA941A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3205C2E-19BA-C80F-9D30-C7DA4B09A16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A6A15CA-4C4E-1A75-FA90-6CDAE03EE9D4}"/>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5" name="Marcador de pie de página 4">
            <a:extLst>
              <a:ext uri="{FF2B5EF4-FFF2-40B4-BE49-F238E27FC236}">
                <a16:creationId xmlns:a16="http://schemas.microsoft.com/office/drawing/2014/main" id="{C28B64B1-611C-D67A-7E49-204D7038818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E797E7-1A57-4B83-AD35-55863FC08D93}"/>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276870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88995-5C15-F443-C9AD-DF47C11E4F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6CBE582-F1BC-45A2-8BF5-00BF097F1A1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4876B81-D0D4-D944-9E41-E79B22B82F11}"/>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5" name="Marcador de pie de página 4">
            <a:extLst>
              <a:ext uri="{FF2B5EF4-FFF2-40B4-BE49-F238E27FC236}">
                <a16:creationId xmlns:a16="http://schemas.microsoft.com/office/drawing/2014/main" id="{A3BFEB9B-5E09-E9A3-2C50-2EEDCA2024D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F1F43B-501C-4A0F-6A83-5B694BC1AFE8}"/>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256564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F1730-143E-4450-CB67-EAED423C276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C999535-9D5E-C9F3-D20E-60E049725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2B645A2-0B2D-4801-9362-5077931B5992}"/>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5" name="Marcador de pie de página 4">
            <a:extLst>
              <a:ext uri="{FF2B5EF4-FFF2-40B4-BE49-F238E27FC236}">
                <a16:creationId xmlns:a16="http://schemas.microsoft.com/office/drawing/2014/main" id="{5FA1F4E9-837A-330B-8EC0-1839F3C1FDB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9E3DB0D-1299-F45A-ED85-11DC13139B30}"/>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37818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DB062-CB64-54C4-CDA6-09D229AFC1B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AE2CF91-BCF4-6BB5-F7C7-86DD74C223C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34A0E52-836A-8E54-232A-249334C2441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7A146D3-C26A-FFDE-E61C-6ADD29B4B227}"/>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6" name="Marcador de pie de página 5">
            <a:extLst>
              <a:ext uri="{FF2B5EF4-FFF2-40B4-BE49-F238E27FC236}">
                <a16:creationId xmlns:a16="http://schemas.microsoft.com/office/drawing/2014/main" id="{181FB1A2-5034-17A4-78A2-3112B91423F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4BDF81C-70AE-3E55-6494-1A1450CD97EB}"/>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157835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8F645-358A-A70F-6C55-47AFD5E321B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1D1D74E-967C-5C30-E765-1D0625938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88EBCD2-4EEC-633C-E049-86C6AD7753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46B020E-7505-11B5-030C-578CE44B4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0CE6E94-3FCF-CA2E-CF0B-9603AED3134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5FB6765-0676-7B35-4E2B-45E437CD448A}"/>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8" name="Marcador de pie de página 7">
            <a:extLst>
              <a:ext uri="{FF2B5EF4-FFF2-40B4-BE49-F238E27FC236}">
                <a16:creationId xmlns:a16="http://schemas.microsoft.com/office/drawing/2014/main" id="{189C1AA9-52F2-582C-2A93-DAA2E226651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3695045-6A2F-1E86-B3C7-BE7862898F27}"/>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305156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28753-973C-7AC7-4EC7-27C98F5033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CFAFB35-ED61-F417-0819-70B9F2F455F0}"/>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4" name="Marcador de pie de página 3">
            <a:extLst>
              <a:ext uri="{FF2B5EF4-FFF2-40B4-BE49-F238E27FC236}">
                <a16:creationId xmlns:a16="http://schemas.microsoft.com/office/drawing/2014/main" id="{2D48C9C0-F763-7135-5BBB-C0B4175A88B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2D35BA2-19D7-4A08-FD2E-53FDC34D95F3}"/>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429180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5E7E1B8-29DE-B33F-EF35-A5CCF4E1DB8D}"/>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3" name="Marcador de pie de página 2">
            <a:extLst>
              <a:ext uri="{FF2B5EF4-FFF2-40B4-BE49-F238E27FC236}">
                <a16:creationId xmlns:a16="http://schemas.microsoft.com/office/drawing/2014/main" id="{A5D9C103-05B9-7307-89CD-CC0E32791A4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C28DA56-C96B-8744-37BE-2BD08DB88AD1}"/>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249819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01658-E890-31CB-1AD5-B360E68B4B8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863B821-CA1D-22FB-574B-0E050FF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7B5BF6F-419C-81B3-A8F4-674D1141D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9135007-3169-3CD5-EBCE-8DB4BD83CA41}"/>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6" name="Marcador de pie de página 5">
            <a:extLst>
              <a:ext uri="{FF2B5EF4-FFF2-40B4-BE49-F238E27FC236}">
                <a16:creationId xmlns:a16="http://schemas.microsoft.com/office/drawing/2014/main" id="{C39CC5A8-408A-3E48-701B-D18F47DF510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A3B94FD-4A3F-BAEC-09E5-8D05B2528C7F}"/>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94910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033EE-2E26-68D0-07C2-208861CC47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A7CC929-F4A3-F9EC-777D-C686A773E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AF98BA7-EE80-175A-449F-BDE207527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8B552B2-F9F1-B990-5D09-600204C12003}"/>
              </a:ext>
            </a:extLst>
          </p:cNvPr>
          <p:cNvSpPr>
            <a:spLocks noGrp="1"/>
          </p:cNvSpPr>
          <p:nvPr>
            <p:ph type="dt" sz="half" idx="10"/>
          </p:nvPr>
        </p:nvSpPr>
        <p:spPr/>
        <p:txBody>
          <a:bodyPr/>
          <a:lstStyle/>
          <a:p>
            <a:fld id="{5AB9D597-FEB3-48E8-AC08-68B39918F5A9}" type="datetimeFigureOut">
              <a:rPr lang="es-CO" smtClean="0"/>
              <a:t>3/09/2023</a:t>
            </a:fld>
            <a:endParaRPr lang="es-CO"/>
          </a:p>
        </p:txBody>
      </p:sp>
      <p:sp>
        <p:nvSpPr>
          <p:cNvPr id="6" name="Marcador de pie de página 5">
            <a:extLst>
              <a:ext uri="{FF2B5EF4-FFF2-40B4-BE49-F238E27FC236}">
                <a16:creationId xmlns:a16="http://schemas.microsoft.com/office/drawing/2014/main" id="{342B91FA-3D5B-E218-D370-2A98828467C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CD4C326-225D-76EF-EC82-6DF3CC6D8681}"/>
              </a:ext>
            </a:extLst>
          </p:cNvPr>
          <p:cNvSpPr>
            <a:spLocks noGrp="1"/>
          </p:cNvSpPr>
          <p:nvPr>
            <p:ph type="sldNum" sz="quarter" idx="12"/>
          </p:nvPr>
        </p:nvSpPr>
        <p:spPr/>
        <p:txBody>
          <a:bodyPr/>
          <a:lstStyle/>
          <a:p>
            <a:fld id="{7E523E5F-607B-4F0B-A890-9F87B0175CAF}" type="slidenum">
              <a:rPr lang="es-CO" smtClean="0"/>
              <a:t>‹Nº›</a:t>
            </a:fld>
            <a:endParaRPr lang="es-CO"/>
          </a:p>
        </p:txBody>
      </p:sp>
    </p:spTree>
    <p:extLst>
      <p:ext uri="{BB962C8B-B14F-4D97-AF65-F5344CB8AC3E}">
        <p14:creationId xmlns:p14="http://schemas.microsoft.com/office/powerpoint/2010/main" val="231286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394672-00EC-9661-D198-AD8B35DC4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25B3956-7A56-CDEE-D9E1-8C26E050A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98BDD1C-640B-444B-153A-3FC82E357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9D597-FEB3-48E8-AC08-68B39918F5A9}" type="datetimeFigureOut">
              <a:rPr lang="es-CO" smtClean="0"/>
              <a:t>3/09/2023</a:t>
            </a:fld>
            <a:endParaRPr lang="es-CO"/>
          </a:p>
        </p:txBody>
      </p:sp>
      <p:sp>
        <p:nvSpPr>
          <p:cNvPr id="5" name="Marcador de pie de página 4">
            <a:extLst>
              <a:ext uri="{FF2B5EF4-FFF2-40B4-BE49-F238E27FC236}">
                <a16:creationId xmlns:a16="http://schemas.microsoft.com/office/drawing/2014/main" id="{F272EC95-F6E2-24E8-D535-E3B69F323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BB37FD9-E64A-69FD-EBB6-582A478867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23E5F-607B-4F0B-A890-9F87B0175CAF}" type="slidenum">
              <a:rPr lang="es-CO" smtClean="0"/>
              <a:t>‹Nº›</a:t>
            </a:fld>
            <a:endParaRPr lang="es-CO"/>
          </a:p>
        </p:txBody>
      </p:sp>
    </p:spTree>
    <p:extLst>
      <p:ext uri="{BB962C8B-B14F-4D97-AF65-F5344CB8AC3E}">
        <p14:creationId xmlns:p14="http://schemas.microsoft.com/office/powerpoint/2010/main" val="126953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uniandes (1) - Biblioteca Universidad Icesi">
            <a:extLst>
              <a:ext uri="{FF2B5EF4-FFF2-40B4-BE49-F238E27FC236}">
                <a16:creationId xmlns:a16="http://schemas.microsoft.com/office/drawing/2014/main" id="{F9FDE1C6-CE34-D1CF-A452-C1F53731B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0216" y="0"/>
            <a:ext cx="3421784" cy="195710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6762636-0F0F-6847-B90E-82484C6468ED}"/>
              </a:ext>
            </a:extLst>
          </p:cNvPr>
          <p:cNvSpPr txBox="1"/>
          <p:nvPr/>
        </p:nvSpPr>
        <p:spPr>
          <a:xfrm>
            <a:off x="6574302" y="2424219"/>
            <a:ext cx="5425440" cy="2308324"/>
          </a:xfrm>
          <a:prstGeom prst="rect">
            <a:avLst/>
          </a:prstGeom>
          <a:noFill/>
        </p:spPr>
        <p:txBody>
          <a:bodyPr wrap="square" rtlCol="0">
            <a:spAutoFit/>
          </a:bodyPr>
          <a:lstStyle/>
          <a:p>
            <a:r>
              <a:rPr lang="es-CO" sz="2400" b="1" dirty="0">
                <a:latin typeface="Arial Nova" panose="020B0504020202020204" pitchFamily="34" charset="0"/>
                <a:ea typeface="ADLaM Display" panose="020F0502020204030204" pitchFamily="2" charset="0"/>
                <a:cs typeface="ADLaM Display" panose="020F0502020204030204" pitchFamily="2" charset="0"/>
              </a:rPr>
              <a:t>Decisiones Inmobiliarias sobre la ciudad de Buenos Aires para el periodo con corte a junio de 2023</a:t>
            </a:r>
          </a:p>
          <a:p>
            <a:endParaRPr lang="es-CO" sz="2400" b="1" dirty="0">
              <a:latin typeface="Arial Nova" panose="020B0504020202020204" pitchFamily="34" charset="0"/>
              <a:ea typeface="ADLaM Display" panose="020F0502020204030204" pitchFamily="2" charset="0"/>
              <a:cs typeface="ADLaM Display" panose="020F0502020204030204" pitchFamily="2" charset="0"/>
            </a:endParaRPr>
          </a:p>
          <a:p>
            <a:endParaRPr lang="es-CO" sz="2400" b="1" dirty="0">
              <a:latin typeface="Arial Nova" panose="020B0504020202020204" pitchFamily="34" charset="0"/>
              <a:ea typeface="ADLaM Display" panose="020F0502020204030204" pitchFamily="2" charset="0"/>
              <a:cs typeface="ADLaM Display" panose="020F0502020204030204" pitchFamily="2" charset="0"/>
            </a:endParaRPr>
          </a:p>
          <a:p>
            <a:r>
              <a:rPr lang="es-CO" sz="2400" b="1" dirty="0">
                <a:latin typeface="Arial Nova" panose="020B0504020202020204" pitchFamily="34" charset="0"/>
                <a:ea typeface="ADLaM Display" panose="020F0502020204030204" pitchFamily="2" charset="0"/>
                <a:cs typeface="ADLaM Display" panose="020F0502020204030204" pitchFamily="2" charset="0"/>
              </a:rPr>
              <a:t>Por: Jonnatan Triana</a:t>
            </a:r>
          </a:p>
        </p:txBody>
      </p:sp>
      <p:pic>
        <p:nvPicPr>
          <p:cNvPr id="1028" name="Picture 4" descr="PANAMERICANO BUENOS AIRES desde $ 914.634 (Argentina) - opiniones y  comentarios - hotel - Tripadvisor">
            <a:extLst>
              <a:ext uri="{FF2B5EF4-FFF2-40B4-BE49-F238E27FC236}">
                <a16:creationId xmlns:a16="http://schemas.microsoft.com/office/drawing/2014/main" id="{9B3BF7BA-AE22-DC32-AD83-4B2FA670EE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6"/>
          <a:stretch/>
        </p:blipFill>
        <p:spPr bwMode="auto">
          <a:xfrm>
            <a:off x="0" y="0"/>
            <a:ext cx="62390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11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uniandes (1) - Biblioteca Universidad Icesi">
            <a:extLst>
              <a:ext uri="{FF2B5EF4-FFF2-40B4-BE49-F238E27FC236}">
                <a16:creationId xmlns:a16="http://schemas.microsoft.com/office/drawing/2014/main" id="{F9FDE1C6-CE34-D1CF-A452-C1F53731B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463040" cy="8367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6762636-0F0F-6847-B90E-82484C6468ED}"/>
              </a:ext>
            </a:extLst>
          </p:cNvPr>
          <p:cNvSpPr txBox="1"/>
          <p:nvPr/>
        </p:nvSpPr>
        <p:spPr>
          <a:xfrm>
            <a:off x="6644639" y="187565"/>
            <a:ext cx="5425440" cy="461665"/>
          </a:xfrm>
          <a:prstGeom prst="rect">
            <a:avLst/>
          </a:prstGeom>
          <a:noFill/>
        </p:spPr>
        <p:txBody>
          <a:bodyPr wrap="square" rtlCol="0">
            <a:spAutoFit/>
          </a:bodyPr>
          <a:lstStyle/>
          <a:p>
            <a:pPr algn="r"/>
            <a:r>
              <a:rPr lang="es-CO" sz="1200" b="1" dirty="0">
                <a:solidFill>
                  <a:schemeClr val="bg2">
                    <a:lumMod val="75000"/>
                  </a:schemeClr>
                </a:solidFill>
                <a:latin typeface="Arial" panose="020B0604020202020204" pitchFamily="34" charset="0"/>
                <a:cs typeface="Arial" panose="020B0604020202020204" pitchFamily="34" charset="0"/>
              </a:rPr>
              <a:t>Decisiones Inmobiliarias sobre la ciudad de Buenos Aires para el periodo con corte a junio de 2023</a:t>
            </a:r>
          </a:p>
        </p:txBody>
      </p:sp>
      <p:sp>
        <p:nvSpPr>
          <p:cNvPr id="2" name="CuadroTexto 1">
            <a:extLst>
              <a:ext uri="{FF2B5EF4-FFF2-40B4-BE49-F238E27FC236}">
                <a16:creationId xmlns:a16="http://schemas.microsoft.com/office/drawing/2014/main" id="{6F2047BA-9189-32D3-CD68-94C69655DA55}"/>
              </a:ext>
            </a:extLst>
          </p:cNvPr>
          <p:cNvSpPr txBox="1"/>
          <p:nvPr/>
        </p:nvSpPr>
        <p:spPr>
          <a:xfrm>
            <a:off x="253219" y="1566095"/>
            <a:ext cx="6020972" cy="3693319"/>
          </a:xfrm>
          <a:prstGeom prst="rect">
            <a:avLst/>
          </a:prstGeom>
          <a:noFill/>
        </p:spPr>
        <p:txBody>
          <a:bodyPr wrap="square" rtlCol="0">
            <a:spAutoFit/>
          </a:bodyPr>
          <a:lstStyle/>
          <a:p>
            <a:r>
              <a:rPr lang="es-CO" dirty="0">
                <a:latin typeface="Arial Nova" panose="020B0504020202020204" pitchFamily="34" charset="0"/>
                <a:cs typeface="Arial" panose="020B0604020202020204" pitchFamily="34" charset="0"/>
              </a:rPr>
              <a:t>Buenos Aires vive un momento de apogeo en el mercado inmobiliario, generando rentabilidades cercanas al 9% para todos sus inversores.</a:t>
            </a:r>
          </a:p>
          <a:p>
            <a:endParaRPr lang="es-CO" dirty="0">
              <a:latin typeface="Arial Nova" panose="020B0504020202020204" pitchFamily="34" charset="0"/>
              <a:cs typeface="Arial" panose="020B0604020202020204" pitchFamily="34" charset="0"/>
            </a:endParaRPr>
          </a:p>
          <a:p>
            <a:r>
              <a:rPr lang="es-CO" dirty="0">
                <a:latin typeface="Arial Nova" panose="020B0504020202020204" pitchFamily="34" charset="0"/>
                <a:cs typeface="Arial" panose="020B0604020202020204" pitchFamily="34" charset="0"/>
              </a:rPr>
              <a:t>Basados en que el perfil de nuestra compañía es de aversión al riesgo, elaboramos un estudio basado en la capacidad de generar la mayor cantidad de arrendamientos a partir de los datos de la plataforma Airbnb con corte a junio de 2023, que cuenta con información de más de 26 mil inmuebles y nos permite inferir las características más relevantes que deben tener los inmuebles para garantizar su ocupación.</a:t>
            </a:r>
          </a:p>
          <a:p>
            <a:endParaRPr lang="es-CO" dirty="0">
              <a:latin typeface="Arial Nova" panose="020B0504020202020204" pitchFamily="34" charset="0"/>
              <a:cs typeface="Arial" panose="020B0604020202020204" pitchFamily="34" charset="0"/>
            </a:endParaRPr>
          </a:p>
        </p:txBody>
      </p:sp>
      <p:pic>
        <p:nvPicPr>
          <p:cNvPr id="2050" name="Picture 2" descr="Buenos Aires: planes turísticos, precios y opciones para visitar |  Internacional | Portafolio">
            <a:extLst>
              <a:ext uri="{FF2B5EF4-FFF2-40B4-BE49-F238E27FC236}">
                <a16:creationId xmlns:a16="http://schemas.microsoft.com/office/drawing/2014/main" id="{763E6C53-9015-418C-486B-63F92BE2B6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89" r="18555"/>
          <a:stretch/>
        </p:blipFill>
        <p:spPr bwMode="auto">
          <a:xfrm>
            <a:off x="6644639" y="836795"/>
            <a:ext cx="5547361" cy="6021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83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isitá Palermo: lo mejor de Palermo, Buenos Aires en 2023 | Viajá con  Expedia">
            <a:extLst>
              <a:ext uri="{FF2B5EF4-FFF2-40B4-BE49-F238E27FC236}">
                <a16:creationId xmlns:a16="http://schemas.microsoft.com/office/drawing/2014/main" id="{44EDFC01-1FD5-5780-4ED9-7D1C408D8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78"/>
            <a:ext cx="5238849" cy="29468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uniandes (1) - Biblioteca Universidad Icesi">
            <a:extLst>
              <a:ext uri="{FF2B5EF4-FFF2-40B4-BE49-F238E27FC236}">
                <a16:creationId xmlns:a16="http://schemas.microsoft.com/office/drawing/2014/main" id="{F9FDE1C6-CE34-D1CF-A452-C1F53731B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63040" cy="8367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6762636-0F0F-6847-B90E-82484C6468ED}"/>
              </a:ext>
            </a:extLst>
          </p:cNvPr>
          <p:cNvSpPr txBox="1"/>
          <p:nvPr/>
        </p:nvSpPr>
        <p:spPr>
          <a:xfrm>
            <a:off x="6644639" y="187565"/>
            <a:ext cx="5425440" cy="461665"/>
          </a:xfrm>
          <a:prstGeom prst="rect">
            <a:avLst/>
          </a:prstGeom>
          <a:noFill/>
        </p:spPr>
        <p:txBody>
          <a:bodyPr wrap="square" rtlCol="0">
            <a:spAutoFit/>
          </a:bodyPr>
          <a:lstStyle/>
          <a:p>
            <a:pPr algn="r"/>
            <a:r>
              <a:rPr lang="es-CO" sz="1200" b="1" dirty="0">
                <a:solidFill>
                  <a:schemeClr val="bg2">
                    <a:lumMod val="75000"/>
                  </a:schemeClr>
                </a:solidFill>
                <a:latin typeface="Arial" panose="020B0604020202020204" pitchFamily="34" charset="0"/>
                <a:cs typeface="Arial" panose="020B0604020202020204" pitchFamily="34" charset="0"/>
              </a:rPr>
              <a:t>Decisiones Inmobiliarias sobre la ciudad de Buenos Aires para el periodo con corte a junio de 2023</a:t>
            </a:r>
          </a:p>
        </p:txBody>
      </p:sp>
      <p:sp>
        <p:nvSpPr>
          <p:cNvPr id="2" name="CuadroTexto 1">
            <a:extLst>
              <a:ext uri="{FF2B5EF4-FFF2-40B4-BE49-F238E27FC236}">
                <a16:creationId xmlns:a16="http://schemas.microsoft.com/office/drawing/2014/main" id="{6F2047BA-9189-32D3-CD68-94C69655DA55}"/>
              </a:ext>
            </a:extLst>
          </p:cNvPr>
          <p:cNvSpPr txBox="1"/>
          <p:nvPr/>
        </p:nvSpPr>
        <p:spPr>
          <a:xfrm>
            <a:off x="5739618" y="1811737"/>
            <a:ext cx="6020972" cy="3970318"/>
          </a:xfrm>
          <a:prstGeom prst="rect">
            <a:avLst/>
          </a:prstGeom>
          <a:noFill/>
        </p:spPr>
        <p:txBody>
          <a:bodyPr wrap="square" rtlCol="0">
            <a:spAutoFit/>
          </a:bodyPr>
          <a:lstStyle/>
          <a:p>
            <a:pPr marL="342900" indent="-342900">
              <a:buFont typeface="+mj-lt"/>
              <a:buAutoNum type="arabicPeriod"/>
            </a:pPr>
            <a:r>
              <a:rPr lang="es-MX" dirty="0">
                <a:latin typeface="Arial Nova" panose="020B0504020202020204" pitchFamily="34" charset="0"/>
                <a:cs typeface="Arial" panose="020B0604020202020204" pitchFamily="34" charset="0"/>
              </a:rPr>
              <a:t>Cerca del 50% de la oferta de los inmuebles está en las provincias de Palermo, Recoleta y San Nicolás.</a:t>
            </a:r>
          </a:p>
          <a:p>
            <a:pPr marL="342900" indent="-342900">
              <a:buFont typeface="+mj-lt"/>
              <a:buAutoNum type="arabicPeriod"/>
            </a:pPr>
            <a:r>
              <a:rPr lang="es-MX" dirty="0">
                <a:latin typeface="Arial Nova" panose="020B0504020202020204" pitchFamily="34" charset="0"/>
                <a:cs typeface="Arial" panose="020B0604020202020204" pitchFamily="34" charset="0"/>
              </a:rPr>
              <a:t>El 90% de los inmuebles en oferta son hogares enteros, a diferencia de las categorías de habitación privada, compartida o cuarto de hotel.</a:t>
            </a:r>
          </a:p>
          <a:p>
            <a:pPr marL="342900" indent="-342900">
              <a:buFont typeface="+mj-lt"/>
              <a:buAutoNum type="arabicPeriod"/>
            </a:pPr>
            <a:r>
              <a:rPr lang="es-MX" dirty="0">
                <a:latin typeface="Arial Nova" panose="020B0504020202020204" pitchFamily="34" charset="0"/>
                <a:cs typeface="Arial" panose="020B0604020202020204" pitchFamily="34" charset="0"/>
              </a:rPr>
              <a:t>El 66% de las unidades pertenecen a una unidad de renta completa, seguido del 12% que corresponde un condominio completo.</a:t>
            </a:r>
          </a:p>
          <a:p>
            <a:pPr marL="342900" indent="-342900">
              <a:buFont typeface="+mj-lt"/>
              <a:buAutoNum type="arabicPeriod"/>
            </a:pPr>
            <a:r>
              <a:rPr lang="es-MX" dirty="0">
                <a:latin typeface="Arial Nova" panose="020B0504020202020204" pitchFamily="34" charset="0"/>
                <a:cs typeface="Arial" panose="020B0604020202020204" pitchFamily="34" charset="0"/>
              </a:rPr>
              <a:t>El 70% de las unidades tienen acomodación hasta para 3 personas.</a:t>
            </a:r>
          </a:p>
          <a:p>
            <a:pPr marL="342900" indent="-342900">
              <a:buFont typeface="+mj-lt"/>
              <a:buAutoNum type="arabicPeriod"/>
            </a:pPr>
            <a:r>
              <a:rPr lang="es-MX" dirty="0">
                <a:latin typeface="Arial Nova" panose="020B0504020202020204" pitchFamily="34" charset="0"/>
                <a:cs typeface="Arial" panose="020B0604020202020204" pitchFamily="34" charset="0"/>
              </a:rPr>
              <a:t>El 90% de las unidades tienen máximo hasta 2 baños en sus acomodaciones.</a:t>
            </a:r>
          </a:p>
          <a:p>
            <a:pPr marL="342900" indent="-342900">
              <a:buFont typeface="+mj-lt"/>
              <a:buAutoNum type="arabicPeriod"/>
            </a:pPr>
            <a:r>
              <a:rPr lang="es-MX" dirty="0">
                <a:latin typeface="Arial Nova" panose="020B0504020202020204" pitchFamily="34" charset="0"/>
                <a:cs typeface="Arial" panose="020B0604020202020204" pitchFamily="34" charset="0"/>
              </a:rPr>
              <a:t>El 90% de los inmuebles tienen máximo 3 habitaciones.</a:t>
            </a:r>
            <a:endParaRPr lang="es-CO" dirty="0">
              <a:latin typeface="Arial Nova" panose="020B0504020202020204" pitchFamily="34" charset="0"/>
              <a:cs typeface="Arial" panose="020B0604020202020204" pitchFamily="34" charset="0"/>
            </a:endParaRPr>
          </a:p>
        </p:txBody>
      </p:sp>
      <p:pic>
        <p:nvPicPr>
          <p:cNvPr id="3076" name="Picture 4" descr="Recoleta (Buenos Aires) - Tripadvisor">
            <a:extLst>
              <a:ext uri="{FF2B5EF4-FFF2-40B4-BE49-F238E27FC236}">
                <a16:creationId xmlns:a16="http://schemas.microsoft.com/office/drawing/2014/main" id="{F32AAE1C-A3EB-92DF-97F6-CF1CCE194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64031"/>
            <a:ext cx="5238849" cy="392913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B029AD3-CDF8-D4DC-B023-625E9770E8B4}"/>
              </a:ext>
            </a:extLst>
          </p:cNvPr>
          <p:cNvSpPr txBox="1"/>
          <p:nvPr/>
        </p:nvSpPr>
        <p:spPr>
          <a:xfrm>
            <a:off x="5922498" y="1075945"/>
            <a:ext cx="5425440" cy="646331"/>
          </a:xfrm>
          <a:prstGeom prst="rect">
            <a:avLst/>
          </a:prstGeom>
          <a:noFill/>
        </p:spPr>
        <p:txBody>
          <a:bodyPr wrap="square" rtlCol="0">
            <a:spAutoFit/>
          </a:bodyPr>
          <a:lstStyle/>
          <a:p>
            <a:pPr algn="ctr"/>
            <a:r>
              <a:rPr lang="es-CO" dirty="0">
                <a:solidFill>
                  <a:schemeClr val="tx2"/>
                </a:solidFill>
                <a:latin typeface="Arial Nova" panose="020B0504020202020204" pitchFamily="34" charset="0"/>
              </a:rPr>
              <a:t>Hechos recurrentes en el mercado inmobiliario de Buenos Aires</a:t>
            </a:r>
          </a:p>
        </p:txBody>
      </p:sp>
    </p:spTree>
    <p:extLst>
      <p:ext uri="{BB962C8B-B14F-4D97-AF65-F5344CB8AC3E}">
        <p14:creationId xmlns:p14="http://schemas.microsoft.com/office/powerpoint/2010/main" val="1403662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uniandes (1) - Biblioteca Universidad Icesi">
            <a:extLst>
              <a:ext uri="{FF2B5EF4-FFF2-40B4-BE49-F238E27FC236}">
                <a16:creationId xmlns:a16="http://schemas.microsoft.com/office/drawing/2014/main" id="{F9FDE1C6-CE34-D1CF-A452-C1F53731B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63040" cy="8367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6762636-0F0F-6847-B90E-82484C6468ED}"/>
              </a:ext>
            </a:extLst>
          </p:cNvPr>
          <p:cNvSpPr txBox="1"/>
          <p:nvPr/>
        </p:nvSpPr>
        <p:spPr>
          <a:xfrm>
            <a:off x="6644639" y="187565"/>
            <a:ext cx="5425440" cy="461665"/>
          </a:xfrm>
          <a:prstGeom prst="rect">
            <a:avLst/>
          </a:prstGeom>
          <a:noFill/>
        </p:spPr>
        <p:txBody>
          <a:bodyPr wrap="square" rtlCol="0">
            <a:spAutoFit/>
          </a:bodyPr>
          <a:lstStyle/>
          <a:p>
            <a:pPr algn="r"/>
            <a:r>
              <a:rPr lang="es-CO" sz="1200" b="1" dirty="0">
                <a:solidFill>
                  <a:schemeClr val="bg2">
                    <a:lumMod val="75000"/>
                  </a:schemeClr>
                </a:solidFill>
                <a:latin typeface="Arial" panose="020B0604020202020204" pitchFamily="34" charset="0"/>
                <a:cs typeface="Arial" panose="020B0604020202020204" pitchFamily="34" charset="0"/>
              </a:rPr>
              <a:t>Decisiones Inmobiliarias sobre la ciudad de Buenos Aires para el periodo con corte a junio de 2023</a:t>
            </a:r>
          </a:p>
        </p:txBody>
      </p:sp>
      <p:pic>
        <p:nvPicPr>
          <p:cNvPr id="6" name="Imagen 5">
            <a:extLst>
              <a:ext uri="{FF2B5EF4-FFF2-40B4-BE49-F238E27FC236}">
                <a16:creationId xmlns:a16="http://schemas.microsoft.com/office/drawing/2014/main" id="{4CC32CFA-782D-0E14-08CA-A415E442EC52}"/>
              </a:ext>
            </a:extLst>
          </p:cNvPr>
          <p:cNvPicPr>
            <a:picLocks noChangeAspect="1"/>
          </p:cNvPicPr>
          <p:nvPr/>
        </p:nvPicPr>
        <p:blipFill>
          <a:blip r:embed="rId3"/>
          <a:stretch>
            <a:fillRect/>
          </a:stretch>
        </p:blipFill>
        <p:spPr>
          <a:xfrm>
            <a:off x="0" y="836794"/>
            <a:ext cx="12192000" cy="3462110"/>
          </a:xfrm>
          <a:prstGeom prst="rect">
            <a:avLst/>
          </a:prstGeom>
        </p:spPr>
      </p:pic>
      <p:sp>
        <p:nvSpPr>
          <p:cNvPr id="7" name="CuadroTexto 6">
            <a:extLst>
              <a:ext uri="{FF2B5EF4-FFF2-40B4-BE49-F238E27FC236}">
                <a16:creationId xmlns:a16="http://schemas.microsoft.com/office/drawing/2014/main" id="{9FF7B84B-FE1A-9961-60E1-9B1226EC5B63}"/>
              </a:ext>
            </a:extLst>
          </p:cNvPr>
          <p:cNvSpPr txBox="1"/>
          <p:nvPr/>
        </p:nvSpPr>
        <p:spPr>
          <a:xfrm>
            <a:off x="267286" y="4806018"/>
            <a:ext cx="11657427" cy="1754326"/>
          </a:xfrm>
          <a:prstGeom prst="rect">
            <a:avLst/>
          </a:prstGeom>
          <a:noFill/>
        </p:spPr>
        <p:txBody>
          <a:bodyPr wrap="square" rtlCol="0">
            <a:spAutoFit/>
          </a:bodyPr>
          <a:lstStyle/>
          <a:p>
            <a:r>
              <a:rPr lang="es-MX" dirty="0">
                <a:latin typeface="Arial Nova" panose="020B0504020202020204" pitchFamily="34" charset="0"/>
                <a:cs typeface="Arial" panose="020B0604020202020204" pitchFamily="34" charset="0"/>
              </a:rPr>
              <a:t>El precio tiende a estar entre $5.000 y $10.000 en la mayoría de sus datos. Para un perfil averso al riesgo como el de la compañía se debe buscar inmuebles cuyo valor de arrendamiento corresponda a ese nivel de precio, dado que es en donde se concentran las mayores cantidades de inmuebles. </a:t>
            </a:r>
          </a:p>
          <a:p>
            <a:endParaRPr lang="es-MX" dirty="0">
              <a:latin typeface="Arial Nova" panose="020B0504020202020204" pitchFamily="34" charset="0"/>
              <a:cs typeface="Arial" panose="020B0604020202020204" pitchFamily="34" charset="0"/>
            </a:endParaRPr>
          </a:p>
          <a:p>
            <a:r>
              <a:rPr lang="es-MX" dirty="0">
                <a:latin typeface="Arial Nova" panose="020B0504020202020204" pitchFamily="34" charset="0"/>
                <a:cs typeface="Arial" panose="020B0604020202020204" pitchFamily="34" charset="0"/>
              </a:rPr>
              <a:t>Dicho de otra manera, el arrendamiento concentrado por ese valor goza de un mayor nivel de seguridad dado que el número de alquileres está concentrado en este rango.</a:t>
            </a:r>
          </a:p>
        </p:txBody>
      </p:sp>
      <p:sp>
        <p:nvSpPr>
          <p:cNvPr id="8" name="CuadroTexto 7">
            <a:extLst>
              <a:ext uri="{FF2B5EF4-FFF2-40B4-BE49-F238E27FC236}">
                <a16:creationId xmlns:a16="http://schemas.microsoft.com/office/drawing/2014/main" id="{614DE937-85BF-2B8E-BBC6-42629C745A46}"/>
              </a:ext>
            </a:extLst>
          </p:cNvPr>
          <p:cNvSpPr txBox="1"/>
          <p:nvPr/>
        </p:nvSpPr>
        <p:spPr>
          <a:xfrm>
            <a:off x="267286" y="4436686"/>
            <a:ext cx="9833318" cy="369332"/>
          </a:xfrm>
          <a:prstGeom prst="rect">
            <a:avLst/>
          </a:prstGeom>
          <a:noFill/>
        </p:spPr>
        <p:txBody>
          <a:bodyPr wrap="square" rtlCol="0">
            <a:spAutoFit/>
          </a:bodyPr>
          <a:lstStyle/>
          <a:p>
            <a:r>
              <a:rPr lang="es-CO" dirty="0">
                <a:solidFill>
                  <a:schemeClr val="tx2"/>
                </a:solidFill>
                <a:latin typeface="Arial Nova" panose="020B0504020202020204" pitchFamily="34" charset="0"/>
              </a:rPr>
              <a:t>Observar los valores de arriendo promedio de Buenos Aires es una opción segura</a:t>
            </a:r>
          </a:p>
        </p:txBody>
      </p:sp>
    </p:spTree>
    <p:extLst>
      <p:ext uri="{BB962C8B-B14F-4D97-AF65-F5344CB8AC3E}">
        <p14:creationId xmlns:p14="http://schemas.microsoft.com/office/powerpoint/2010/main" val="120969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uniandes (1) - Biblioteca Universidad Icesi">
            <a:extLst>
              <a:ext uri="{FF2B5EF4-FFF2-40B4-BE49-F238E27FC236}">
                <a16:creationId xmlns:a16="http://schemas.microsoft.com/office/drawing/2014/main" id="{F9FDE1C6-CE34-D1CF-A452-C1F53731B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63040" cy="8367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6762636-0F0F-6847-B90E-82484C6468ED}"/>
              </a:ext>
            </a:extLst>
          </p:cNvPr>
          <p:cNvSpPr txBox="1"/>
          <p:nvPr/>
        </p:nvSpPr>
        <p:spPr>
          <a:xfrm>
            <a:off x="6644639" y="187565"/>
            <a:ext cx="5425440" cy="461665"/>
          </a:xfrm>
          <a:prstGeom prst="rect">
            <a:avLst/>
          </a:prstGeom>
          <a:noFill/>
        </p:spPr>
        <p:txBody>
          <a:bodyPr wrap="square" rtlCol="0">
            <a:spAutoFit/>
          </a:bodyPr>
          <a:lstStyle/>
          <a:p>
            <a:pPr algn="r"/>
            <a:r>
              <a:rPr lang="es-CO" sz="1200" b="1" dirty="0">
                <a:solidFill>
                  <a:schemeClr val="bg2">
                    <a:lumMod val="75000"/>
                  </a:schemeClr>
                </a:solidFill>
                <a:latin typeface="Arial" panose="020B0604020202020204" pitchFamily="34" charset="0"/>
                <a:cs typeface="Arial" panose="020B0604020202020204" pitchFamily="34" charset="0"/>
              </a:rPr>
              <a:t>Decisiones Inmobiliarias sobre la ciudad de Buenos Aires para el periodo con corte a junio de 2023</a:t>
            </a:r>
          </a:p>
        </p:txBody>
      </p:sp>
      <p:sp>
        <p:nvSpPr>
          <p:cNvPr id="7" name="CuadroTexto 6">
            <a:extLst>
              <a:ext uri="{FF2B5EF4-FFF2-40B4-BE49-F238E27FC236}">
                <a16:creationId xmlns:a16="http://schemas.microsoft.com/office/drawing/2014/main" id="{9FF7B84B-FE1A-9961-60E1-9B1226EC5B63}"/>
              </a:ext>
            </a:extLst>
          </p:cNvPr>
          <p:cNvSpPr txBox="1"/>
          <p:nvPr/>
        </p:nvSpPr>
        <p:spPr>
          <a:xfrm>
            <a:off x="267286" y="2667728"/>
            <a:ext cx="5130019" cy="2123658"/>
          </a:xfrm>
          <a:prstGeom prst="rect">
            <a:avLst/>
          </a:prstGeom>
          <a:noFill/>
        </p:spPr>
        <p:txBody>
          <a:bodyPr wrap="square" rtlCol="0">
            <a:spAutoFit/>
          </a:bodyPr>
          <a:lstStyle/>
          <a:p>
            <a:pPr algn="just"/>
            <a:r>
              <a:rPr lang="es-MX" sz="1200" dirty="0">
                <a:latin typeface="Arial Nova" panose="020B0504020202020204" pitchFamily="34" charset="0"/>
                <a:cs typeface="Arial" panose="020B0604020202020204" pitchFamily="34" charset="0"/>
              </a:rPr>
              <a:t>A diferencia de lo que correspondería a la lógica del uso de apps de arrendamiento, se observa que el precio de los inmuebles es más alto cuando el anfitrión no está verificado a cuando si lo está, lo que puede ocasionar un fenómeno de especulación artificial sobre el precio natural de los inmuebles analizados. </a:t>
            </a:r>
          </a:p>
          <a:p>
            <a:pPr algn="just"/>
            <a:endParaRPr lang="es-MX" sz="1200" dirty="0">
              <a:latin typeface="Arial Nova" panose="020B0504020202020204" pitchFamily="34" charset="0"/>
              <a:cs typeface="Arial" panose="020B0604020202020204" pitchFamily="34" charset="0"/>
            </a:endParaRPr>
          </a:p>
          <a:p>
            <a:pPr algn="just"/>
            <a:r>
              <a:rPr lang="es-MX" sz="1200" dirty="0">
                <a:latin typeface="Arial Nova" panose="020B0504020202020204" pitchFamily="34" charset="0"/>
                <a:cs typeface="Arial" panose="020B0604020202020204" pitchFamily="34" charset="0"/>
              </a:rPr>
              <a:t>De manera análoga, se observa que el precio promedio del inmueble disminuye en función del tiempo que tarda el anfitrión en responder, razón por la cual la recomendación sobre la inversión no solo radica en el precio de venta y los hechos recurrentes, sino en factores intrínsecos de atención al cliente que permiten empujar el precio hacia arriba.</a:t>
            </a:r>
          </a:p>
        </p:txBody>
      </p:sp>
      <p:sp>
        <p:nvSpPr>
          <p:cNvPr id="8" name="CuadroTexto 7">
            <a:extLst>
              <a:ext uri="{FF2B5EF4-FFF2-40B4-BE49-F238E27FC236}">
                <a16:creationId xmlns:a16="http://schemas.microsoft.com/office/drawing/2014/main" id="{614DE937-85BF-2B8E-BBC6-42629C745A46}"/>
              </a:ext>
            </a:extLst>
          </p:cNvPr>
          <p:cNvSpPr txBox="1"/>
          <p:nvPr/>
        </p:nvSpPr>
        <p:spPr>
          <a:xfrm>
            <a:off x="267286" y="976033"/>
            <a:ext cx="9833318" cy="369332"/>
          </a:xfrm>
          <a:prstGeom prst="rect">
            <a:avLst/>
          </a:prstGeom>
          <a:noFill/>
        </p:spPr>
        <p:txBody>
          <a:bodyPr wrap="square" rtlCol="0">
            <a:spAutoFit/>
          </a:bodyPr>
          <a:lstStyle/>
          <a:p>
            <a:r>
              <a:rPr lang="es-CO" dirty="0">
                <a:solidFill>
                  <a:schemeClr val="tx2"/>
                </a:solidFill>
                <a:latin typeface="Arial Nova" panose="020B0504020202020204" pitchFamily="34" charset="0"/>
              </a:rPr>
              <a:t>Algunos hechos curiosos propios de la ciudad de Buenos Aires a tener en cuenta</a:t>
            </a:r>
          </a:p>
        </p:txBody>
      </p:sp>
      <p:pic>
        <p:nvPicPr>
          <p:cNvPr id="3" name="Imagen 2">
            <a:extLst>
              <a:ext uri="{FF2B5EF4-FFF2-40B4-BE49-F238E27FC236}">
                <a16:creationId xmlns:a16="http://schemas.microsoft.com/office/drawing/2014/main" id="{14B7D28D-91F0-9E47-ED4D-7712BF74FC3D}"/>
              </a:ext>
            </a:extLst>
          </p:cNvPr>
          <p:cNvPicPr>
            <a:picLocks noChangeAspect="1"/>
          </p:cNvPicPr>
          <p:nvPr/>
        </p:nvPicPr>
        <p:blipFill>
          <a:blip r:embed="rId3"/>
          <a:stretch>
            <a:fillRect/>
          </a:stretch>
        </p:blipFill>
        <p:spPr>
          <a:xfrm>
            <a:off x="1198529" y="1758915"/>
            <a:ext cx="3267531" cy="790685"/>
          </a:xfrm>
          <a:prstGeom prst="rect">
            <a:avLst/>
          </a:prstGeom>
        </p:spPr>
      </p:pic>
      <p:cxnSp>
        <p:nvCxnSpPr>
          <p:cNvPr id="9" name="Conector recto 8">
            <a:extLst>
              <a:ext uri="{FF2B5EF4-FFF2-40B4-BE49-F238E27FC236}">
                <a16:creationId xmlns:a16="http://schemas.microsoft.com/office/drawing/2014/main" id="{C04703EB-0B5C-54F2-5937-533E26E2B548}"/>
              </a:ext>
            </a:extLst>
          </p:cNvPr>
          <p:cNvCxnSpPr/>
          <p:nvPr/>
        </p:nvCxnSpPr>
        <p:spPr>
          <a:xfrm>
            <a:off x="5800579" y="1758915"/>
            <a:ext cx="0" cy="4770835"/>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47031C7-B677-1D80-17E0-F95AEBE50E80}"/>
              </a:ext>
            </a:extLst>
          </p:cNvPr>
          <p:cNvPicPr>
            <a:picLocks noChangeAspect="1"/>
          </p:cNvPicPr>
          <p:nvPr/>
        </p:nvPicPr>
        <p:blipFill>
          <a:blip r:embed="rId4"/>
          <a:stretch>
            <a:fillRect/>
          </a:stretch>
        </p:blipFill>
        <p:spPr>
          <a:xfrm>
            <a:off x="1138604" y="4909514"/>
            <a:ext cx="3134162" cy="1381318"/>
          </a:xfrm>
          <a:prstGeom prst="rect">
            <a:avLst/>
          </a:prstGeom>
        </p:spPr>
      </p:pic>
      <p:pic>
        <p:nvPicPr>
          <p:cNvPr id="13" name="Imagen 12">
            <a:extLst>
              <a:ext uri="{FF2B5EF4-FFF2-40B4-BE49-F238E27FC236}">
                <a16:creationId xmlns:a16="http://schemas.microsoft.com/office/drawing/2014/main" id="{A99992D8-A79F-3332-4B10-46595E3B2D2E}"/>
              </a:ext>
            </a:extLst>
          </p:cNvPr>
          <p:cNvPicPr>
            <a:picLocks noChangeAspect="1"/>
          </p:cNvPicPr>
          <p:nvPr/>
        </p:nvPicPr>
        <p:blipFill>
          <a:blip r:embed="rId5"/>
          <a:stretch>
            <a:fillRect/>
          </a:stretch>
        </p:blipFill>
        <p:spPr>
          <a:xfrm>
            <a:off x="5993873" y="1796203"/>
            <a:ext cx="5748074" cy="3113311"/>
          </a:xfrm>
          <a:prstGeom prst="rect">
            <a:avLst/>
          </a:prstGeom>
        </p:spPr>
      </p:pic>
      <p:sp>
        <p:nvSpPr>
          <p:cNvPr id="15" name="CuadroTexto 14">
            <a:extLst>
              <a:ext uri="{FF2B5EF4-FFF2-40B4-BE49-F238E27FC236}">
                <a16:creationId xmlns:a16="http://schemas.microsoft.com/office/drawing/2014/main" id="{CBB883FE-6BC8-041C-0068-600B8DFFDFAE}"/>
              </a:ext>
            </a:extLst>
          </p:cNvPr>
          <p:cNvSpPr txBox="1"/>
          <p:nvPr/>
        </p:nvSpPr>
        <p:spPr>
          <a:xfrm>
            <a:off x="5971735" y="5050970"/>
            <a:ext cx="6098344" cy="1569660"/>
          </a:xfrm>
          <a:prstGeom prst="rect">
            <a:avLst/>
          </a:prstGeom>
          <a:noFill/>
        </p:spPr>
        <p:txBody>
          <a:bodyPr wrap="square">
            <a:spAutoFit/>
          </a:bodyPr>
          <a:lstStyle/>
          <a:p>
            <a:pPr algn="just"/>
            <a:r>
              <a:rPr lang="es-MX" sz="1200" dirty="0">
                <a:latin typeface="Arial Nova" panose="020B0504020202020204" pitchFamily="34" charset="0"/>
                <a:cs typeface="Arial" panose="020B0604020202020204" pitchFamily="34" charset="0"/>
              </a:rPr>
              <a:t>Cuando se observan variables como la acomodación de los inmuebles, visualmente es fácil observar una relación positiva entre el precio y el número de personas para las que está dirigido el alquiler. Sin embargo, como es normal, hay una curva decreciente cuando la acomodación es masiva dado que un huésped más no hace la diferencia.</a:t>
            </a:r>
          </a:p>
          <a:p>
            <a:pPr algn="just"/>
            <a:endParaRPr lang="es-MX" sz="1200" dirty="0">
              <a:latin typeface="Arial Nova" panose="020B0504020202020204" pitchFamily="34" charset="0"/>
              <a:cs typeface="Arial" panose="020B0604020202020204" pitchFamily="34" charset="0"/>
            </a:endParaRPr>
          </a:p>
          <a:p>
            <a:pPr algn="just"/>
            <a:r>
              <a:rPr lang="es-MX" sz="1200" dirty="0">
                <a:latin typeface="Arial Nova" panose="020B0504020202020204" pitchFamily="34" charset="0"/>
                <a:cs typeface="Arial" panose="020B0604020202020204" pitchFamily="34" charset="0"/>
              </a:rPr>
              <a:t>La recomendación de inversión es tratar de optimizar el precio en función de la máxima cantidad de ocupantes que pueda brindar un inmueble con las características mencionadas láminas más arriba.</a:t>
            </a:r>
          </a:p>
        </p:txBody>
      </p:sp>
    </p:spTree>
    <p:extLst>
      <p:ext uri="{BB962C8B-B14F-4D97-AF65-F5344CB8AC3E}">
        <p14:creationId xmlns:p14="http://schemas.microsoft.com/office/powerpoint/2010/main" val="193481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uniandes (1) - Biblioteca Universidad Icesi">
            <a:extLst>
              <a:ext uri="{FF2B5EF4-FFF2-40B4-BE49-F238E27FC236}">
                <a16:creationId xmlns:a16="http://schemas.microsoft.com/office/drawing/2014/main" id="{F9FDE1C6-CE34-D1CF-A452-C1F53731B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63040" cy="8367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6762636-0F0F-6847-B90E-82484C6468ED}"/>
              </a:ext>
            </a:extLst>
          </p:cNvPr>
          <p:cNvSpPr txBox="1"/>
          <p:nvPr/>
        </p:nvSpPr>
        <p:spPr>
          <a:xfrm>
            <a:off x="6644639" y="187565"/>
            <a:ext cx="5425440" cy="461665"/>
          </a:xfrm>
          <a:prstGeom prst="rect">
            <a:avLst/>
          </a:prstGeom>
          <a:noFill/>
        </p:spPr>
        <p:txBody>
          <a:bodyPr wrap="square" rtlCol="0">
            <a:spAutoFit/>
          </a:bodyPr>
          <a:lstStyle/>
          <a:p>
            <a:pPr algn="r"/>
            <a:r>
              <a:rPr lang="es-CO" sz="1200" b="1" dirty="0">
                <a:solidFill>
                  <a:schemeClr val="bg2">
                    <a:lumMod val="75000"/>
                  </a:schemeClr>
                </a:solidFill>
                <a:latin typeface="Arial" panose="020B0604020202020204" pitchFamily="34" charset="0"/>
                <a:cs typeface="Arial" panose="020B0604020202020204" pitchFamily="34" charset="0"/>
              </a:rPr>
              <a:t>Decisiones Inmobiliarias sobre la ciudad de Buenos Aires para el periodo con corte a junio de 2023</a:t>
            </a:r>
          </a:p>
        </p:txBody>
      </p:sp>
      <p:sp>
        <p:nvSpPr>
          <p:cNvPr id="8" name="CuadroTexto 7">
            <a:extLst>
              <a:ext uri="{FF2B5EF4-FFF2-40B4-BE49-F238E27FC236}">
                <a16:creationId xmlns:a16="http://schemas.microsoft.com/office/drawing/2014/main" id="{614DE937-85BF-2B8E-BBC6-42629C745A46}"/>
              </a:ext>
            </a:extLst>
          </p:cNvPr>
          <p:cNvSpPr txBox="1"/>
          <p:nvPr/>
        </p:nvSpPr>
        <p:spPr>
          <a:xfrm>
            <a:off x="267286" y="976033"/>
            <a:ext cx="9833318" cy="369332"/>
          </a:xfrm>
          <a:prstGeom prst="rect">
            <a:avLst/>
          </a:prstGeom>
          <a:noFill/>
        </p:spPr>
        <p:txBody>
          <a:bodyPr wrap="square" rtlCol="0">
            <a:spAutoFit/>
          </a:bodyPr>
          <a:lstStyle/>
          <a:p>
            <a:r>
              <a:rPr lang="es-CO" dirty="0">
                <a:solidFill>
                  <a:schemeClr val="tx2"/>
                </a:solidFill>
                <a:latin typeface="Arial Nova" panose="020B0504020202020204" pitchFamily="34" charset="0"/>
              </a:rPr>
              <a:t>Algunos hechos curiosos propios de la ciudad de Buenos Aires a tener en cuenta</a:t>
            </a:r>
          </a:p>
        </p:txBody>
      </p:sp>
      <p:cxnSp>
        <p:nvCxnSpPr>
          <p:cNvPr id="9" name="Conector recto 8">
            <a:extLst>
              <a:ext uri="{FF2B5EF4-FFF2-40B4-BE49-F238E27FC236}">
                <a16:creationId xmlns:a16="http://schemas.microsoft.com/office/drawing/2014/main" id="{C04703EB-0B5C-54F2-5937-533E26E2B548}"/>
              </a:ext>
            </a:extLst>
          </p:cNvPr>
          <p:cNvCxnSpPr/>
          <p:nvPr/>
        </p:nvCxnSpPr>
        <p:spPr>
          <a:xfrm>
            <a:off x="5800579" y="1758915"/>
            <a:ext cx="0" cy="4770835"/>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9CA1187C-816F-8BE1-EF2F-3D510B5F5C7D}"/>
              </a:ext>
            </a:extLst>
          </p:cNvPr>
          <p:cNvPicPr>
            <a:picLocks noChangeAspect="1"/>
          </p:cNvPicPr>
          <p:nvPr/>
        </p:nvPicPr>
        <p:blipFill>
          <a:blip r:embed="rId3"/>
          <a:stretch>
            <a:fillRect/>
          </a:stretch>
        </p:blipFill>
        <p:spPr>
          <a:xfrm>
            <a:off x="1463040" y="2434164"/>
            <a:ext cx="3096057" cy="838317"/>
          </a:xfrm>
          <a:prstGeom prst="rect">
            <a:avLst/>
          </a:prstGeom>
        </p:spPr>
      </p:pic>
      <p:sp>
        <p:nvSpPr>
          <p:cNvPr id="6" name="CuadroTexto 5">
            <a:extLst>
              <a:ext uri="{FF2B5EF4-FFF2-40B4-BE49-F238E27FC236}">
                <a16:creationId xmlns:a16="http://schemas.microsoft.com/office/drawing/2014/main" id="{A6C16F67-C7AA-67D7-7A68-73EE20D76DF4}"/>
              </a:ext>
            </a:extLst>
          </p:cNvPr>
          <p:cNvSpPr txBox="1"/>
          <p:nvPr/>
        </p:nvSpPr>
        <p:spPr>
          <a:xfrm>
            <a:off x="267286" y="3342977"/>
            <a:ext cx="5130019" cy="1384995"/>
          </a:xfrm>
          <a:prstGeom prst="rect">
            <a:avLst/>
          </a:prstGeom>
          <a:noFill/>
        </p:spPr>
        <p:txBody>
          <a:bodyPr wrap="square" rtlCol="0">
            <a:spAutoFit/>
          </a:bodyPr>
          <a:lstStyle/>
          <a:p>
            <a:pPr algn="just"/>
            <a:r>
              <a:rPr lang="es-MX" sz="1200" dirty="0">
                <a:latin typeface="Arial Nova" panose="020B0504020202020204" pitchFamily="34" charset="0"/>
                <a:cs typeface="Arial" panose="020B0604020202020204" pitchFamily="34" charset="0"/>
              </a:rPr>
              <a:t>La atención al cliente es necesaria pero no determinante a la hora de observar el precio de un inmueble. Se observa que el precio desde el punto de vista visual puede ser estadísticamente igual tanto para anfitriones que poseen reserva instantánea como para los que no. Se propone utilizar técnicas de inferencia estadística que permita validar si los argumentos podrían definirse como iguales, no siendo ese el alcance del presente documento.</a:t>
            </a:r>
          </a:p>
        </p:txBody>
      </p:sp>
      <p:pic>
        <p:nvPicPr>
          <p:cNvPr id="12" name="Imagen 11">
            <a:extLst>
              <a:ext uri="{FF2B5EF4-FFF2-40B4-BE49-F238E27FC236}">
                <a16:creationId xmlns:a16="http://schemas.microsoft.com/office/drawing/2014/main" id="{C54F295A-8E18-2F56-FD15-3204FC120E2D}"/>
              </a:ext>
            </a:extLst>
          </p:cNvPr>
          <p:cNvPicPr>
            <a:picLocks noChangeAspect="1"/>
          </p:cNvPicPr>
          <p:nvPr/>
        </p:nvPicPr>
        <p:blipFill>
          <a:blip r:embed="rId4"/>
          <a:stretch>
            <a:fillRect/>
          </a:stretch>
        </p:blipFill>
        <p:spPr>
          <a:xfrm>
            <a:off x="5837554" y="1672168"/>
            <a:ext cx="6087160" cy="3296969"/>
          </a:xfrm>
          <a:prstGeom prst="rect">
            <a:avLst/>
          </a:prstGeom>
        </p:spPr>
      </p:pic>
      <p:sp>
        <p:nvSpPr>
          <p:cNvPr id="14" name="CuadroTexto 13">
            <a:extLst>
              <a:ext uri="{FF2B5EF4-FFF2-40B4-BE49-F238E27FC236}">
                <a16:creationId xmlns:a16="http://schemas.microsoft.com/office/drawing/2014/main" id="{AF5BA5D0-CA72-5982-3451-D638903A8BDA}"/>
              </a:ext>
            </a:extLst>
          </p:cNvPr>
          <p:cNvSpPr txBox="1"/>
          <p:nvPr/>
        </p:nvSpPr>
        <p:spPr>
          <a:xfrm>
            <a:off x="6316124" y="4969137"/>
            <a:ext cx="5130019" cy="1015663"/>
          </a:xfrm>
          <a:prstGeom prst="rect">
            <a:avLst/>
          </a:prstGeom>
          <a:noFill/>
        </p:spPr>
        <p:txBody>
          <a:bodyPr wrap="square" rtlCol="0">
            <a:spAutoFit/>
          </a:bodyPr>
          <a:lstStyle/>
          <a:p>
            <a:pPr algn="just"/>
            <a:r>
              <a:rPr lang="es-MX" sz="1200" dirty="0">
                <a:latin typeface="Arial Nova" panose="020B0504020202020204" pitchFamily="34" charset="0"/>
                <a:cs typeface="Arial" panose="020B0604020202020204" pitchFamily="34" charset="0"/>
              </a:rPr>
              <a:t>A la hora de generar la inversión no se ve una variación de precio alta en ninguna de los tipos de vivienda, siendo el tipo de vivienda de apartamento o casa entera el que cuenta con un precio más favorable dentro del conjunto de tipos de vivienda. Se recomienda observar este tipo de vivienda a la hora de buscar los inmuebles para alquiler.</a:t>
            </a:r>
          </a:p>
        </p:txBody>
      </p:sp>
    </p:spTree>
    <p:extLst>
      <p:ext uri="{BB962C8B-B14F-4D97-AF65-F5344CB8AC3E}">
        <p14:creationId xmlns:p14="http://schemas.microsoft.com/office/powerpoint/2010/main" val="11471768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801</Words>
  <Application>Microsoft Office PowerPoint</Application>
  <PresentationFormat>Panorámica</PresentationFormat>
  <Paragraphs>33</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Arial Nova</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Jonnatan Mauricio Triana Alvarez</dc:creator>
  <cp:lastModifiedBy>Jonnatan Mauricio Triana Alvarez</cp:lastModifiedBy>
  <cp:revision>4</cp:revision>
  <dcterms:created xsi:type="dcterms:W3CDTF">2023-09-04T01:34:38Z</dcterms:created>
  <dcterms:modified xsi:type="dcterms:W3CDTF">2023-09-04T02:51:28Z</dcterms:modified>
</cp:coreProperties>
</file>