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2" r:id="rId8"/>
    <p:sldId id="264" r:id="rId9"/>
    <p:sldId id="266" r:id="rId1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571" autoAdjust="0"/>
  </p:normalViewPr>
  <p:slideViewPr>
    <p:cSldViewPr>
      <p:cViewPr varScale="1">
        <p:scale>
          <a:sx n="75" d="100"/>
          <a:sy n="75" d="100"/>
        </p:scale>
        <p:origin x="-40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3DFF8D56-46F7-4C6B-8843-AF6D7EC0F2CC}" type="datetimeFigureOut">
              <a:rPr lang="en-US"/>
              <a:pPr>
                <a:defRPr/>
              </a:pPr>
              <a:t>11/25/2009</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F44267BE-C531-4669-8ED6-15A6310EBEFE}"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6712B2B6-349E-4B86-A520-DCFEB08E9A81}" type="datetimeFigureOut">
              <a:rPr lang="en-US"/>
              <a:pPr>
                <a:defRPr/>
              </a:pPr>
              <a:t>11/25/2009</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01D2A203-FA76-45BD-9DD7-980DB16A4368}"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A55B43AA-D43F-4CEE-8514-97845886D12B}" type="datetimeFigureOut">
              <a:rPr lang="en-US"/>
              <a:pPr>
                <a:defRPr/>
              </a:pPr>
              <a:t>11/25/2009</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F13DC1A0-3261-4AFD-BFC2-F166BEB08EBD}"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2ECA77A2-A12F-463C-A6B4-4275CB1732C1}" type="datetimeFigureOut">
              <a:rPr lang="en-US"/>
              <a:pPr>
                <a:defRPr/>
              </a:pPr>
              <a:t>11/25/2009</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D960A8EC-743D-45BB-8929-EEED8FF313D3}"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0D91D9E-E0D0-4379-B075-6F59C79F21FB}" type="datetimeFigureOut">
              <a:rPr lang="en-US"/>
              <a:pPr>
                <a:defRPr/>
              </a:pPr>
              <a:t>11/25/2009</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CE938737-8F37-4234-9579-CAAD8F2C4DBF}"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pPr>
              <a:defRPr/>
            </a:pPr>
            <a:fld id="{87F7FF51-4461-4379-B649-859952C242FE}" type="datetimeFigureOut">
              <a:rPr lang="en-US"/>
              <a:pPr>
                <a:defRPr/>
              </a:pPr>
              <a:t>11/25/2009</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2708FACB-B800-4C3B-9CCD-689749FD1DD1}"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nvPr>
        </p:nvSpPr>
        <p:spPr/>
        <p:txBody>
          <a:bodyPr/>
          <a:lstStyle>
            <a:lvl1pPr>
              <a:defRPr/>
            </a:lvl1pPr>
          </a:lstStyle>
          <a:p>
            <a:pPr>
              <a:defRPr/>
            </a:pPr>
            <a:fld id="{F0E4690E-6D7B-4FED-A113-4EAC00E0FCA6}" type="datetimeFigureOut">
              <a:rPr lang="en-US"/>
              <a:pPr>
                <a:defRPr/>
              </a:pPr>
              <a:t>11/25/2009</a:t>
            </a:fld>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77E0A6CB-84D4-4AA2-A3C1-7FA55FA24B62}"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03BFBD4A-2CD7-49C7-A443-BF5ECF188341}" type="datetimeFigureOut">
              <a:rPr lang="en-US"/>
              <a:pPr>
                <a:defRPr/>
              </a:pPr>
              <a:t>11/25/2009</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3D7AFC9B-15E5-4B72-9FF7-D3DC09F0BBCA}"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2633826-E646-404C-9243-52133EA2E42B}" type="datetimeFigureOut">
              <a:rPr lang="en-US"/>
              <a:pPr>
                <a:defRPr/>
              </a:pPr>
              <a:t>11/25/2009</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791B87F2-6E21-4B59-B416-BB4D81F7F081}"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B8F3E6E-53B0-4ED3-82FD-6C31215818AB}" type="datetimeFigureOut">
              <a:rPr lang="en-US"/>
              <a:pPr>
                <a:defRPr/>
              </a:pPr>
              <a:t>11/25/2009</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E41A7A79-34F5-4F7C-9BAF-49C710CACB50}"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162B983-8422-444D-89D1-B2634EB141A7}" type="datetimeFigureOut">
              <a:rPr lang="en-US"/>
              <a:pPr>
                <a:defRPr/>
              </a:pPr>
              <a:t>11/25/2009</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18B2A2BD-A5CA-43AB-BF51-8871D735F8CE}"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GB"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5C21A747-94AA-46F9-8C7D-5D76C4BB2FF8}" type="datetimeFigureOut">
              <a:rPr lang="en-US"/>
              <a:pPr>
                <a:defRPr/>
              </a:pPr>
              <a:t>11/25/2009</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46F4B93-DB2C-487D-BB76-DBC12C838333}"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msdn.microsoft.com/en-us/library/system.web.mvc.iviewengine.asp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ctrTitle"/>
          </p:nvPr>
        </p:nvSpPr>
        <p:spPr/>
        <p:txBody>
          <a:bodyPr/>
          <a:lstStyle/>
          <a:p>
            <a:pPr eaLnBrk="1" hangingPunct="1"/>
            <a:r>
              <a:rPr lang="en-GB" smtClean="0"/>
              <a:t>Asp.Net MVC Views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pPr eaLnBrk="1" hangingPunct="1"/>
            <a:r>
              <a:rPr lang="en-GB" smtClean="0"/>
              <a:t>Asp.Net MVC Views</a:t>
            </a:r>
          </a:p>
        </p:txBody>
      </p:sp>
      <p:sp>
        <p:nvSpPr>
          <p:cNvPr id="14338" name="Content Placeholder 2"/>
          <p:cNvSpPr>
            <a:spLocks noGrp="1"/>
          </p:cNvSpPr>
          <p:nvPr>
            <p:ph idx="1"/>
          </p:nvPr>
        </p:nvSpPr>
        <p:spPr>
          <a:xfrm>
            <a:off x="457200" y="1600200"/>
            <a:ext cx="3614738" cy="4525963"/>
          </a:xfrm>
        </p:spPr>
        <p:txBody>
          <a:bodyPr/>
          <a:lstStyle/>
          <a:p>
            <a:pPr eaLnBrk="1" hangingPunct="1">
              <a:buFont typeface="Arial" charset="0"/>
              <a:buNone/>
            </a:pPr>
            <a:r>
              <a:rPr lang="en-GB" smtClean="0"/>
              <a:t>What is a view?</a:t>
            </a:r>
          </a:p>
          <a:p>
            <a:pPr eaLnBrk="1" hangingPunct="1"/>
            <a:r>
              <a:rPr lang="en-GB" sz="2000" smtClean="0"/>
              <a:t>MVC is a pattern that is used when we want to display the same data multiple ways.....views</a:t>
            </a:r>
          </a:p>
          <a:p>
            <a:pPr eaLnBrk="1" hangingPunct="1"/>
            <a:r>
              <a:rPr lang="en-GB" sz="2000" smtClean="0"/>
              <a:t>"Views" are the components responsible for displaying the application's user interface</a:t>
            </a:r>
          </a:p>
          <a:p>
            <a:pPr eaLnBrk="1" hangingPunct="1"/>
            <a:r>
              <a:rPr lang="en-GB" sz="2000" smtClean="0"/>
              <a:t>Common example is having a Domain object called “Product” and displaying a view for all of CRUD</a:t>
            </a:r>
          </a:p>
        </p:txBody>
      </p:sp>
      <p:pic>
        <p:nvPicPr>
          <p:cNvPr id="14339" name="Picture 3"/>
          <p:cNvPicPr>
            <a:picLocks noChangeAspect="1" noChangeArrowheads="1"/>
          </p:cNvPicPr>
          <p:nvPr/>
        </p:nvPicPr>
        <p:blipFill>
          <a:blip r:embed="rId2"/>
          <a:srcRect/>
          <a:stretch>
            <a:fillRect/>
          </a:stretch>
        </p:blipFill>
        <p:spPr bwMode="auto">
          <a:xfrm>
            <a:off x="4000500" y="2143125"/>
            <a:ext cx="5033963" cy="3214688"/>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pPr eaLnBrk="1" hangingPunct="1"/>
            <a:r>
              <a:rPr lang="en-GB" smtClean="0"/>
              <a:t>Asp.Net MVC Views</a:t>
            </a:r>
          </a:p>
        </p:txBody>
      </p:sp>
      <p:sp>
        <p:nvSpPr>
          <p:cNvPr id="15362" name="Content Placeholder 2"/>
          <p:cNvSpPr>
            <a:spLocks noGrp="1"/>
          </p:cNvSpPr>
          <p:nvPr>
            <p:ph idx="1"/>
          </p:nvPr>
        </p:nvSpPr>
        <p:spPr/>
        <p:txBody>
          <a:bodyPr/>
          <a:lstStyle/>
          <a:p>
            <a:pPr eaLnBrk="1" hangingPunct="1">
              <a:buFont typeface="Arial" charset="0"/>
              <a:buNone/>
            </a:pPr>
            <a:r>
              <a:rPr lang="en-GB" smtClean="0"/>
              <a:t>What is a view engine?</a:t>
            </a:r>
          </a:p>
          <a:p>
            <a:pPr eaLnBrk="1" hangingPunct="1"/>
            <a:r>
              <a:rPr lang="en-GB" sz="2400" smtClean="0"/>
              <a:t>MVC is designed to be highly extendable with nearly every component interfaced and swappable. </a:t>
            </a:r>
          </a:p>
          <a:p>
            <a:pPr eaLnBrk="1" hangingPunct="1"/>
            <a:r>
              <a:rPr lang="en-GB" sz="2400" smtClean="0"/>
              <a:t>This means that the entire ViewEngine and be swapped for an entirely new system. </a:t>
            </a:r>
          </a:p>
          <a:p>
            <a:pPr eaLnBrk="1" hangingPunct="1"/>
            <a:r>
              <a:rPr lang="en-GB" sz="2400" smtClean="0"/>
              <a:t>Or you can extend the current web forms implementation to move resources and introduce new templating standards. </a:t>
            </a:r>
          </a:p>
          <a:p>
            <a:pPr eaLnBrk="1" hangingPunct="1"/>
            <a:r>
              <a:rPr lang="en-GB" sz="2400" smtClean="0"/>
              <a:t>Either way the job of a view engine is to decide how to represent the data returned by the controller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pPr eaLnBrk="1" hangingPunct="1"/>
            <a:r>
              <a:rPr lang="en-GB" smtClean="0"/>
              <a:t>Asp.Net MVC Views</a:t>
            </a:r>
          </a:p>
        </p:txBody>
      </p:sp>
      <p:sp>
        <p:nvSpPr>
          <p:cNvPr id="16386" name="Content Placeholder 2"/>
          <p:cNvSpPr>
            <a:spLocks noGrp="1"/>
          </p:cNvSpPr>
          <p:nvPr>
            <p:ph idx="1"/>
          </p:nvPr>
        </p:nvSpPr>
        <p:spPr/>
        <p:txBody>
          <a:bodyPr/>
          <a:lstStyle/>
          <a:p>
            <a:pPr eaLnBrk="1" hangingPunct="1">
              <a:buFont typeface="Arial" charset="0"/>
              <a:buNone/>
            </a:pPr>
            <a:r>
              <a:rPr lang="en-GB" smtClean="0"/>
              <a:t>Interfaces</a:t>
            </a:r>
          </a:p>
          <a:p>
            <a:pPr eaLnBrk="1" hangingPunct="1">
              <a:buFont typeface="Arial" charset="0"/>
              <a:buNone/>
            </a:pPr>
            <a:r>
              <a:rPr lang="en-GB" sz="2400" smtClean="0"/>
              <a:t>IView</a:t>
            </a:r>
          </a:p>
          <a:p>
            <a:pPr eaLnBrk="1" hangingPunct="1"/>
            <a:r>
              <a:rPr lang="en-GB" sz="2000" smtClean="0"/>
              <a:t>Render(ViewContext viewContext, TextWriter writer)</a:t>
            </a:r>
          </a:p>
          <a:p>
            <a:pPr lvl="1" eaLnBrk="1" hangingPunct="1"/>
            <a:r>
              <a:rPr lang="en-GB" sz="1800" smtClean="0"/>
              <a:t>ViewContext : Encapsulates information that is related to rendering a view</a:t>
            </a:r>
          </a:p>
          <a:p>
            <a:pPr lvl="1" eaLnBrk="1" hangingPunct="1"/>
            <a:endParaRPr lang="en-GB" sz="1800" smtClean="0"/>
          </a:p>
          <a:p>
            <a:pPr eaLnBrk="1" hangingPunct="1">
              <a:buFont typeface="Arial" charset="0"/>
              <a:buNone/>
            </a:pPr>
            <a:r>
              <a:rPr lang="en-GB" sz="2400" smtClean="0"/>
              <a:t>IViewEngine</a:t>
            </a:r>
          </a:p>
          <a:p>
            <a:pPr eaLnBrk="1" hangingPunct="1"/>
            <a:r>
              <a:rPr lang="en-GB" sz="2000" smtClean="0"/>
              <a:t>ViewEngineResult FindPartialView( ControllerContext controllerContext, string partialViewName, bool useCache)</a:t>
            </a:r>
          </a:p>
          <a:p>
            <a:pPr eaLnBrk="1" hangingPunct="1"/>
            <a:r>
              <a:rPr lang="en-GB" sz="2000" smtClean="0"/>
              <a:t>ViewEngineResult FindView( ControllerContext controllerContext, string viewName, string masterName, bool useCache )</a:t>
            </a:r>
          </a:p>
          <a:p>
            <a:pPr eaLnBrk="1" hangingPunct="1"/>
            <a:r>
              <a:rPr lang="en-GB" sz="2000" smtClean="0"/>
              <a:t>ReleaseView(ControllerContext controllerContext, IView view)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GB" smtClean="0"/>
              <a:t>Asp.Net MVC Views</a:t>
            </a:r>
          </a:p>
        </p:txBody>
      </p:sp>
      <p:sp>
        <p:nvSpPr>
          <p:cNvPr id="17410" name="Content Placeholder 2"/>
          <p:cNvSpPr>
            <a:spLocks noGrp="1"/>
          </p:cNvSpPr>
          <p:nvPr>
            <p:ph idx="1"/>
          </p:nvPr>
        </p:nvSpPr>
        <p:spPr/>
        <p:txBody>
          <a:bodyPr/>
          <a:lstStyle/>
          <a:p>
            <a:pPr eaLnBrk="1" hangingPunct="1">
              <a:buFont typeface="Arial" charset="0"/>
              <a:buNone/>
            </a:pPr>
            <a:r>
              <a:rPr lang="en-GB" smtClean="0"/>
              <a:t>WebFormViewEngine</a:t>
            </a:r>
          </a:p>
          <a:p>
            <a:pPr eaLnBrk="1" hangingPunct="1">
              <a:buFont typeface="Arial" charset="0"/>
              <a:buNone/>
            </a:pPr>
            <a:r>
              <a:rPr lang="en-GB" sz="1800" smtClean="0"/>
              <a:t>Represents a view engine that is used to render a Web Forms page to the response. Return a class called ViewPage that actually inherits from the System.Web.UI.Page class and runs the control template abstraction from the original Asp.Net 2.0. However not the web forms “Post Back” abstraction. This makes it backwards compatible, is this a good thing?</a:t>
            </a:r>
          </a:p>
          <a:p>
            <a:pPr eaLnBrk="1" hangingPunct="1">
              <a:buFont typeface="Arial" charset="0"/>
              <a:buNone/>
            </a:pPr>
            <a:endParaRPr lang="en-GB" sz="1800" smtClean="0"/>
          </a:p>
          <a:p>
            <a:pPr eaLnBrk="1" hangingPunct="1">
              <a:buFont typeface="Arial" charset="0"/>
              <a:buNone/>
            </a:pPr>
            <a:r>
              <a:rPr lang="en-GB" sz="2400" smtClean="0"/>
              <a:t>Inherits from: VirtualPathProviderViewEngine</a:t>
            </a:r>
          </a:p>
          <a:p>
            <a:pPr eaLnBrk="1" hangingPunct="1">
              <a:buFont typeface="Arial" charset="0"/>
              <a:buNone/>
            </a:pPr>
            <a:r>
              <a:rPr lang="en-GB" sz="1800" smtClean="0"/>
              <a:t>Represents an abstract base-class implementation of the </a:t>
            </a:r>
            <a:r>
              <a:rPr lang="en-GB" sz="1800" smtClean="0">
                <a:hlinkClick r:id="rId2"/>
              </a:rPr>
              <a:t>IViewEngine</a:t>
            </a:r>
            <a:r>
              <a:rPr lang="en-GB" sz="1800" smtClean="0"/>
              <a:t> interface.</a:t>
            </a:r>
          </a:p>
          <a:p>
            <a:pPr eaLnBrk="1" hangingPunct="1">
              <a:buFont typeface="Arial" charset="0"/>
              <a:buNone/>
            </a:pPr>
            <a:endParaRPr lang="en-GB" sz="1800" smtClean="0"/>
          </a:p>
          <a:p>
            <a:pPr eaLnBrk="1" hangingPunct="1">
              <a:buFont typeface="Arial" charset="0"/>
              <a:buNone/>
            </a:pPr>
            <a:r>
              <a:rPr lang="en-GB" sz="2400" smtClean="0"/>
              <a:t>What the hell is VirtualPathProvider?</a:t>
            </a:r>
          </a:p>
          <a:p>
            <a:pPr eaLnBrk="1" hangingPunct="1">
              <a:buFont typeface="Arial" charset="0"/>
              <a:buNone/>
            </a:pPr>
            <a:r>
              <a:rPr lang="en-GB" sz="1800" smtClean="0"/>
              <a:t>The VirtualPathProvider class provides a set of methods for implementing a virtual file</a:t>
            </a:r>
          </a:p>
          <a:p>
            <a:pPr eaLnBrk="1" hangingPunct="1">
              <a:buFont typeface="Arial" charset="0"/>
              <a:buNone/>
            </a:pPr>
            <a:r>
              <a:rPr lang="en-GB" sz="1800" smtClean="0"/>
              <a:t> system for a Web application. Lives in System.Web.Hosting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idx="4294967295"/>
          </p:nvPr>
        </p:nvSpPr>
        <p:spPr/>
        <p:txBody>
          <a:bodyPr/>
          <a:lstStyle/>
          <a:p>
            <a:pPr eaLnBrk="1" hangingPunct="1"/>
            <a:r>
              <a:rPr lang="en-GB" smtClean="0"/>
              <a:t>Asp.Net MVC Views</a:t>
            </a:r>
          </a:p>
        </p:txBody>
      </p:sp>
      <p:sp>
        <p:nvSpPr>
          <p:cNvPr id="21507" name="Content Placeholder 2"/>
          <p:cNvSpPr>
            <a:spLocks noGrp="1"/>
          </p:cNvSpPr>
          <p:nvPr>
            <p:ph idx="4294967295"/>
          </p:nvPr>
        </p:nvSpPr>
        <p:spPr>
          <a:xfrm>
            <a:off x="457200" y="1484313"/>
            <a:ext cx="8229600" cy="4824412"/>
          </a:xfrm>
        </p:spPr>
        <p:txBody>
          <a:bodyPr/>
          <a:lstStyle/>
          <a:p>
            <a:pPr marL="0" indent="0" eaLnBrk="1" hangingPunct="1">
              <a:buFont typeface="Arial" charset="0"/>
              <a:buNone/>
            </a:pPr>
            <a:r>
              <a:rPr lang="en-GB" smtClean="0"/>
              <a:t>ActionResult and ViewResult</a:t>
            </a:r>
          </a:p>
          <a:p>
            <a:pPr marL="0" indent="0" eaLnBrk="1" hangingPunct="1">
              <a:buFont typeface="Arial" charset="0"/>
              <a:buNone/>
            </a:pPr>
            <a:r>
              <a:rPr lang="en-GB" sz="2000" smtClean="0"/>
              <a:t>Custom ActionResult’s must inherit and implement from ActionResult. There is one method: ExecuteResult(ControllerContext)</a:t>
            </a:r>
          </a:p>
          <a:p>
            <a:pPr marL="0" indent="0" eaLnBrk="1" hangingPunct="1">
              <a:buFont typeface="Arial" charset="0"/>
              <a:buNone/>
            </a:pPr>
            <a:endParaRPr lang="en-GB" sz="2000" smtClean="0"/>
          </a:p>
          <a:p>
            <a:pPr marL="0" indent="0" eaLnBrk="1" hangingPunct="1">
              <a:buFont typeface="Arial" charset="0"/>
              <a:buNone/>
            </a:pPr>
            <a:r>
              <a:rPr lang="en-GB" sz="2000" smtClean="0"/>
              <a:t>Custom action results make Restful functionality on Asp.Net MVC possible through resource based requests.</a:t>
            </a:r>
          </a:p>
          <a:p>
            <a:pPr marL="0" indent="0" eaLnBrk="1" hangingPunct="1">
              <a:buFont typeface="Arial" charset="0"/>
              <a:buNone/>
            </a:pPr>
            <a:r>
              <a:rPr lang="en-GB" sz="2000" smtClean="0"/>
              <a:t>Eg. ContentResult, JsonResult, or you could have XmlResult, AtomResult</a:t>
            </a:r>
          </a:p>
          <a:p>
            <a:pPr marL="0" indent="0" eaLnBrk="1" hangingPunct="1">
              <a:buFont typeface="Arial" charset="0"/>
              <a:buNone/>
            </a:pPr>
            <a:endParaRPr lang="en-GB" sz="2000" smtClean="0"/>
          </a:p>
          <a:p>
            <a:pPr marL="0" indent="0" eaLnBrk="1" hangingPunct="1">
              <a:buFont typeface="Arial" charset="0"/>
              <a:buNone/>
            </a:pPr>
            <a:r>
              <a:rPr lang="en-GB" sz="2000" smtClean="0"/>
              <a:t>ViewResult uses view engine functionality, where you want logic to execute around your requested data. </a:t>
            </a:r>
          </a:p>
          <a:p>
            <a:pPr marL="0" indent="0" eaLnBrk="1" hangingPunct="1">
              <a:buFont typeface="Arial" charset="0"/>
              <a:buNone/>
            </a:pPr>
            <a:endParaRPr lang="en-GB" sz="2000" smtClean="0"/>
          </a:p>
          <a:p>
            <a:pPr marL="0" indent="0" eaLnBrk="1" hangingPunct="1">
              <a:buFont typeface="Arial" charset="0"/>
              <a:buNone/>
            </a:pPr>
            <a:r>
              <a:rPr lang="en-GB" sz="2000" smtClean="0"/>
              <a:t>Imagine if a viewengine could choose the document format to return based on the httprequest?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idx="4294967295"/>
          </p:nvPr>
        </p:nvSpPr>
        <p:spPr>
          <a:xfrm>
            <a:off x="468313" y="260350"/>
            <a:ext cx="8229600" cy="1143000"/>
          </a:xfrm>
        </p:spPr>
        <p:txBody>
          <a:bodyPr/>
          <a:lstStyle/>
          <a:p>
            <a:pPr eaLnBrk="1" hangingPunct="1"/>
            <a:r>
              <a:rPr lang="en-GB" smtClean="0"/>
              <a:t>Asp.Net MVC Views</a:t>
            </a:r>
          </a:p>
        </p:txBody>
      </p:sp>
      <p:sp>
        <p:nvSpPr>
          <p:cNvPr id="19458" name="Content Placeholder 2"/>
          <p:cNvSpPr>
            <a:spLocks noGrp="1"/>
          </p:cNvSpPr>
          <p:nvPr>
            <p:ph idx="4294967295"/>
          </p:nvPr>
        </p:nvSpPr>
        <p:spPr/>
        <p:txBody>
          <a:bodyPr/>
          <a:lstStyle/>
          <a:p>
            <a:pPr eaLnBrk="1" hangingPunct="1">
              <a:buFont typeface="Arial" charset="0"/>
              <a:buNone/>
            </a:pPr>
            <a:r>
              <a:rPr lang="en-GB" sz="2400" smtClean="0"/>
              <a:t>Alternative view engines: </a:t>
            </a:r>
            <a:r>
              <a:rPr lang="en-GB" sz="2400" b="1" smtClean="0"/>
              <a:t>SimpleTemplate</a:t>
            </a:r>
          </a:p>
          <a:p>
            <a:pPr eaLnBrk="1" hangingPunct="1">
              <a:buFont typeface="Arial" charset="0"/>
              <a:buNone/>
            </a:pPr>
            <a:r>
              <a:rPr lang="en-GB" sz="1800" b="1" smtClean="0"/>
              <a:t>Conditional Statements</a:t>
            </a:r>
          </a:p>
          <a:p>
            <a:pPr eaLnBrk="1" hangingPunct="1">
              <a:buFont typeface="Arial" charset="0"/>
              <a:buNone/>
            </a:pPr>
            <a:r>
              <a:rPr lang="en-GB" sz="1400" smtClean="0"/>
              <a:t>ViewData["IsSuperUser"] = true; </a:t>
            </a:r>
          </a:p>
          <a:p>
            <a:pPr eaLnBrk="1" hangingPunct="1">
              <a:buFont typeface="Arial" charset="0"/>
              <a:buNone/>
            </a:pPr>
            <a:r>
              <a:rPr lang="en-GB" sz="1400" smtClean="0"/>
              <a:t>&lt;div&gt;</a:t>
            </a:r>
            <a:br>
              <a:rPr lang="en-GB" sz="1400" smtClean="0"/>
            </a:br>
            <a:r>
              <a:rPr lang="en-GB" sz="1400" smtClean="0"/>
              <a:t>        Employee Detail: </a:t>
            </a:r>
            <a:br>
              <a:rPr lang="en-GB" sz="1400" smtClean="0"/>
            </a:br>
            <a:r>
              <a:rPr lang="en-GB" sz="1400" smtClean="0"/>
              <a:t>        $if(IsSuperUser)$ </a:t>
            </a:r>
            <a:br>
              <a:rPr lang="en-GB" sz="1400" smtClean="0"/>
            </a:br>
            <a:r>
              <a:rPr lang="en-GB" sz="1400" smtClean="0"/>
              <a:t>                &lt;a href="/allowEdit"&gt;Edit&lt;/a&gt; </a:t>
            </a:r>
            <a:br>
              <a:rPr lang="en-GB" sz="1400" smtClean="0"/>
            </a:br>
            <a:r>
              <a:rPr lang="en-GB" sz="1400" smtClean="0"/>
              <a:t>        $else </a:t>
            </a:r>
            <a:br>
              <a:rPr lang="en-GB" sz="1400" smtClean="0"/>
            </a:br>
            <a:r>
              <a:rPr lang="en-GB" sz="1400" smtClean="0"/>
              <a:t>                Editing not allowed </a:t>
            </a:r>
            <a:br>
              <a:rPr lang="en-GB" sz="1400" smtClean="0"/>
            </a:br>
            <a:r>
              <a:rPr lang="en-GB" sz="1400" smtClean="0"/>
              <a:t>        $endif$ </a:t>
            </a:r>
            <a:br>
              <a:rPr lang="en-GB" sz="1400" smtClean="0"/>
            </a:br>
            <a:r>
              <a:rPr lang="en-GB" sz="1400" smtClean="0"/>
              <a:t>&lt;/div&gt; </a:t>
            </a:r>
          </a:p>
          <a:p>
            <a:pPr eaLnBrk="1" hangingPunct="1">
              <a:buFont typeface="Arial" charset="0"/>
              <a:buNone/>
            </a:pPr>
            <a:r>
              <a:rPr lang="en-GB" sz="1800" b="1" smtClean="0"/>
              <a:t>Iteration</a:t>
            </a:r>
          </a:p>
          <a:p>
            <a:pPr eaLnBrk="1" hangingPunct="1">
              <a:buFont typeface="Arial" charset="0"/>
              <a:buNone/>
            </a:pPr>
            <a:r>
              <a:rPr lang="en-GB" sz="1400" smtClean="0"/>
              <a:t>var employee1 = new { Id=1, Name="Joe" };</a:t>
            </a:r>
            <a:br>
              <a:rPr lang="en-GB" sz="1400" smtClean="0"/>
            </a:br>
            <a:r>
              <a:rPr lang="en-GB" sz="1400" smtClean="0"/>
              <a:t>var employee2 = new { Id=2, Name="Sally" };</a:t>
            </a:r>
            <a:br>
              <a:rPr lang="en-GB" sz="1400" smtClean="0"/>
            </a:br>
            <a:r>
              <a:rPr lang="en-GB" sz="1400" smtClean="0"/>
              <a:t>ViewData["employees"] = new object[] { employee1, employee2 }; &lt;ul&gt; </a:t>
            </a:r>
            <a:br>
              <a:rPr lang="en-GB" sz="1400" smtClean="0"/>
            </a:br>
            <a:r>
              <a:rPr lang="en-GB" sz="1400" smtClean="0"/>
              <a:t>        $employees:{ </a:t>
            </a:r>
            <a:br>
              <a:rPr lang="en-GB" sz="1400" smtClean="0"/>
            </a:br>
            <a:r>
              <a:rPr lang="en-GB" sz="1400" smtClean="0"/>
              <a:t>                &lt;li&gt;$it.name$ has an ID of $it.id$&lt;/li&gt; </a:t>
            </a:r>
            <a:br>
              <a:rPr lang="en-GB" sz="1400" smtClean="0"/>
            </a:br>
            <a:r>
              <a:rPr lang="en-GB" sz="1400" smtClean="0"/>
              <a:t>        }$ </a:t>
            </a:r>
            <a:br>
              <a:rPr lang="en-GB" sz="1400" smtClean="0"/>
            </a:br>
            <a:r>
              <a:rPr lang="en-GB" sz="1400" smtClean="0"/>
              <a:t>&lt;/ul&gt; </a:t>
            </a:r>
          </a:p>
        </p:txBody>
      </p:sp>
      <p:sp>
        <p:nvSpPr>
          <p:cNvPr id="19459" name="Text Box 5"/>
          <p:cNvSpPr txBox="1">
            <a:spLocks noChangeArrowheads="1"/>
          </p:cNvSpPr>
          <p:nvPr/>
        </p:nvSpPr>
        <p:spPr bwMode="auto">
          <a:xfrm>
            <a:off x="5219700" y="2708275"/>
            <a:ext cx="3473450" cy="1465263"/>
          </a:xfrm>
          <a:prstGeom prst="rect">
            <a:avLst/>
          </a:prstGeom>
          <a:noFill/>
          <a:ln w="9525">
            <a:noFill/>
            <a:miter lim="800000"/>
            <a:headEnd/>
            <a:tailEnd/>
          </a:ln>
        </p:spPr>
        <p:txBody>
          <a:bodyPr>
            <a:spAutoFit/>
          </a:bodyPr>
          <a:lstStyle/>
          <a:p>
            <a:r>
              <a:rPr lang="en-GB"/>
              <a:t>In line with MVC principles. Promotes separation of UI and Business Logic. All data is created ahead of time, and passed down to the template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idx="4294967295"/>
          </p:nvPr>
        </p:nvSpPr>
        <p:spPr>
          <a:xfrm>
            <a:off x="468313" y="260350"/>
            <a:ext cx="8229600" cy="1143000"/>
          </a:xfrm>
        </p:spPr>
        <p:txBody>
          <a:bodyPr/>
          <a:lstStyle/>
          <a:p>
            <a:pPr eaLnBrk="1" hangingPunct="1"/>
            <a:r>
              <a:rPr lang="en-GB" smtClean="0"/>
              <a:t>Asp.Net MVC Views</a:t>
            </a:r>
          </a:p>
        </p:txBody>
      </p:sp>
      <p:sp>
        <p:nvSpPr>
          <p:cNvPr id="20482" name="Content Placeholder 2"/>
          <p:cNvSpPr>
            <a:spLocks noGrp="1"/>
          </p:cNvSpPr>
          <p:nvPr>
            <p:ph idx="4294967295"/>
          </p:nvPr>
        </p:nvSpPr>
        <p:spPr>
          <a:xfrm>
            <a:off x="457200" y="1600200"/>
            <a:ext cx="6275388" cy="4525963"/>
          </a:xfrm>
        </p:spPr>
        <p:txBody>
          <a:bodyPr/>
          <a:lstStyle/>
          <a:p>
            <a:pPr eaLnBrk="1" hangingPunct="1">
              <a:buFont typeface="Arial" charset="0"/>
              <a:buNone/>
            </a:pPr>
            <a:r>
              <a:rPr lang="en-GB" sz="2400" smtClean="0"/>
              <a:t>Alternative view engines: </a:t>
            </a:r>
            <a:r>
              <a:rPr lang="en-GB" sz="2400" b="1" smtClean="0"/>
              <a:t>Spark</a:t>
            </a:r>
          </a:p>
          <a:p>
            <a:pPr eaLnBrk="1" hangingPunct="1">
              <a:buFont typeface="Arial" charset="0"/>
              <a:buNone/>
            </a:pPr>
            <a:r>
              <a:rPr lang="en-GB" sz="2000" smtClean="0"/>
              <a:t>&lt;viewdata products="IEnumerable[[Product]]"/&gt;</a:t>
            </a:r>
          </a:p>
          <a:p>
            <a:pPr eaLnBrk="1" hangingPunct="1">
              <a:buFont typeface="Arial" charset="0"/>
              <a:buNone/>
            </a:pPr>
            <a:r>
              <a:rPr lang="en-GB" sz="2000" smtClean="0"/>
              <a:t>&lt;ul if="products.Any()"&gt; </a:t>
            </a:r>
          </a:p>
          <a:p>
            <a:pPr eaLnBrk="1" hangingPunct="1">
              <a:buFont typeface="Arial" charset="0"/>
              <a:buNone/>
            </a:pPr>
            <a:r>
              <a:rPr lang="en-GB" sz="2000" smtClean="0"/>
              <a:t>	&lt;li each="var p in products"&gt;${p.Name}&lt;/li&gt; </a:t>
            </a:r>
          </a:p>
          <a:p>
            <a:pPr eaLnBrk="1" hangingPunct="1">
              <a:buFont typeface="Arial" charset="0"/>
              <a:buNone/>
            </a:pPr>
            <a:r>
              <a:rPr lang="en-GB" sz="2000" smtClean="0"/>
              <a:t>&lt;/ul&gt;</a:t>
            </a:r>
          </a:p>
          <a:p>
            <a:pPr eaLnBrk="1" hangingPunct="1">
              <a:buFont typeface="Arial" charset="0"/>
              <a:buNone/>
            </a:pPr>
            <a:r>
              <a:rPr lang="en-GB" sz="2000" smtClean="0"/>
              <a:t> &lt;else&gt; </a:t>
            </a:r>
          </a:p>
          <a:p>
            <a:pPr eaLnBrk="1" hangingPunct="1">
              <a:buFont typeface="Arial" charset="0"/>
              <a:buNone/>
            </a:pPr>
            <a:r>
              <a:rPr lang="en-GB" sz="2000" smtClean="0"/>
              <a:t>	&lt;p&gt;No products available&lt;/p&gt; </a:t>
            </a:r>
          </a:p>
          <a:p>
            <a:pPr eaLnBrk="1" hangingPunct="1">
              <a:buFont typeface="Arial" charset="0"/>
              <a:buNone/>
            </a:pPr>
            <a:r>
              <a:rPr lang="en-GB" sz="2000" smtClean="0"/>
              <a:t>&lt;/else&gt;</a:t>
            </a:r>
          </a:p>
        </p:txBody>
      </p:sp>
      <p:sp>
        <p:nvSpPr>
          <p:cNvPr id="20483" name="Text Box 4"/>
          <p:cNvSpPr txBox="1">
            <a:spLocks noChangeArrowheads="1"/>
          </p:cNvSpPr>
          <p:nvPr/>
        </p:nvSpPr>
        <p:spPr bwMode="auto">
          <a:xfrm>
            <a:off x="5076825" y="3644900"/>
            <a:ext cx="3473450" cy="1739900"/>
          </a:xfrm>
          <a:prstGeom prst="rect">
            <a:avLst/>
          </a:prstGeom>
          <a:noFill/>
          <a:ln w="9525">
            <a:noFill/>
            <a:miter lim="800000"/>
            <a:headEnd/>
            <a:tailEnd/>
          </a:ln>
        </p:spPr>
        <p:txBody>
          <a:bodyPr>
            <a:spAutoFit/>
          </a:bodyPr>
          <a:lstStyle/>
          <a:p>
            <a:r>
              <a:rPr lang="en-GB"/>
              <a:t>Spark is a view engine for Asp.Net Mvc and Castle Project MonoRail frameworks. The idea is to allow the html to dominate the flow and the code to fit seamlessly.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468313" y="260350"/>
            <a:ext cx="8229600" cy="1143000"/>
          </a:xfrm>
        </p:spPr>
        <p:txBody>
          <a:bodyPr/>
          <a:lstStyle/>
          <a:p>
            <a:pPr eaLnBrk="1" hangingPunct="1"/>
            <a:r>
              <a:rPr lang="en-GB" smtClean="0"/>
              <a:t>Asp.Net MVC Views</a:t>
            </a:r>
          </a:p>
        </p:txBody>
      </p:sp>
      <p:sp>
        <p:nvSpPr>
          <p:cNvPr id="22531" name="Content Placeholder 2"/>
          <p:cNvSpPr>
            <a:spLocks noGrp="1"/>
          </p:cNvSpPr>
          <p:nvPr>
            <p:ph idx="4294967295"/>
          </p:nvPr>
        </p:nvSpPr>
        <p:spPr>
          <a:xfrm>
            <a:off x="457200" y="1600200"/>
            <a:ext cx="8002588" cy="4525963"/>
          </a:xfrm>
        </p:spPr>
        <p:txBody>
          <a:bodyPr/>
          <a:lstStyle/>
          <a:p>
            <a:pPr marL="0" indent="0" eaLnBrk="1" hangingPunct="1">
              <a:buFont typeface="Arial" charset="0"/>
              <a:buNone/>
            </a:pPr>
            <a:r>
              <a:rPr lang="en-GB" sz="2800" b="1" smtClean="0"/>
              <a:t>Conclusion:</a:t>
            </a:r>
          </a:p>
          <a:p>
            <a:pPr marL="0" indent="0" eaLnBrk="1" hangingPunct="1">
              <a:buFont typeface="Arial" charset="0"/>
              <a:buNone/>
            </a:pPr>
            <a:r>
              <a:rPr lang="en-GB" sz="2800" smtClean="0"/>
              <a:t>A controller should return a result of data (Model) that represents a response to a set of arguments. Views exist is to represent the same data in many ways, they’re not there to perform more logic on the data.</a:t>
            </a:r>
          </a:p>
          <a:p>
            <a:pPr marL="0" indent="0" eaLnBrk="1" hangingPunct="1">
              <a:buFont typeface="Arial" charset="0"/>
              <a:buNone/>
            </a:pPr>
            <a:endParaRPr lang="en-GB" sz="2800" smtClean="0"/>
          </a:p>
          <a:p>
            <a:pPr marL="0" indent="0" eaLnBrk="1" hangingPunct="1">
              <a:buFont typeface="Arial" charset="0"/>
              <a:buNone/>
            </a:pPr>
            <a:r>
              <a:rPr lang="en-GB" sz="2800" smtClean="0"/>
              <a:t>Stick to this </a:t>
            </a:r>
            <a:r>
              <a:rPr lang="en-GB" sz="2800" b="1" smtClean="0"/>
              <a:t>Separation of Concerns</a:t>
            </a:r>
            <a:r>
              <a:rPr lang="en-GB" sz="2800" smtClean="0"/>
              <a:t> and you will have a much more readable and testable code base.</a:t>
            </a:r>
          </a:p>
          <a:p>
            <a:pPr marL="0" indent="0" eaLnBrk="1" hangingPunct="1">
              <a:buFont typeface="Arial" charset="0"/>
              <a:buNone/>
            </a:pPr>
            <a:endParaRPr lang="en-GB" sz="2800" smtClean="0"/>
          </a:p>
          <a:p>
            <a:pPr marL="0" indent="0" eaLnBrk="1" hangingPunct="1">
              <a:buFont typeface="Arial" charset="0"/>
              <a:buNone/>
            </a:pPr>
            <a:endParaRPr lang="en-GB" sz="280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TotalTime>
  <Words>544</Words>
  <Application>Microsoft Office PowerPoint</Application>
  <PresentationFormat>On-screen Show (4:3)</PresentationFormat>
  <Paragraphs>65</Paragraphs>
  <Slides>9</Slides>
  <Notes>0</Notes>
  <HiddenSlides>0</HiddenSlides>
  <MMClips>0</MMClips>
  <ScaleCrop>false</ScaleCrop>
  <HeadingPairs>
    <vt:vector size="6" baseType="variant">
      <vt:variant>
        <vt:lpstr>Fonts Used</vt:lpstr>
      </vt:variant>
      <vt:variant>
        <vt:i4>2</vt:i4>
      </vt:variant>
      <vt:variant>
        <vt:lpstr>Design Template</vt:lpstr>
      </vt:variant>
      <vt:variant>
        <vt:i4>1</vt:i4>
      </vt:variant>
      <vt:variant>
        <vt:lpstr>Slide Titles</vt:lpstr>
      </vt:variant>
      <vt:variant>
        <vt:i4>9</vt:i4>
      </vt:variant>
    </vt:vector>
  </HeadingPairs>
  <TitlesOfParts>
    <vt:vector size="12" baseType="lpstr">
      <vt:lpstr>Arial</vt:lpstr>
      <vt:lpstr>Calibri</vt:lpstr>
      <vt:lpstr>Office Theme</vt:lpstr>
      <vt:lpstr>Asp.Net MVC Views</vt:lpstr>
      <vt:lpstr>Asp.Net MVC Views</vt:lpstr>
      <vt:lpstr>Asp.Net MVC Views</vt:lpstr>
      <vt:lpstr>Asp.Net MVC Views</vt:lpstr>
      <vt:lpstr>Asp.Net MVC Views</vt:lpstr>
      <vt:lpstr>Asp.Net MVC Views</vt:lpstr>
      <vt:lpstr>Asp.Net MVC Views</vt:lpstr>
      <vt:lpstr>Asp.Net MVC Views</vt:lpstr>
      <vt:lpstr>Asp.Net MVC Views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MVC Views</dc:title>
  <dc:creator>Egg</dc:creator>
  <cp:lastModifiedBy>James Williamson</cp:lastModifiedBy>
  <cp:revision>35</cp:revision>
  <dcterms:created xsi:type="dcterms:W3CDTF">2009-11-23T21:04:07Z</dcterms:created>
  <dcterms:modified xsi:type="dcterms:W3CDTF">2009-11-25T13:12:34Z</dcterms:modified>
</cp:coreProperties>
</file>