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9f2501ab6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9f2501ab6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73165885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73165885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f2501ab6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f2501ab6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2ec25fe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2ec25fe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9f2501ab6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9f2501ab6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f2501ab6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9f2501ab6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f2501ab6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f2501ab6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f2501ab6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f2501ab6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f2501ab6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f2501ab6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9f2501ab6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9f2501ab6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f2501ab6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9f2501ab6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Capstone Final Project- </a:t>
            </a:r>
            <a:r>
              <a:rPr lang="en"/>
              <a:t>Macroeconomic Forecasting </a:t>
            </a:r>
            <a:r>
              <a:rPr lang="en"/>
              <a:t> </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358"/>
              <a:buNone/>
            </a:pPr>
            <a:r>
              <a:rPr lang="en" sz="2985">
                <a:solidFill>
                  <a:schemeClr val="dk2"/>
                </a:solidFill>
              </a:rPr>
              <a:t>By Jonathan Rius</a:t>
            </a:r>
            <a:endParaRPr sz="2985">
              <a:solidFill>
                <a:schemeClr val="dk2"/>
              </a:solidFill>
            </a:endParaRPr>
          </a:p>
          <a:p>
            <a:pPr indent="0" lvl="0" marL="0" rtl="0" algn="l">
              <a:lnSpc>
                <a:spcPct val="90000"/>
              </a:lnSpc>
              <a:spcBef>
                <a:spcPts val="0"/>
              </a:spcBef>
              <a:spcAft>
                <a:spcPts val="0"/>
              </a:spcAft>
              <a:buSzPts val="358"/>
              <a:buNone/>
            </a:pPr>
            <a:r>
              <a:t/>
            </a:r>
            <a:endParaRPr sz="2985">
              <a:solidFill>
                <a:schemeClr val="dk2"/>
              </a:solidFill>
            </a:endParaRPr>
          </a:p>
          <a:p>
            <a:pPr indent="0" lvl="0" marL="0" rtl="0" algn="l">
              <a:lnSpc>
                <a:spcPct val="90000"/>
              </a:lnSpc>
              <a:spcBef>
                <a:spcPts val="0"/>
              </a:spcBef>
              <a:spcAft>
                <a:spcPts val="0"/>
              </a:spcAft>
              <a:buSzPts val="358"/>
              <a:buNone/>
            </a:pPr>
            <a:r>
              <a:rPr lang="en" sz="2985">
                <a:solidFill>
                  <a:schemeClr val="dk2"/>
                </a:solidFill>
              </a:rPr>
              <a:t>11/23/2023</a:t>
            </a:r>
            <a:endParaRPr sz="2985">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20300" y="341150"/>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50000"/>
              <a:buFont typeface="Arial"/>
              <a:buNone/>
            </a:pPr>
            <a:r>
              <a:rPr b="1" lang="en" sz="2200">
                <a:solidFill>
                  <a:srgbClr val="273239"/>
                </a:solidFill>
                <a:highlight>
                  <a:srgbClr val="FFFFFF"/>
                </a:highlight>
                <a:latin typeface="Nunito"/>
                <a:ea typeface="Nunito"/>
                <a:cs typeface="Nunito"/>
                <a:sym typeface="Nunito"/>
              </a:rPr>
              <a:t>  </a:t>
            </a:r>
            <a:r>
              <a:rPr b="1" lang="en" sz="1977">
                <a:solidFill>
                  <a:srgbClr val="273239"/>
                </a:solidFill>
                <a:highlight>
                  <a:srgbClr val="FFFFFF"/>
                </a:highlight>
                <a:latin typeface="Nunito"/>
                <a:ea typeface="Nunito"/>
                <a:cs typeface="Nunito"/>
                <a:sym typeface="Nunito"/>
              </a:rPr>
              <a:t>                               U.S Unemployment Rate: Forecast using ARIMA Model</a:t>
            </a:r>
            <a:endParaRPr sz="2977"/>
          </a:p>
        </p:txBody>
      </p:sp>
      <p:pic>
        <p:nvPicPr>
          <p:cNvPr id="131" name="Google Shape;131;p22"/>
          <p:cNvPicPr preferRelativeResize="0"/>
          <p:nvPr/>
        </p:nvPicPr>
        <p:blipFill>
          <a:blip r:embed="rId3">
            <a:alphaModFix/>
          </a:blip>
          <a:stretch>
            <a:fillRect/>
          </a:stretch>
        </p:blipFill>
        <p:spPr>
          <a:xfrm>
            <a:off x="172475" y="1384350"/>
            <a:ext cx="5156000" cy="3580850"/>
          </a:xfrm>
          <a:prstGeom prst="rect">
            <a:avLst/>
          </a:prstGeom>
          <a:noFill/>
          <a:ln>
            <a:noFill/>
          </a:ln>
        </p:spPr>
      </p:pic>
      <p:sp>
        <p:nvSpPr>
          <p:cNvPr id="132" name="Google Shape;132;p22"/>
          <p:cNvSpPr txBox="1"/>
          <p:nvPr/>
        </p:nvSpPr>
        <p:spPr>
          <a:xfrm>
            <a:off x="5461000" y="1794575"/>
            <a:ext cx="3636000" cy="32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This has a high means squared error of 24, the model is also highly </a:t>
            </a:r>
            <a:r>
              <a:rPr lang="en" sz="1800">
                <a:solidFill>
                  <a:schemeClr val="lt2"/>
                </a:solidFill>
                <a:latin typeface="Roboto"/>
                <a:ea typeface="Roboto"/>
                <a:cs typeface="Roboto"/>
                <a:sym typeface="Roboto"/>
              </a:rPr>
              <a:t>questionable</a:t>
            </a:r>
            <a:r>
              <a:rPr lang="en" sz="1800">
                <a:solidFill>
                  <a:schemeClr val="lt2"/>
                </a:solidFill>
                <a:latin typeface="Roboto"/>
                <a:ea typeface="Roboto"/>
                <a:cs typeface="Roboto"/>
                <a:sym typeface="Roboto"/>
              </a:rPr>
              <a:t>, if continued past ten years the unemployment is in the negatives. This is  impossible. The unemployment rate changes greatly to </a:t>
            </a:r>
            <a:r>
              <a:rPr lang="en" sz="1800">
                <a:solidFill>
                  <a:schemeClr val="lt2"/>
                </a:solidFill>
                <a:latin typeface="Roboto"/>
                <a:ea typeface="Roboto"/>
                <a:cs typeface="Roboto"/>
                <a:sym typeface="Roboto"/>
              </a:rPr>
              <a:t>economic</a:t>
            </a:r>
            <a:r>
              <a:rPr lang="en" sz="1800">
                <a:solidFill>
                  <a:schemeClr val="lt2"/>
                </a:solidFill>
                <a:latin typeface="Roboto"/>
                <a:ea typeface="Roboto"/>
                <a:cs typeface="Roboto"/>
                <a:sym typeface="Roboto"/>
              </a:rPr>
              <a:t> contacting and recession like events.    </a:t>
            </a:r>
            <a:endParaRPr sz="1800">
              <a:solidFill>
                <a:schemeClr val="lt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31100" y="713900"/>
            <a:ext cx="8222100" cy="7677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b="1" lang="en" sz="2251">
                <a:solidFill>
                  <a:srgbClr val="273239"/>
                </a:solidFill>
                <a:highlight>
                  <a:schemeClr val="lt1"/>
                </a:highlight>
                <a:latin typeface="Nunito"/>
                <a:ea typeface="Nunito"/>
                <a:cs typeface="Nunito"/>
                <a:sym typeface="Nunito"/>
              </a:rPr>
              <a:t>P</a:t>
            </a:r>
            <a:r>
              <a:rPr b="1" lang="en" sz="2251">
                <a:solidFill>
                  <a:srgbClr val="273239"/>
                </a:solidFill>
                <a:highlight>
                  <a:schemeClr val="lt1"/>
                </a:highlight>
                <a:latin typeface="Nunito"/>
                <a:ea typeface="Nunito"/>
                <a:cs typeface="Nunito"/>
                <a:sym typeface="Nunito"/>
              </a:rPr>
              <a:t>redictive models and Regression analysis </a:t>
            </a:r>
            <a:endParaRPr/>
          </a:p>
        </p:txBody>
      </p:sp>
      <p:pic>
        <p:nvPicPr>
          <p:cNvPr id="138" name="Google Shape;138;p23"/>
          <p:cNvPicPr preferRelativeResize="0"/>
          <p:nvPr/>
        </p:nvPicPr>
        <p:blipFill>
          <a:blip r:embed="rId3">
            <a:alphaModFix/>
          </a:blip>
          <a:stretch>
            <a:fillRect/>
          </a:stretch>
        </p:blipFill>
        <p:spPr>
          <a:xfrm>
            <a:off x="296125" y="1919075"/>
            <a:ext cx="3408950" cy="3047725"/>
          </a:xfrm>
          <a:prstGeom prst="rect">
            <a:avLst/>
          </a:prstGeom>
          <a:noFill/>
          <a:ln>
            <a:noFill/>
          </a:ln>
        </p:spPr>
      </p:pic>
      <p:pic>
        <p:nvPicPr>
          <p:cNvPr id="139" name="Google Shape;139;p23"/>
          <p:cNvPicPr preferRelativeResize="0"/>
          <p:nvPr/>
        </p:nvPicPr>
        <p:blipFill>
          <a:blip r:embed="rId4">
            <a:alphaModFix/>
          </a:blip>
          <a:stretch>
            <a:fillRect/>
          </a:stretch>
        </p:blipFill>
        <p:spPr>
          <a:xfrm>
            <a:off x="3705076" y="1919075"/>
            <a:ext cx="4936451" cy="1171575"/>
          </a:xfrm>
          <a:prstGeom prst="rect">
            <a:avLst/>
          </a:prstGeom>
          <a:noFill/>
          <a:ln>
            <a:noFill/>
          </a:ln>
        </p:spPr>
      </p:pic>
      <p:sp>
        <p:nvSpPr>
          <p:cNvPr id="140" name="Google Shape;140;p23"/>
          <p:cNvSpPr txBox="1"/>
          <p:nvPr/>
        </p:nvSpPr>
        <p:spPr>
          <a:xfrm>
            <a:off x="3804475" y="3152925"/>
            <a:ext cx="4837200" cy="18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To put it briefly there was a correlation between the interest rate and inflation, a model was produced. The model has R2 of .47, so the model is </a:t>
            </a:r>
            <a:r>
              <a:rPr lang="en" sz="1800">
                <a:solidFill>
                  <a:schemeClr val="lt2"/>
                </a:solidFill>
                <a:latin typeface="Roboto"/>
                <a:ea typeface="Roboto"/>
                <a:cs typeface="Roboto"/>
                <a:sym typeface="Roboto"/>
              </a:rPr>
              <a:t>adequate but not strong enough for the interest rate to predict the target variable of inflation. </a:t>
            </a:r>
            <a:r>
              <a:rPr lang="en" sz="1800">
                <a:solidFill>
                  <a:schemeClr val="lt2"/>
                </a:solidFill>
                <a:latin typeface="Roboto"/>
                <a:ea typeface="Roboto"/>
                <a:cs typeface="Roboto"/>
                <a:sym typeface="Roboto"/>
              </a:rPr>
              <a:t> </a:t>
            </a:r>
            <a:endParaRPr sz="1800">
              <a:solidFill>
                <a:schemeClr val="lt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167550" y="73035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CONCLUSIONS</a:t>
            </a:r>
            <a:endParaRPr/>
          </a:p>
        </p:txBody>
      </p:sp>
      <p:sp>
        <p:nvSpPr>
          <p:cNvPr id="146" name="Google Shape;146;p24"/>
          <p:cNvSpPr txBox="1"/>
          <p:nvPr>
            <p:ph idx="1" type="body"/>
          </p:nvPr>
        </p:nvSpPr>
        <p:spPr>
          <a:xfrm>
            <a:off x="460950" y="1810825"/>
            <a:ext cx="8222100" cy="33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88"/>
              <a:buNone/>
            </a:pPr>
            <a:r>
              <a:rPr lang="en" sz="1225"/>
              <a:t>Let’s split the conclusion into several </a:t>
            </a:r>
            <a:r>
              <a:rPr lang="en" sz="1225"/>
              <a:t>categories</a:t>
            </a:r>
            <a:r>
              <a:rPr lang="en" sz="1225"/>
              <a:t>. </a:t>
            </a:r>
            <a:endParaRPr sz="1225"/>
          </a:p>
          <a:p>
            <a:pPr indent="0" lvl="0" marL="0" rtl="0" algn="l">
              <a:spcBef>
                <a:spcPts val="1200"/>
              </a:spcBef>
              <a:spcAft>
                <a:spcPts val="0"/>
              </a:spcAft>
              <a:buSzPts val="688"/>
              <a:buNone/>
            </a:pPr>
            <a:r>
              <a:rPr b="1" lang="en" sz="1225"/>
              <a:t>Trends: </a:t>
            </a:r>
            <a:r>
              <a:rPr lang="en" sz="1225"/>
              <a:t>Basic exploratory analysis reveals that recessions cause certain indicators to </a:t>
            </a:r>
            <a:r>
              <a:rPr lang="en" sz="1225"/>
              <a:t>fluctuate</a:t>
            </a:r>
            <a:r>
              <a:rPr lang="en" sz="1225"/>
              <a:t> and data going high or low is a result of outside </a:t>
            </a:r>
            <a:r>
              <a:rPr lang="en" sz="1225"/>
              <a:t>economic</a:t>
            </a:r>
            <a:r>
              <a:rPr lang="en" sz="1225"/>
              <a:t> forces. </a:t>
            </a:r>
            <a:endParaRPr sz="1225"/>
          </a:p>
          <a:p>
            <a:pPr indent="0" lvl="0" marL="0" rtl="0" algn="l">
              <a:spcBef>
                <a:spcPts val="1200"/>
              </a:spcBef>
              <a:spcAft>
                <a:spcPts val="0"/>
              </a:spcAft>
              <a:buSzPts val="688"/>
              <a:buNone/>
            </a:pPr>
            <a:r>
              <a:rPr b="1" lang="en" sz="1225"/>
              <a:t>Frequency: </a:t>
            </a:r>
            <a:r>
              <a:rPr lang="en" sz="1225"/>
              <a:t>Indicators showed most data was concentrated between values zero and five, except for unemployment rate. Inflation had the shortest range and interest rate had the highest range (thats because its easier to change). </a:t>
            </a:r>
            <a:endParaRPr sz="1225"/>
          </a:p>
          <a:p>
            <a:pPr indent="0" lvl="0" marL="0" rtl="0" algn="l">
              <a:spcBef>
                <a:spcPts val="1200"/>
              </a:spcBef>
              <a:spcAft>
                <a:spcPts val="0"/>
              </a:spcAft>
              <a:buSzPts val="688"/>
              <a:buNone/>
            </a:pPr>
            <a:r>
              <a:rPr b="1" lang="en" sz="1225"/>
              <a:t>Correlations: </a:t>
            </a:r>
            <a:r>
              <a:rPr lang="en" sz="1225"/>
              <a:t>Only one </a:t>
            </a:r>
            <a:r>
              <a:rPr lang="en" sz="1225"/>
              <a:t>correlation (inflation vs interest rate) was above .5. In many economic situations the interest rate is used to control inflation. It was as a predictor variable for regression analysis. </a:t>
            </a:r>
            <a:endParaRPr sz="1225"/>
          </a:p>
          <a:p>
            <a:pPr indent="0" lvl="0" marL="0" rtl="0" algn="l">
              <a:spcBef>
                <a:spcPts val="1200"/>
              </a:spcBef>
              <a:spcAft>
                <a:spcPts val="0"/>
              </a:spcAft>
              <a:buSzPts val="688"/>
              <a:buNone/>
            </a:pPr>
            <a:r>
              <a:rPr b="1" lang="en" sz="1225"/>
              <a:t>Arima modeling: </a:t>
            </a:r>
            <a:r>
              <a:rPr lang="en" sz="1225"/>
              <a:t>All models besides the gdp will unrealistic, the gdp is the only plausible scenario (if recessions occur). </a:t>
            </a:r>
            <a:endParaRPr sz="1225"/>
          </a:p>
          <a:p>
            <a:pPr indent="0" lvl="0" marL="0" rtl="0" algn="l">
              <a:spcBef>
                <a:spcPts val="1200"/>
              </a:spcBef>
              <a:spcAft>
                <a:spcPts val="1200"/>
              </a:spcAft>
              <a:buSzPts val="688"/>
              <a:buNone/>
            </a:pPr>
            <a:r>
              <a:rPr b="1" lang="en" sz="1225"/>
              <a:t>Regression</a:t>
            </a:r>
            <a:r>
              <a:rPr b="1" lang="en" sz="1225"/>
              <a:t> analysis: </a:t>
            </a:r>
            <a:r>
              <a:rPr lang="en" sz="1225"/>
              <a:t>With interest rate as the predictor variable and the inflation as the target variable, the model’s R2 score was too low to be considered good. Therefore the interest rate does not necessarily predict inflation. </a:t>
            </a:r>
            <a:endParaRPr sz="122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4800"/>
              <a:t>Introduction</a:t>
            </a:r>
            <a:endParaRPr/>
          </a:p>
        </p:txBody>
      </p:sp>
      <p:sp>
        <p:nvSpPr>
          <p:cNvPr id="74" name="Google Shape;74;p14"/>
          <p:cNvSpPr txBox="1"/>
          <p:nvPr>
            <p:ph idx="1" type="body"/>
          </p:nvPr>
        </p:nvSpPr>
        <p:spPr>
          <a:xfrm>
            <a:off x="281400" y="1844525"/>
            <a:ext cx="8222100" cy="30726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t>The following is a study of </a:t>
            </a:r>
            <a:r>
              <a:rPr lang="en"/>
              <a:t>macroeconomic</a:t>
            </a:r>
            <a:r>
              <a:rPr lang="en"/>
              <a:t> data and using machine learning for economic forecasting.</a:t>
            </a:r>
            <a:endParaRPr/>
          </a:p>
          <a:p>
            <a:pPr indent="0" lvl="0" marL="0" rtl="0" algn="l">
              <a:spcBef>
                <a:spcPts val="1200"/>
              </a:spcBef>
              <a:spcAft>
                <a:spcPts val="0"/>
              </a:spcAft>
              <a:buNone/>
            </a:pPr>
            <a:r>
              <a:rPr lang="en"/>
              <a:t>Basically the project aims to explore macro economic data and make use of machine learning for forecasting with arima. Other models will be used to possibly make predictions. EDA will be applied as well. </a:t>
            </a:r>
            <a:endParaRPr/>
          </a:p>
          <a:p>
            <a:pPr indent="0" lvl="0" marL="0" rtl="0" algn="l">
              <a:spcBef>
                <a:spcPts val="1200"/>
              </a:spcBef>
              <a:spcAft>
                <a:spcPts val="0"/>
              </a:spcAft>
              <a:buNone/>
            </a:pPr>
            <a:r>
              <a:rPr b="1" lang="en"/>
              <a:t>Why does it matter?</a:t>
            </a:r>
            <a:r>
              <a:rPr lang="en"/>
              <a:t> Forecasting and data exploration could be useful in making policy changes. Often times policy changes make a significant impact on </a:t>
            </a:r>
            <a:r>
              <a:rPr lang="en"/>
              <a:t>macroeconomic</a:t>
            </a:r>
            <a:r>
              <a:rPr lang="en"/>
              <a:t> indicators. </a:t>
            </a:r>
            <a:endParaRPr/>
          </a:p>
          <a:p>
            <a:pPr indent="0" lvl="0" marL="0" rtl="0" algn="l">
              <a:spcBef>
                <a:spcPts val="1200"/>
              </a:spcBef>
              <a:spcAft>
                <a:spcPts val="0"/>
              </a:spcAft>
              <a:buNone/>
            </a:pPr>
            <a:r>
              <a:rPr b="1" lang="en"/>
              <a:t>What are your research questions?</a:t>
            </a:r>
            <a:r>
              <a:rPr lang="en"/>
              <a:t> What will inflation, GDP, unemployment rate and the federal interest look like in the future? Can indicators predict the other? What are some </a:t>
            </a:r>
            <a:r>
              <a:rPr lang="en"/>
              <a:t>correlations</a:t>
            </a:r>
            <a:r>
              <a:rPr lang="en"/>
              <a:t> between economic indicators, and what are some trends that occur when looking at the data, what is the frequency of most of the data? </a:t>
            </a:r>
            <a:endParaRPr/>
          </a:p>
          <a:p>
            <a:pPr indent="0" lvl="0" marL="0" rtl="0" algn="l">
              <a:spcBef>
                <a:spcPts val="1200"/>
              </a:spcBef>
              <a:spcAft>
                <a:spcPts val="1200"/>
              </a:spcAft>
              <a:buNone/>
            </a:pPr>
            <a:r>
              <a:rPr lang="en"/>
              <a:t>Basically the project wishes to explore trends, look at where most of the data is concentrated, make forecasts using arima, and perform models with variables that have strong correlations.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53675" y="270575"/>
            <a:ext cx="8222100" cy="107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Final Dataframe and Preprocessing Data </a:t>
            </a:r>
            <a:endParaRPr/>
          </a:p>
        </p:txBody>
      </p:sp>
      <p:sp>
        <p:nvSpPr>
          <p:cNvPr id="80" name="Google Shape;80;p15"/>
          <p:cNvSpPr txBox="1"/>
          <p:nvPr>
            <p:ph idx="1" type="body"/>
          </p:nvPr>
        </p:nvSpPr>
        <p:spPr>
          <a:xfrm>
            <a:off x="460950" y="1744400"/>
            <a:ext cx="6424800" cy="193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1" name="Google Shape;81;p15"/>
          <p:cNvPicPr preferRelativeResize="0"/>
          <p:nvPr/>
        </p:nvPicPr>
        <p:blipFill>
          <a:blip r:embed="rId3">
            <a:alphaModFix/>
          </a:blip>
          <a:stretch>
            <a:fillRect/>
          </a:stretch>
        </p:blipFill>
        <p:spPr>
          <a:xfrm>
            <a:off x="460950" y="1802925"/>
            <a:ext cx="2813450" cy="1738475"/>
          </a:xfrm>
          <a:prstGeom prst="rect">
            <a:avLst/>
          </a:prstGeom>
          <a:noFill/>
          <a:ln>
            <a:noFill/>
          </a:ln>
        </p:spPr>
      </p:pic>
      <p:pic>
        <p:nvPicPr>
          <p:cNvPr id="82" name="Google Shape;82;p15"/>
          <p:cNvPicPr preferRelativeResize="0"/>
          <p:nvPr/>
        </p:nvPicPr>
        <p:blipFill>
          <a:blip r:embed="rId4">
            <a:alphaModFix/>
          </a:blip>
          <a:stretch>
            <a:fillRect/>
          </a:stretch>
        </p:blipFill>
        <p:spPr>
          <a:xfrm>
            <a:off x="3638825" y="1744388"/>
            <a:ext cx="3130825" cy="1738475"/>
          </a:xfrm>
          <a:prstGeom prst="rect">
            <a:avLst/>
          </a:prstGeom>
          <a:noFill/>
          <a:ln>
            <a:noFill/>
          </a:ln>
        </p:spPr>
      </p:pic>
      <p:sp>
        <p:nvSpPr>
          <p:cNvPr id="83" name="Google Shape;83;p15"/>
          <p:cNvSpPr/>
          <p:nvPr/>
        </p:nvSpPr>
        <p:spPr>
          <a:xfrm>
            <a:off x="3232975" y="2448038"/>
            <a:ext cx="455700" cy="33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4" name="Google Shape;84;p15"/>
          <p:cNvSpPr txBox="1"/>
          <p:nvPr/>
        </p:nvSpPr>
        <p:spPr>
          <a:xfrm>
            <a:off x="491425" y="3641575"/>
            <a:ext cx="6424800" cy="12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The dataset was four csv files that were combined. Afterwards columns were renamed and </a:t>
            </a:r>
            <a:r>
              <a:rPr lang="en" sz="1800">
                <a:solidFill>
                  <a:schemeClr val="lt2"/>
                </a:solidFill>
                <a:latin typeface="Roboto"/>
                <a:ea typeface="Roboto"/>
                <a:cs typeface="Roboto"/>
                <a:sym typeface="Roboto"/>
              </a:rPr>
              <a:t>data types</a:t>
            </a:r>
            <a:r>
              <a:rPr lang="en" sz="1800">
                <a:solidFill>
                  <a:schemeClr val="lt2"/>
                </a:solidFill>
                <a:latin typeface="Roboto"/>
                <a:ea typeface="Roboto"/>
                <a:cs typeface="Roboto"/>
                <a:sym typeface="Roboto"/>
              </a:rPr>
              <a:t> were changed to allow for data exploration. </a:t>
            </a:r>
            <a:endParaRPr sz="1800">
              <a:solidFill>
                <a:schemeClr val="lt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69025" y="6129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4375"/>
              <a:buFont typeface="Arial"/>
              <a:buNone/>
            </a:pPr>
            <a:r>
              <a:rPr lang="en"/>
              <a:t> Explorating Trends and Key Events using plotly </a:t>
            </a:r>
            <a:endParaRPr/>
          </a:p>
        </p:txBody>
      </p:sp>
      <p:pic>
        <p:nvPicPr>
          <p:cNvPr id="90" name="Google Shape;90;p16"/>
          <p:cNvPicPr preferRelativeResize="0"/>
          <p:nvPr/>
        </p:nvPicPr>
        <p:blipFill>
          <a:blip r:embed="rId3">
            <a:alphaModFix/>
          </a:blip>
          <a:stretch>
            <a:fillRect/>
          </a:stretch>
        </p:blipFill>
        <p:spPr>
          <a:xfrm>
            <a:off x="118350" y="1366850"/>
            <a:ext cx="6201176" cy="3677200"/>
          </a:xfrm>
          <a:prstGeom prst="rect">
            <a:avLst/>
          </a:prstGeom>
          <a:noFill/>
          <a:ln>
            <a:noFill/>
          </a:ln>
        </p:spPr>
      </p:pic>
      <p:sp>
        <p:nvSpPr>
          <p:cNvPr id="91" name="Google Shape;91;p16"/>
          <p:cNvSpPr txBox="1"/>
          <p:nvPr/>
        </p:nvSpPr>
        <p:spPr>
          <a:xfrm>
            <a:off x="6385800" y="1612350"/>
            <a:ext cx="2758200" cy="34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2"/>
                </a:solidFill>
                <a:latin typeface="Roboto"/>
                <a:ea typeface="Roboto"/>
                <a:cs typeface="Roboto"/>
                <a:sym typeface="Roboto"/>
              </a:rPr>
              <a:t>A simple line graph is used to explore trends, annotations were made to </a:t>
            </a:r>
            <a:r>
              <a:rPr lang="en" sz="1700">
                <a:solidFill>
                  <a:schemeClr val="lt2"/>
                </a:solidFill>
                <a:latin typeface="Roboto"/>
                <a:ea typeface="Roboto"/>
                <a:cs typeface="Roboto"/>
                <a:sym typeface="Roboto"/>
              </a:rPr>
              <a:t>explore the effect recessions had on indicators. As you can see gdp and unemployment  were most affected by recessions. Sometimes the interest rate was effected, and inflation remained relatively stable.</a:t>
            </a:r>
            <a:endParaRPr sz="1700">
              <a:solidFill>
                <a:schemeClr val="lt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132525" y="463650"/>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             </a:t>
            </a:r>
            <a:r>
              <a:rPr lang="en" sz="3088"/>
              <a:t>  Exploring frequency using Box plot graphs</a:t>
            </a:r>
            <a:r>
              <a:rPr lang="en"/>
              <a:t>  </a:t>
            </a:r>
            <a:endParaRPr/>
          </a:p>
        </p:txBody>
      </p:sp>
      <p:pic>
        <p:nvPicPr>
          <p:cNvPr id="97" name="Google Shape;97;p17"/>
          <p:cNvPicPr preferRelativeResize="0"/>
          <p:nvPr/>
        </p:nvPicPr>
        <p:blipFill>
          <a:blip r:embed="rId3">
            <a:alphaModFix/>
          </a:blip>
          <a:stretch>
            <a:fillRect/>
          </a:stretch>
        </p:blipFill>
        <p:spPr>
          <a:xfrm>
            <a:off x="49725" y="1446700"/>
            <a:ext cx="6653674" cy="3559649"/>
          </a:xfrm>
          <a:prstGeom prst="rect">
            <a:avLst/>
          </a:prstGeom>
          <a:noFill/>
          <a:ln>
            <a:noFill/>
          </a:ln>
        </p:spPr>
      </p:pic>
      <p:sp>
        <p:nvSpPr>
          <p:cNvPr id="98" name="Google Shape;98;p17"/>
          <p:cNvSpPr txBox="1"/>
          <p:nvPr/>
        </p:nvSpPr>
        <p:spPr>
          <a:xfrm>
            <a:off x="6786225" y="1720025"/>
            <a:ext cx="2357700" cy="32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Interest rate had the highest range of numbers, and inflation had the least. Values typically ranged from 0 to 5 except for </a:t>
            </a:r>
            <a:r>
              <a:rPr lang="en" sz="1800">
                <a:solidFill>
                  <a:schemeClr val="lt2"/>
                </a:solidFill>
                <a:latin typeface="Roboto"/>
                <a:ea typeface="Roboto"/>
                <a:cs typeface="Roboto"/>
                <a:sym typeface="Roboto"/>
              </a:rPr>
              <a:t>unemployment</a:t>
            </a:r>
            <a:r>
              <a:rPr lang="en" sz="1800">
                <a:solidFill>
                  <a:schemeClr val="lt2"/>
                </a:solidFill>
                <a:latin typeface="Roboto"/>
                <a:ea typeface="Roboto"/>
                <a:cs typeface="Roboto"/>
                <a:sym typeface="Roboto"/>
              </a:rPr>
              <a:t> which had values more concentrated between 5 and 10. </a:t>
            </a:r>
            <a:endParaRPr sz="1800">
              <a:solidFill>
                <a:schemeClr val="lt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99200" y="38477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Correlation and correlation matrix with </a:t>
            </a:r>
            <a:r>
              <a:rPr lang="en"/>
              <a:t>indicators</a:t>
            </a:r>
            <a:r>
              <a:rPr lang="en"/>
              <a:t> </a:t>
            </a:r>
            <a:endParaRPr/>
          </a:p>
        </p:txBody>
      </p:sp>
      <p:pic>
        <p:nvPicPr>
          <p:cNvPr id="104" name="Google Shape;104;p18"/>
          <p:cNvPicPr preferRelativeResize="0"/>
          <p:nvPr/>
        </p:nvPicPr>
        <p:blipFill>
          <a:blip r:embed="rId3">
            <a:alphaModFix/>
          </a:blip>
          <a:stretch>
            <a:fillRect/>
          </a:stretch>
        </p:blipFill>
        <p:spPr>
          <a:xfrm>
            <a:off x="245450" y="1753150"/>
            <a:ext cx="4685475" cy="3089051"/>
          </a:xfrm>
          <a:prstGeom prst="rect">
            <a:avLst/>
          </a:prstGeom>
          <a:noFill/>
          <a:ln>
            <a:noFill/>
          </a:ln>
        </p:spPr>
      </p:pic>
      <p:sp>
        <p:nvSpPr>
          <p:cNvPr id="105" name="Google Shape;105;p18"/>
          <p:cNvSpPr txBox="1"/>
          <p:nvPr/>
        </p:nvSpPr>
        <p:spPr>
          <a:xfrm>
            <a:off x="5071725" y="1811125"/>
            <a:ext cx="3959100" cy="30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Not a lot of notable correlations. Since inflation rate and interest rate has the highest correlation regression analysis will be run. In reality, the fed will increase interest rates when inflation is too high or low so this makes sense. GDP and inflation correlation also occurs in nature, but this shows a relatively moderate one. </a:t>
            </a:r>
            <a:endParaRPr sz="1800">
              <a:solidFill>
                <a:schemeClr val="lt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170">
                <a:solidFill>
                  <a:srgbClr val="273239"/>
                </a:solidFill>
                <a:highlight>
                  <a:srgbClr val="FFFFFF"/>
                </a:highlight>
                <a:latin typeface="Nunito"/>
                <a:ea typeface="Nunito"/>
                <a:cs typeface="Nunito"/>
                <a:sym typeface="Nunito"/>
              </a:rPr>
              <a:t>Arima Models and Other Predictive Models </a:t>
            </a:r>
            <a:r>
              <a:rPr b="1" lang="en" sz="2170">
                <a:solidFill>
                  <a:srgbClr val="273239"/>
                </a:solidFill>
                <a:highlight>
                  <a:srgbClr val="FFFFFF"/>
                </a:highlight>
                <a:latin typeface="Nunito"/>
                <a:ea typeface="Nunito"/>
                <a:cs typeface="Nunito"/>
                <a:sym typeface="Nunito"/>
              </a:rPr>
              <a:t> </a:t>
            </a:r>
            <a:r>
              <a:rPr lang="en" sz="3520"/>
              <a:t> </a:t>
            </a:r>
            <a:endParaRPr sz="3520"/>
          </a:p>
        </p:txBody>
      </p:sp>
      <p:sp>
        <p:nvSpPr>
          <p:cNvPr id="111" name="Google Shape;111;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2251">
                <a:solidFill>
                  <a:srgbClr val="273239"/>
                </a:solidFill>
                <a:highlight>
                  <a:srgbClr val="FFFFFF"/>
                </a:highlight>
                <a:latin typeface="Nunito"/>
                <a:ea typeface="Nunito"/>
                <a:cs typeface="Nunito"/>
                <a:sym typeface="Nunito"/>
              </a:rPr>
              <a:t>ARIMA Model for Time Series Forecasting </a:t>
            </a:r>
            <a:endParaRPr b="1" sz="2251">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None/>
            </a:pPr>
            <a:r>
              <a:rPr b="1" lang="en" sz="2251">
                <a:solidFill>
                  <a:srgbClr val="273239"/>
                </a:solidFill>
                <a:highlight>
                  <a:srgbClr val="FFFFFF"/>
                </a:highlight>
                <a:latin typeface="Nunito"/>
                <a:ea typeface="Nunito"/>
                <a:cs typeface="Nunito"/>
                <a:sym typeface="Nunito"/>
              </a:rPr>
              <a:t>ARIMA stands for autoregressive integrated moving average model and is specified by three order parameters: (p, d, q).</a:t>
            </a:r>
            <a:endParaRPr b="1" sz="2251">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None/>
            </a:pPr>
            <a:r>
              <a:rPr b="1" lang="en" sz="2251">
                <a:solidFill>
                  <a:srgbClr val="273239"/>
                </a:solidFill>
                <a:highlight>
                  <a:srgbClr val="FFFFFF"/>
                </a:highlight>
                <a:latin typeface="Nunito"/>
                <a:ea typeface="Nunito"/>
                <a:cs typeface="Nunito"/>
                <a:sym typeface="Nunito"/>
              </a:rPr>
              <a:t>Because there is a </a:t>
            </a:r>
            <a:r>
              <a:rPr b="1" lang="en" sz="2251">
                <a:solidFill>
                  <a:srgbClr val="273239"/>
                </a:solidFill>
                <a:highlight>
                  <a:srgbClr val="FFFFFF"/>
                </a:highlight>
                <a:latin typeface="Nunito"/>
                <a:ea typeface="Nunito"/>
                <a:cs typeface="Nunito"/>
                <a:sym typeface="Nunito"/>
              </a:rPr>
              <a:t>correlation</a:t>
            </a:r>
            <a:r>
              <a:rPr b="1" lang="en" sz="2251">
                <a:solidFill>
                  <a:srgbClr val="273239"/>
                </a:solidFill>
                <a:highlight>
                  <a:srgbClr val="FFFFFF"/>
                </a:highlight>
                <a:latin typeface="Nunito"/>
                <a:ea typeface="Nunito"/>
                <a:cs typeface="Nunito"/>
                <a:sym typeface="Nunito"/>
              </a:rPr>
              <a:t> between interest rate and inflation( the Fed will often raises </a:t>
            </a:r>
            <a:r>
              <a:rPr b="1" lang="en" sz="2251">
                <a:solidFill>
                  <a:srgbClr val="273239"/>
                </a:solidFill>
                <a:highlight>
                  <a:srgbClr val="FFFFFF"/>
                </a:highlight>
                <a:latin typeface="Nunito"/>
                <a:ea typeface="Nunito"/>
                <a:cs typeface="Nunito"/>
                <a:sym typeface="Nunito"/>
              </a:rPr>
              <a:t>interest</a:t>
            </a:r>
            <a:r>
              <a:rPr b="1" lang="en" sz="2251">
                <a:solidFill>
                  <a:srgbClr val="273239"/>
                </a:solidFill>
                <a:highlight>
                  <a:srgbClr val="FFFFFF"/>
                </a:highlight>
                <a:latin typeface="Nunito"/>
                <a:ea typeface="Nunito"/>
                <a:cs typeface="Nunito"/>
                <a:sym typeface="Nunito"/>
              </a:rPr>
              <a:t> rate to slow inflation) predictive models such as linear regression, random forest, and extra tree will be used. </a:t>
            </a:r>
            <a:endParaRPr b="1" sz="2251">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None/>
            </a:pPr>
            <a:r>
              <a:t/>
            </a:r>
            <a:endParaRPr b="1" sz="1300">
              <a:solidFill>
                <a:srgbClr val="273239"/>
              </a:solidFill>
              <a:highlight>
                <a:srgbClr val="FFFFFF"/>
              </a:highlight>
              <a:latin typeface="Nunito"/>
              <a:ea typeface="Nunito"/>
              <a:cs typeface="Nunito"/>
              <a:sym typeface="Nunito"/>
            </a:endParaRPr>
          </a:p>
          <a:p>
            <a:pPr indent="0" lvl="0" marL="0" rtl="0" algn="l">
              <a:spcBef>
                <a:spcPts val="1200"/>
              </a:spcBef>
              <a:spcAft>
                <a:spcPts val="1200"/>
              </a:spcAft>
              <a:buNone/>
            </a:pPr>
            <a:r>
              <a:t/>
            </a:r>
            <a:endParaRPr b="1" sz="1300">
              <a:solidFill>
                <a:srgbClr val="273239"/>
              </a:solidFill>
              <a:highlight>
                <a:srgbClr val="FFFFFF"/>
              </a:highlight>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571300" y="38477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200">
                <a:solidFill>
                  <a:srgbClr val="273239"/>
                </a:solidFill>
                <a:highlight>
                  <a:srgbClr val="FFFFFF"/>
                </a:highlight>
                <a:latin typeface="Nunito"/>
                <a:ea typeface="Nunito"/>
                <a:cs typeface="Nunito"/>
                <a:sym typeface="Nunito"/>
              </a:rPr>
              <a:t>                            GDP: Forecast using ARIMA Model</a:t>
            </a:r>
            <a:endParaRPr sz="3700"/>
          </a:p>
        </p:txBody>
      </p:sp>
      <p:pic>
        <p:nvPicPr>
          <p:cNvPr id="117" name="Google Shape;117;p20"/>
          <p:cNvPicPr preferRelativeResize="0"/>
          <p:nvPr/>
        </p:nvPicPr>
        <p:blipFill>
          <a:blip r:embed="rId3">
            <a:alphaModFix/>
          </a:blip>
          <a:stretch>
            <a:fillRect/>
          </a:stretch>
        </p:blipFill>
        <p:spPr>
          <a:xfrm>
            <a:off x="263875" y="1339025"/>
            <a:ext cx="4965201" cy="3804476"/>
          </a:xfrm>
          <a:prstGeom prst="rect">
            <a:avLst/>
          </a:prstGeom>
          <a:noFill/>
          <a:ln>
            <a:noFill/>
          </a:ln>
        </p:spPr>
      </p:pic>
      <p:sp>
        <p:nvSpPr>
          <p:cNvPr id="118" name="Google Shape;118;p20"/>
          <p:cNvSpPr txBox="1"/>
          <p:nvPr/>
        </p:nvSpPr>
        <p:spPr>
          <a:xfrm>
            <a:off x="5444500" y="1735275"/>
            <a:ext cx="3348900" cy="3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The model has a means </a:t>
            </a:r>
            <a:r>
              <a:rPr lang="en" sz="1800">
                <a:solidFill>
                  <a:schemeClr val="lt2"/>
                </a:solidFill>
                <a:latin typeface="Roboto"/>
                <a:ea typeface="Roboto"/>
                <a:cs typeface="Roboto"/>
                <a:sym typeface="Roboto"/>
              </a:rPr>
              <a:t>squared error of 2.22 which is pretty low and the forecast is realistic if no recessions occur. While the model does not take into account those recessions, the forecast of the percent change going between 0 and 2.5 is a realistic one. This combined with a low MSE means its a decent model. </a:t>
            </a:r>
            <a:endParaRPr sz="1800">
              <a:solidFill>
                <a:schemeClr val="lt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610200" y="341150"/>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50000"/>
              <a:buFont typeface="Arial"/>
              <a:buNone/>
            </a:pPr>
            <a:r>
              <a:rPr b="1" lang="en" sz="2200">
                <a:solidFill>
                  <a:srgbClr val="273239"/>
                </a:solidFill>
                <a:highlight>
                  <a:srgbClr val="FFFFFF"/>
                </a:highlight>
                <a:latin typeface="Nunito"/>
                <a:ea typeface="Nunito"/>
                <a:cs typeface="Nunito"/>
                <a:sym typeface="Nunito"/>
              </a:rPr>
              <a:t>                                 </a:t>
            </a:r>
            <a:r>
              <a:rPr b="1" lang="en" sz="1977">
                <a:solidFill>
                  <a:srgbClr val="273239"/>
                </a:solidFill>
                <a:highlight>
                  <a:schemeClr val="lt1"/>
                </a:highlight>
                <a:latin typeface="Nunito"/>
                <a:ea typeface="Nunito"/>
                <a:cs typeface="Nunito"/>
                <a:sym typeface="Nunito"/>
              </a:rPr>
              <a:t>Federal Interest Rate</a:t>
            </a:r>
            <a:r>
              <a:rPr b="1" lang="en" sz="2200">
                <a:solidFill>
                  <a:srgbClr val="273239"/>
                </a:solidFill>
                <a:highlight>
                  <a:srgbClr val="FFFFFF"/>
                </a:highlight>
                <a:latin typeface="Nunito"/>
                <a:ea typeface="Nunito"/>
                <a:cs typeface="Nunito"/>
                <a:sym typeface="Nunito"/>
              </a:rPr>
              <a:t>: </a:t>
            </a:r>
            <a:r>
              <a:rPr b="1" lang="en" sz="1977">
                <a:solidFill>
                  <a:srgbClr val="273239"/>
                </a:solidFill>
                <a:highlight>
                  <a:srgbClr val="FFFFFF"/>
                </a:highlight>
                <a:latin typeface="Nunito"/>
                <a:ea typeface="Nunito"/>
                <a:cs typeface="Nunito"/>
                <a:sym typeface="Nunito"/>
              </a:rPr>
              <a:t>Forecast using ARIMA Model </a:t>
            </a:r>
            <a:endParaRPr sz="2977"/>
          </a:p>
        </p:txBody>
      </p:sp>
      <p:pic>
        <p:nvPicPr>
          <p:cNvPr id="124" name="Google Shape;124;p21"/>
          <p:cNvPicPr preferRelativeResize="0"/>
          <p:nvPr/>
        </p:nvPicPr>
        <p:blipFill>
          <a:blip r:embed="rId3">
            <a:alphaModFix/>
          </a:blip>
          <a:stretch>
            <a:fillRect/>
          </a:stretch>
        </p:blipFill>
        <p:spPr>
          <a:xfrm>
            <a:off x="140225" y="1749325"/>
            <a:ext cx="5701375" cy="3440051"/>
          </a:xfrm>
          <a:prstGeom prst="rect">
            <a:avLst/>
          </a:prstGeom>
          <a:noFill/>
          <a:ln>
            <a:noFill/>
          </a:ln>
        </p:spPr>
      </p:pic>
      <p:sp>
        <p:nvSpPr>
          <p:cNvPr id="125" name="Google Shape;125;p21"/>
          <p:cNvSpPr txBox="1"/>
          <p:nvPr/>
        </p:nvSpPr>
        <p:spPr>
          <a:xfrm>
            <a:off x="5950500" y="1815025"/>
            <a:ext cx="2973900" cy="34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This means squared error is almost 8 and the model is somewhat unrealistic. In a nature setting the interest rate changes according the economic landscape to induce or slow down borrowing. This model shows an increase of the interest rate over many years and this just not </a:t>
            </a:r>
            <a:r>
              <a:rPr lang="en" sz="1800">
                <a:solidFill>
                  <a:schemeClr val="lt2"/>
                </a:solidFill>
                <a:latin typeface="Roboto"/>
                <a:ea typeface="Roboto"/>
                <a:cs typeface="Roboto"/>
                <a:sym typeface="Roboto"/>
              </a:rPr>
              <a:t>economically</a:t>
            </a:r>
            <a:r>
              <a:rPr lang="en" sz="1800">
                <a:solidFill>
                  <a:schemeClr val="lt2"/>
                </a:solidFill>
                <a:latin typeface="Roboto"/>
                <a:ea typeface="Roboto"/>
                <a:cs typeface="Roboto"/>
                <a:sym typeface="Roboto"/>
              </a:rPr>
              <a:t> feasible. </a:t>
            </a:r>
            <a:endParaRPr sz="1800">
              <a:solidFill>
                <a:schemeClr val="lt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