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jpeg" ContentType="image/jpeg"/>
  <Override PartName="/ppt/media/image2.jpeg" ContentType="image/jpeg"/>
  <Override PartName="/ppt/media/image3.jpeg" ContentType="image/jpeg"/>
  <Override PartName="/ppt/media/image4.jpe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5.jpeg" ContentType="image/jpeg"/>
  <Override PartName="/ppt/notesSlides/notesSlide9.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 name="Shape 34"/>
          <p:cNvSpPr/>
          <p:nvPr>
            <p:ph type="sldImg"/>
          </p:nvPr>
        </p:nvSpPr>
        <p:spPr>
          <a:prstGeom prst="rect">
            <a:avLst/>
          </a:prstGeom>
        </p:spPr>
        <p:txBody>
          <a:bodyPr/>
          <a:lstStyle/>
          <a:p>
            <a:pPr lvl="0"/>
          </a:p>
        </p:txBody>
      </p:sp>
      <p:sp>
        <p:nvSpPr>
          <p:cNvPr id="35" name="Shape 35"/>
          <p:cNvSpPr/>
          <p:nvPr>
            <p:ph type="body" sz="quarter" idx="1"/>
          </p:nvPr>
        </p:nvSpPr>
        <p:spPr>
          <a:prstGeom prst="rect">
            <a:avLst/>
          </a:prstGeom>
        </p:spPr>
        <p:txBody>
          <a:bodyPr/>
          <a:lstStyle/>
          <a:p>
            <a:pPr lvl="0">
              <a:defRPr sz="1800"/>
            </a:pPr>
            <a:r>
              <a:rPr sz="2400"/>
              <a:t>This book provides you with the opportunity to discover all three core tools that the Yeoman workflow has to offer but also gives you an insight into its advanced features.</a:t>
            </a:r>
            <a:endParaRPr sz="2400"/>
          </a:p>
          <a:p>
            <a:pPr lvl="0">
              <a:defRPr sz="1800"/>
            </a:pPr>
            <a:r>
              <a:rPr sz="2400"/>
              <a:t>The book will focus on what kind of applications can be built using Yeoman and what kind of frameworks that can be used easily with it.</a:t>
            </a:r>
            <a:endParaRPr sz="2400"/>
          </a:p>
          <a:p>
            <a:pPr lvl="0">
              <a:defRPr sz="1800"/>
            </a:pPr>
            <a:r>
              <a:rPr sz="2400"/>
              <a:t>In order to demonstrate how it can speed up development time, we'll build a application from scratch, integrating with the AngularJS framework with as many functionalities as needed by any modern web application.</a:t>
            </a:r>
            <a:endParaRPr sz="2400"/>
          </a:p>
          <a:p>
            <a:pPr lvl="0">
              <a:defRPr sz="1800"/>
            </a:pPr>
            <a:r>
              <a:rPr sz="2400"/>
              <a:t>Given that Yeoman can be used with both JavaScript and CoffeeScript, you'll be introduced to the CoffeScript programming language because most of the examples are in CoffeScript for readability and simplicity.</a:t>
            </a:r>
            <a:endParaRPr sz="2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sldImg"/>
          </p:nvPr>
        </p:nvSpPr>
        <p:spPr>
          <a:prstGeom prst="rect">
            <a:avLst/>
          </a:prstGeom>
        </p:spPr>
        <p:txBody>
          <a:bodyPr/>
          <a:lstStyle/>
          <a:p>
            <a:pPr lvl="0"/>
          </a:p>
        </p:txBody>
      </p:sp>
      <p:sp>
        <p:nvSpPr>
          <p:cNvPr id="48" name="Shape 48"/>
          <p:cNvSpPr/>
          <p:nvPr>
            <p:ph type="body" sz="quarter" idx="1"/>
          </p:nvPr>
        </p:nvSpPr>
        <p:spPr>
          <a:prstGeom prst="rect">
            <a:avLst/>
          </a:prstGeom>
        </p:spPr>
        <p:txBody>
          <a:bodyPr/>
          <a:lstStyle/>
          <a:p>
            <a:pPr lvl="0">
              <a:defRPr sz="1800"/>
            </a:pPr>
            <a:r>
              <a:rPr sz="2400"/>
              <a:t>With so many modern tools for web developers to leverage, creating web applications ends up being a never ending struggle on deciding on which tools and workflows to use for that project, meet Yeoman - a workflow composed of three tools that enables developers to save time when creating modern web applications, with a module for just about any task and a code generator for just about any project, getting starting with projects using community best practices has never been easier.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Shape 79"/>
          <p:cNvSpPr/>
          <p:nvPr>
            <p:ph type="sldImg"/>
          </p:nvPr>
        </p:nvSpPr>
        <p:spPr>
          <a:prstGeom prst="rect">
            <a:avLst/>
          </a:prstGeom>
        </p:spPr>
        <p:txBody>
          <a:bodyPr/>
          <a:lstStyle/>
          <a:p>
            <a:pPr lvl="0"/>
          </a:p>
        </p:txBody>
      </p:sp>
      <p:sp>
        <p:nvSpPr>
          <p:cNvPr id="80" name="Shape 80"/>
          <p:cNvSpPr/>
          <p:nvPr>
            <p:ph type="body" sz="quarter" idx="1"/>
          </p:nvPr>
        </p:nvSpPr>
        <p:spPr>
          <a:prstGeom prst="rect">
            <a:avLst/>
          </a:prstGeom>
        </p:spPr>
        <p:txBody>
          <a:bodyPr/>
          <a:lstStyle/>
          <a:p>
            <a:pPr lvl="0">
              <a:defRPr sz="1800"/>
            </a:pPr>
            <a:r>
              <a:rPr sz="2400"/>
              <a:t>Bower is a package manager for the web. It offers a generic, unopinionated solution to the problem of front-end package management, while exposing the package dependency model via an API that can be consumed by a more opinionated build stack. There are no system wide dependencies, no dependencies are shared between different apps, and the dependency tree is flat.</a:t>
            </a:r>
            <a:endParaRPr sz="2400"/>
          </a:p>
          <a:p>
            <a:pPr lvl="0">
              <a:defRPr sz="1800"/>
            </a:pPr>
            <a:endParaRPr sz="2400"/>
          </a:p>
          <a:p>
            <a:pPr lvl="0">
              <a:defRPr sz="1800"/>
            </a:pPr>
            <a:r>
              <a:rPr sz="2400"/>
              <a:t>Bower runs over Git, and is package-agnostic. A packaged component can be made up of any type of asset, and use any type of transport (e.g., AMD, CommonJS, etc.).</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sldImg"/>
          </p:nvPr>
        </p:nvSpPr>
        <p:spPr>
          <a:prstGeom prst="rect">
            <a:avLst/>
          </a:prstGeom>
        </p:spPr>
        <p:txBody>
          <a:bodyPr/>
          <a:lstStyle/>
          <a:p>
            <a:pPr lvl="0"/>
          </a:p>
        </p:txBody>
      </p:sp>
      <p:sp>
        <p:nvSpPr>
          <p:cNvPr id="104" name="Shape 104"/>
          <p:cNvSpPr/>
          <p:nvPr>
            <p:ph type="body" sz="quarter" idx="1"/>
          </p:nvPr>
        </p:nvSpPr>
        <p:spPr>
          <a:prstGeom prst="rect">
            <a:avLst/>
          </a:prstGeom>
        </p:spPr>
        <p:txBody>
          <a:bodyPr/>
          <a:lstStyle/>
          <a:p>
            <a:pPr lvl="0">
              <a:defRPr sz="1800"/>
            </a:pPr>
            <a:r>
              <a:rPr sz="2400"/>
              <a:t>In one word: automation. The less work you have to do when performing repetitive tasks like minification, compilation, unit testing, linting, etc, the easier your job becomes. After you've configured it, a task runner can do most of that mundane work for you—and your team—with basically zero effort.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sldImg"/>
          </p:nvPr>
        </p:nvSpPr>
        <p:spPr>
          <a:prstGeom prst="rect">
            <a:avLst/>
          </a:prstGeom>
        </p:spPr>
        <p:txBody>
          <a:bodyPr/>
          <a:lstStyle/>
          <a:p>
            <a:pPr lvl="0"/>
          </a:p>
        </p:txBody>
      </p:sp>
      <p:sp>
        <p:nvSpPr>
          <p:cNvPr id="111" name="Shape 111"/>
          <p:cNvSpPr/>
          <p:nvPr>
            <p:ph type="body" sz="quarter" idx="1"/>
          </p:nvPr>
        </p:nvSpPr>
        <p:spPr>
          <a:prstGeom prst="rect">
            <a:avLst/>
          </a:prstGeom>
        </p:spPr>
        <p:txBody>
          <a:bodyPr/>
          <a:lstStyle/>
          <a:p>
            <a:pPr lvl="0">
              <a:defRPr sz="1800"/>
            </a:pPr>
            <a:r>
              <a:rPr sz="2400"/>
              <a:t>Yo is a scaffolding tool that you can use to create pretty much anything. </a:t>
            </a:r>
            <a:endParaRPr sz="2400"/>
          </a:p>
          <a:p>
            <a:pPr lvl="0">
              <a:defRPr sz="1800"/>
            </a:pPr>
            <a:r>
              <a:rPr sz="2400"/>
              <a:t>Working on a </a:t>
            </a:r>
            <a:r>
              <a:rPr b="1" sz="2400"/>
              <a:t>backbone</a:t>
            </a:r>
            <a:r>
              <a:rPr sz="2400"/>
              <a:t> project?</a:t>
            </a:r>
            <a:endParaRPr sz="2400"/>
          </a:p>
          <a:p>
            <a:pPr lvl="0">
              <a:defRPr sz="1800"/>
            </a:pPr>
            <a:r>
              <a:rPr sz="2400"/>
              <a:t>	1. want to create a new model - </a:t>
            </a:r>
            <a:r>
              <a:rPr sz="2400" u="sng"/>
              <a:t>$ yo backbone:model post</a:t>
            </a:r>
            <a:endParaRPr sz="2400" u="sng"/>
          </a:p>
          <a:p>
            <a:pPr lvl="0">
              <a:defRPr sz="1800"/>
            </a:pPr>
            <a:r>
              <a:rPr sz="2400"/>
              <a:t>	2. what about a collection of models - </a:t>
            </a:r>
            <a:r>
              <a:rPr sz="2400" u="sng"/>
              <a:t>$ yo backbone:collection posts</a:t>
            </a:r>
            <a:endParaRPr sz="2400" u="sng"/>
          </a:p>
          <a:p>
            <a:pPr lvl="0">
              <a:defRPr sz="1800"/>
            </a:pPr>
            <a:r>
              <a:rPr sz="2400"/>
              <a:t>Working on an </a:t>
            </a:r>
            <a:r>
              <a:rPr b="1" sz="2400"/>
              <a:t>angular</a:t>
            </a:r>
            <a:r>
              <a:rPr sz="2400"/>
              <a:t> project?</a:t>
            </a:r>
            <a:endParaRPr sz="2400"/>
          </a:p>
          <a:p>
            <a:pPr lvl="0">
              <a:defRPr sz="1800"/>
            </a:pPr>
            <a:r>
              <a:rPr sz="2400"/>
              <a:t>	1. want to create a new directive - </a:t>
            </a:r>
            <a:r>
              <a:rPr sz="2400" u="sng"/>
              <a:t>$ yo angular:directive cmsMarkdownEditor</a:t>
            </a:r>
            <a:endParaRPr sz="2400"/>
          </a:p>
          <a:p>
            <a:pPr lvl="0">
              <a:defRPr sz="1800"/>
            </a:pPr>
            <a:r>
              <a:rPr sz="2400"/>
              <a:t>	2. need a service ? - </a:t>
            </a:r>
            <a:r>
              <a:rPr sz="2400" u="sng"/>
              <a:t>$ yo angular:service cmsAuthService</a:t>
            </a:r>
            <a:endParaRPr sz="2400" u="sng"/>
          </a:p>
          <a:p>
            <a:pPr lvl="0">
              <a:defRPr sz="1800"/>
            </a:pPr>
            <a:r>
              <a:rPr sz="2400"/>
              <a:t>You can also create a custom generator to stream line repeated tasks when coding projects at work or home.</a:t>
            </a:r>
            <a:endParaRPr sz="2400" u="sng"/>
          </a:p>
          <a:p>
            <a:pPr lvl="0">
              <a:defRPr sz="1800"/>
            </a:pPr>
            <a:r>
              <a:rPr sz="2400"/>
              <a:t>Need to add Grunt to a project, easy just use yo grunt file to interactively create a custom grunt file.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lvl="0"/>
          </a:p>
        </p:txBody>
      </p:sp>
      <p:sp>
        <p:nvSpPr>
          <p:cNvPr id="121" name="Shape 121"/>
          <p:cNvSpPr/>
          <p:nvPr>
            <p:ph type="body" sz="quarter" idx="1"/>
          </p:nvPr>
        </p:nvSpPr>
        <p:spPr>
          <a:prstGeom prst="rect">
            <a:avLst/>
          </a:prstGeom>
        </p:spPr>
        <p:txBody>
          <a:bodyPr/>
          <a:lstStyle/>
          <a:p>
            <a:pPr lvl="0">
              <a:defRPr sz="1800"/>
            </a:pPr>
            <a:r>
              <a:rPr sz="2400"/>
              <a:t>TODO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sldImg"/>
          </p:nvPr>
        </p:nvSpPr>
        <p:spPr>
          <a:prstGeom prst="rect">
            <a:avLst/>
          </a:prstGeom>
        </p:spPr>
        <p:txBody>
          <a:bodyPr/>
          <a:lstStyle/>
          <a:p>
            <a:pPr lvl="0"/>
          </a:p>
        </p:txBody>
      </p:sp>
      <p:sp>
        <p:nvSpPr>
          <p:cNvPr id="132" name="Shape 132"/>
          <p:cNvSpPr/>
          <p:nvPr>
            <p:ph type="body" sz="quarter" idx="1"/>
          </p:nvPr>
        </p:nvSpPr>
        <p:spPr>
          <a:prstGeom prst="rect">
            <a:avLst/>
          </a:prstGeom>
        </p:spPr>
        <p:txBody>
          <a:bodyPr/>
          <a:lstStyle/>
          <a:p>
            <a:pPr lvl="0">
              <a:defRPr sz="1800"/>
            </a:pPr>
            <a:r>
              <a:rPr sz="2400"/>
              <a:t>Commands for everything. Testing, building, generating docs, starting development server, running preview server. Just about anything you could think of you can do with grunt. Automate everything you do.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lvl="0"/>
          </a:p>
        </p:txBody>
      </p:sp>
      <p:sp>
        <p:nvSpPr>
          <p:cNvPr id="138" name="Shape 138"/>
          <p:cNvSpPr/>
          <p:nvPr>
            <p:ph type="body" sz="quarter" idx="1"/>
          </p:nvPr>
        </p:nvSpPr>
        <p:spPr>
          <a:prstGeom prst="rect">
            <a:avLst/>
          </a:prstGeom>
        </p:spPr>
        <p:txBody>
          <a:bodyPr/>
          <a:lstStyle/>
          <a:p>
            <a:pPr lvl="0">
              <a:defRPr sz="1800"/>
            </a:pPr>
            <a:r>
              <a:rPr sz="2400"/>
              <a:t>TODO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lvl="0"/>
          </a:p>
        </p:txBody>
      </p:sp>
      <p:sp>
        <p:nvSpPr>
          <p:cNvPr id="157" name="Shape 157"/>
          <p:cNvSpPr/>
          <p:nvPr>
            <p:ph type="body" sz="quarter" idx="1"/>
          </p:nvPr>
        </p:nvSpPr>
        <p:spPr>
          <a:prstGeom prst="rect">
            <a:avLst/>
          </a:prstGeom>
        </p:spPr>
        <p:txBody>
          <a:bodyPr/>
          <a:lstStyle/>
          <a:p>
            <a:pPr lvl="0">
              <a:defRPr sz="1800"/>
            </a:pPr>
            <a:r>
              <a:rPr sz="2400"/>
              <a:t>My name is Jonnie Spratley and I am on the Predix Platform team at GE Software, building a framework to power the Industrial Internet; I've started creating web applications with HTML, CSS, PHP and JavaScript around 2004 and have been hooked ever since, I've spent the past few years learning JavaScript frameworks and tools such as AngularJS, BackboneJS, Yo, Grunt, CoffeeScript, RequireJS, etc. and a variety of server-side languages. I have a passion for creating and using tools to streamline a developers productivity.</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
        <p:nvSpPr>
          <p:cNvPr id="19" name="Shape 19"/>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xfrm>
            <a:off x="952500" y="444500"/>
            <a:ext cx="11099800" cy="1185913"/>
          </a:xfrm>
          <a:prstGeom prst="rect">
            <a:avLst/>
          </a:prstGeom>
        </p:spPr>
        <p:txBody>
          <a:bodyPr/>
          <a:lstStyle/>
          <a:p>
            <a:pPr lvl="0">
              <a:defRPr sz="1800"/>
            </a:pPr>
            <a:r>
              <a:rPr sz="8000"/>
              <a:t>Title Text</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 Id="rId3" Type="http://schemas.openxmlformats.org/officeDocument/2006/relationships/hyperlink" Target="http://github.com/yeoman"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2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jpeg"/><Relationship Id="rId5" Type="http://schemas.openxmlformats.org/officeDocument/2006/relationships/image" Target="../media/image2.jpeg"/><Relationship Id="rId6" Type="http://schemas.openxmlformats.org/officeDocument/2006/relationships/image" Target="../media/image3.jpeg"/><Relationship Id="rId7" Type="http://schemas.openxmlformats.org/officeDocument/2006/relationships/image" Target="../media/image4.jpe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xfrm>
            <a:off x="179673" y="354173"/>
            <a:ext cx="12645455" cy="2935127"/>
          </a:xfrm>
          <a:prstGeom prst="rect">
            <a:avLst/>
          </a:prstGeom>
        </p:spPr>
        <p:txBody>
          <a:bodyPr/>
          <a:lstStyle>
            <a:lvl1pPr>
              <a:defRPr b="1">
                <a:latin typeface="Courier"/>
                <a:ea typeface="Courier"/>
                <a:cs typeface="Courier"/>
                <a:sym typeface="Courier"/>
              </a:defRPr>
            </a:lvl1pPr>
          </a:lstStyle>
          <a:p>
            <a:pPr lvl="0">
              <a:defRPr b="0" sz="1800"/>
            </a:pPr>
            <a:r>
              <a:rPr b="1" sz="8000"/>
              <a:t>Learning Yeoman</a:t>
            </a:r>
            <a:endParaRPr b="1" sz="8000"/>
          </a:p>
        </p:txBody>
      </p:sp>
      <p:pic>
        <p:nvPicPr>
          <p:cNvPr id="33" name="pasted-image.png"/>
          <p:cNvPicPr/>
          <p:nvPr/>
        </p:nvPicPr>
        <p:blipFill>
          <a:blip r:embed="rId3">
            <a:extLst/>
          </a:blip>
          <a:stretch>
            <a:fillRect/>
          </a:stretch>
        </p:blipFill>
        <p:spPr>
          <a:xfrm>
            <a:off x="0" y="4397611"/>
            <a:ext cx="13004800" cy="2590599"/>
          </a:xfrm>
          <a:prstGeom prst="rect">
            <a:avLst/>
          </a:prstGeom>
          <a:ln w="12700">
            <a:miter lim="400000"/>
          </a:ln>
          <a:effectLst>
            <a:reflection blurRad="0" stA="50000" stPos="0" endA="0" endPos="40000" dist="0" dir="5400000" fadeDir="5400000" sx="100000" sy="-100000" kx="0" ky="0" algn="bl" rotWithShape="0"/>
          </a:effectLst>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lt" backwards="0">
                                    <p:tmAbs val="0"/>
                                  </p:iterate>
                                  <p:childTnLst>
                                    <p:set>
                                      <p:cBhvr>
                                        <p:cTn id="6" fill="hold"/>
                                        <p:tgtEl>
                                          <p:spTgt spid="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 grpId="1"/>
    </p:bldLst>
  </p:timing>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0" name="yeoman-generators.png"/>
          <p:cNvPicPr/>
          <p:nvPr/>
        </p:nvPicPr>
        <p:blipFill>
          <a:blip r:embed="rId2">
            <a:extLst/>
          </a:blip>
          <a:srcRect l="0" t="0" r="0" b="0"/>
          <a:stretch>
            <a:fillRect/>
          </a:stretch>
        </p:blipFill>
        <p:spPr>
          <a:xfrm>
            <a:off x="7073900" y="2504016"/>
            <a:ext cx="5334000" cy="5334001"/>
          </a:xfrm>
          <a:prstGeom prst="rect">
            <a:avLst/>
          </a:prstGeom>
          <a:ln w="12700">
            <a:miter lim="400000"/>
          </a:ln>
        </p:spPr>
      </p:pic>
      <p:sp>
        <p:nvSpPr>
          <p:cNvPr id="141" name="Shape 141"/>
          <p:cNvSpPr/>
          <p:nvPr>
            <p:ph type="title"/>
          </p:nvPr>
        </p:nvSpPr>
        <p:spPr>
          <a:prstGeom prst="rect">
            <a:avLst/>
          </a:prstGeom>
        </p:spPr>
        <p:txBody>
          <a:bodyPr/>
          <a:lstStyle>
            <a:lvl1pPr defTabSz="514095">
              <a:defRPr sz="7040">
                <a:latin typeface="Courier"/>
                <a:ea typeface="Courier"/>
                <a:cs typeface="Courier"/>
                <a:sym typeface="Courier"/>
              </a:defRPr>
            </a:lvl1pPr>
          </a:lstStyle>
          <a:p>
            <a:pPr lvl="0">
              <a:defRPr sz="1800"/>
            </a:pPr>
            <a:r>
              <a:rPr sz="7040"/>
              <a:t>Official Generators</a:t>
            </a:r>
          </a:p>
        </p:txBody>
      </p:sp>
      <p:sp>
        <p:nvSpPr>
          <p:cNvPr id="142" name="Shape 142"/>
          <p:cNvSpPr/>
          <p:nvPr>
            <p:ph type="body" idx="1"/>
          </p:nvPr>
        </p:nvSpPr>
        <p:spPr>
          <a:xfrm>
            <a:off x="952500" y="2597150"/>
            <a:ext cx="5334001" cy="6286501"/>
          </a:xfrm>
          <a:prstGeom prst="rect">
            <a:avLst/>
          </a:prstGeom>
        </p:spPr>
        <p:txBody>
          <a:bodyPr/>
          <a:lstStyle/>
          <a:p>
            <a:pPr lvl="0" marL="339470" indent="-339470" defTabSz="578358">
              <a:spcBef>
                <a:spcPts val="3100"/>
              </a:spcBef>
              <a:defRPr sz="1800"/>
            </a:pPr>
            <a:r>
              <a:rPr sz="2772"/>
              <a:t>generator-angular</a:t>
            </a:r>
            <a:endParaRPr sz="2772"/>
          </a:p>
          <a:p>
            <a:pPr lvl="0" marL="339470" indent="-339470" defTabSz="578358">
              <a:spcBef>
                <a:spcPts val="3100"/>
              </a:spcBef>
              <a:defRPr sz="1800"/>
            </a:pPr>
            <a:r>
              <a:rPr sz="2772"/>
              <a:t>generator-backbone</a:t>
            </a:r>
            <a:endParaRPr sz="2772"/>
          </a:p>
          <a:p>
            <a:pPr lvl="0" marL="339470" indent="-339470" defTabSz="578358">
              <a:spcBef>
                <a:spcPts val="3100"/>
              </a:spcBef>
              <a:defRPr sz="1800"/>
            </a:pPr>
            <a:r>
              <a:rPr sz="2772"/>
              <a:t>generator-ember</a:t>
            </a:r>
            <a:endParaRPr sz="2772"/>
          </a:p>
          <a:p>
            <a:pPr lvl="0" marL="339470" indent="-339470" defTabSz="578358">
              <a:spcBef>
                <a:spcPts val="3100"/>
              </a:spcBef>
              <a:defRPr sz="1800"/>
            </a:pPr>
            <a:r>
              <a:rPr sz="2772"/>
              <a:t>generator-node</a:t>
            </a:r>
            <a:endParaRPr sz="2772"/>
          </a:p>
          <a:p>
            <a:pPr lvl="0" marL="339470" indent="-339470" defTabSz="578358">
              <a:spcBef>
                <a:spcPts val="3100"/>
              </a:spcBef>
              <a:defRPr sz="1800"/>
            </a:pPr>
            <a:r>
              <a:rPr sz="2772"/>
              <a:t>generator-commonjs</a:t>
            </a:r>
            <a:endParaRPr sz="2772"/>
          </a:p>
          <a:p>
            <a:pPr lvl="0" marL="339470" indent="-339470" defTabSz="578358">
              <a:spcBef>
                <a:spcPts val="3100"/>
              </a:spcBef>
              <a:defRPr sz="1800"/>
            </a:pPr>
            <a:r>
              <a:rPr sz="2772"/>
              <a:t>generator-polymer</a:t>
            </a:r>
            <a:endParaRPr sz="2772"/>
          </a:p>
          <a:p>
            <a:pPr lvl="0" marL="339470" indent="-339470" defTabSz="578358">
              <a:spcBef>
                <a:spcPts val="3100"/>
              </a:spcBef>
              <a:defRPr sz="1800"/>
            </a:pPr>
            <a:r>
              <a:rPr sz="2772"/>
              <a:t>generator-jquery</a:t>
            </a:r>
            <a:endParaRPr sz="2772"/>
          </a:p>
          <a:p>
            <a:pPr lvl="0" marL="339470" indent="-339470" defTabSz="578358">
              <a:spcBef>
                <a:spcPts val="3100"/>
              </a:spcBef>
              <a:defRPr sz="1800"/>
            </a:pPr>
            <a:r>
              <a:rPr sz="2772"/>
              <a:t>generator-gruntplugin</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lt" backwards="0">
                                    <p:tmAbs val="0"/>
                                  </p:iterate>
                                  <p:childTnLst>
                                    <p:set>
                                      <p:cBhvr>
                                        <p:cTn id="6" fill="hold"/>
                                        <p:tgtEl>
                                          <p:spTgt spid="1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2" fill="hold">
                                  <p:stCondLst>
                                    <p:cond delay="0"/>
                                  </p:stCondLst>
                                  <p:iterate type="lt" backwards="0">
                                    <p:tmAbs val="0"/>
                                  </p:iterate>
                                  <p:childTnLst>
                                    <p:set>
                                      <p:cBhvr>
                                        <p:cTn id="10" fill="hold"/>
                                        <p:tgtEl>
                                          <p:spTgt spid="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1" grpId="1"/>
      <p:bldP build="whole" bldLvl="1" animBg="1" rev="0" advAuto="0" spid="142" grpId="2"/>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4" name="yeoman-bookcase.png"/>
          <p:cNvPicPr/>
          <p:nvPr/>
        </p:nvPicPr>
        <p:blipFill>
          <a:blip r:embed="rId2">
            <a:extLst/>
          </a:blip>
          <a:srcRect l="7575" t="0" r="7575" b="0"/>
          <a:stretch>
            <a:fillRect/>
          </a:stretch>
        </p:blipFill>
        <p:spPr>
          <a:xfrm>
            <a:off x="6718300" y="2603500"/>
            <a:ext cx="5334000" cy="6286500"/>
          </a:xfrm>
          <a:prstGeom prst="rect">
            <a:avLst/>
          </a:prstGeom>
          <a:ln w="12700">
            <a:miter lim="400000"/>
          </a:ln>
        </p:spPr>
      </p:pic>
      <p:sp>
        <p:nvSpPr>
          <p:cNvPr id="145" name="Shape 145"/>
          <p:cNvSpPr/>
          <p:nvPr>
            <p:ph type="title"/>
          </p:nvPr>
        </p:nvSpPr>
        <p:spPr>
          <a:prstGeom prst="rect">
            <a:avLst/>
          </a:prstGeom>
        </p:spPr>
        <p:txBody>
          <a:bodyPr/>
          <a:lstStyle>
            <a:lvl1pPr defTabSz="514095">
              <a:defRPr sz="7040">
                <a:latin typeface="Courier"/>
                <a:ea typeface="Courier"/>
                <a:cs typeface="Courier"/>
                <a:sym typeface="Courier"/>
              </a:defRPr>
            </a:lvl1pPr>
          </a:lstStyle>
          <a:p>
            <a:pPr lvl="0">
              <a:defRPr sz="1800"/>
            </a:pPr>
            <a:r>
              <a:rPr sz="7040"/>
              <a:t>Resources</a:t>
            </a:r>
          </a:p>
        </p:txBody>
      </p:sp>
      <p:sp>
        <p:nvSpPr>
          <p:cNvPr id="146" name="Shape 146"/>
          <p:cNvSpPr/>
          <p:nvPr>
            <p:ph type="body" idx="1"/>
          </p:nvPr>
        </p:nvSpPr>
        <p:spPr>
          <a:xfrm>
            <a:off x="952500" y="2603500"/>
            <a:ext cx="6235452" cy="6286500"/>
          </a:xfrm>
          <a:prstGeom prst="rect">
            <a:avLst/>
          </a:prstGeom>
        </p:spPr>
        <p:txBody>
          <a:bodyPr/>
          <a:lstStyle/>
          <a:p>
            <a:pPr lvl="0">
              <a:defRPr sz="1800"/>
            </a:pPr>
            <a:r>
              <a:rPr sz="4400"/>
              <a:t>yeoman.io</a:t>
            </a:r>
            <a:endParaRPr sz="4400"/>
          </a:p>
          <a:p>
            <a:pPr lvl="0">
              <a:defRPr sz="1800"/>
            </a:pPr>
            <a:r>
              <a:rPr sz="4400"/>
              <a:t>bower.io</a:t>
            </a:r>
            <a:endParaRPr sz="4400"/>
          </a:p>
          <a:p>
            <a:pPr lvl="0">
              <a:defRPr sz="1800"/>
            </a:pPr>
            <a:r>
              <a:rPr sz="4400"/>
              <a:t>gruntjs.com</a:t>
            </a:r>
            <a:endParaRPr sz="4400"/>
          </a:p>
          <a:p>
            <a:pPr lvl="0">
              <a:defRPr sz="1800"/>
            </a:pPr>
            <a:r>
              <a:rPr sz="4400" u="sng">
                <a:hlinkClick r:id="rId3" invalidUrl="" action="" tgtFrame="" tooltip="" history="1" highlightClick="0" endSnd="0"/>
              </a:rPr>
              <a:t>github.com/yeoman</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lt" backwards="0">
                                    <p:tmAbs val="0"/>
                                  </p:iterate>
                                  <p:childTnLst>
                                    <p:set>
                                      <p:cBhvr>
                                        <p:cTn id="6" fill="hold"/>
                                        <p:tgtEl>
                                          <p:spTgt spid="1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2" fill="hold">
                                  <p:stCondLst>
                                    <p:cond delay="0"/>
                                  </p:stCondLst>
                                  <p:iterate type="lt" backwards="0">
                                    <p:tmAbs val="0"/>
                                  </p:iterate>
                                  <p:childTnLst>
                                    <p:set>
                                      <p:cBhvr>
                                        <p:cTn id="10" fill="hold"/>
                                        <p:tgtEl>
                                          <p:spTgt spid="1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5" grpId="1"/>
      <p:bldP build="whole" bldLvl="1" animBg="1" rev="0" advAuto="0" spid="146" grpId="2"/>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952500" y="440828"/>
            <a:ext cx="11099800" cy="2881066"/>
          </a:xfrm>
          <a:prstGeom prst="rect">
            <a:avLst/>
          </a:prstGeom>
        </p:spPr>
        <p:txBody>
          <a:bodyPr/>
          <a:lstStyle/>
          <a:p>
            <a:pPr lvl="0">
              <a:defRPr sz="1800"/>
            </a:pPr>
            <a:r>
              <a:rPr sz="8000">
                <a:latin typeface="Courier"/>
                <a:ea typeface="Courier"/>
                <a:cs typeface="Courier"/>
                <a:sym typeface="Courier"/>
              </a:rPr>
              <a:t>Presentation</a:t>
            </a:r>
            <a:endParaRPr sz="8000">
              <a:latin typeface="Courier"/>
              <a:ea typeface="Courier"/>
              <a:cs typeface="Courier"/>
              <a:sym typeface="Courier"/>
            </a:endParaRPr>
          </a:p>
          <a:p>
            <a:pPr lvl="0">
              <a:defRPr sz="1800"/>
            </a:pPr>
            <a:r>
              <a:rPr sz="8000">
                <a:latin typeface="Courier"/>
                <a:ea typeface="Courier"/>
                <a:cs typeface="Courier"/>
                <a:sym typeface="Courier"/>
              </a:rPr>
              <a:t>by</a:t>
            </a:r>
          </a:p>
        </p:txBody>
      </p:sp>
      <p:grpSp>
        <p:nvGrpSpPr>
          <p:cNvPr id="154" name="Group 154"/>
          <p:cNvGrpSpPr/>
          <p:nvPr/>
        </p:nvGrpSpPr>
        <p:grpSpPr>
          <a:xfrm>
            <a:off x="5087269" y="3757241"/>
            <a:ext cx="2830262" cy="3814761"/>
            <a:chOff x="0" y="-88899"/>
            <a:chExt cx="2830261" cy="3814760"/>
          </a:xfrm>
        </p:grpSpPr>
        <p:sp>
          <p:nvSpPr>
            <p:cNvPr id="149" name="Shape 149"/>
            <p:cNvSpPr/>
            <p:nvPr/>
          </p:nvSpPr>
          <p:spPr>
            <a:xfrm>
              <a:off x="0" y="2543540"/>
              <a:ext cx="2830262" cy="6653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a:defRPr b="1" sz="2500">
                  <a:latin typeface="Helvetica"/>
                  <a:ea typeface="Helvetica"/>
                  <a:cs typeface="Helvetica"/>
                  <a:sym typeface="Helvetica"/>
                </a:defRPr>
              </a:lvl1pPr>
            </a:lstStyle>
            <a:p>
              <a:pPr lvl="0">
                <a:defRPr b="0" sz="1800"/>
              </a:pPr>
              <a:r>
                <a:rPr b="1" sz="2500"/>
                <a:t>Jonnie Spratley</a:t>
              </a:r>
            </a:p>
          </p:txBody>
        </p:sp>
        <p:grpSp>
          <p:nvGrpSpPr>
            <p:cNvPr id="152" name="Group 152"/>
            <p:cNvGrpSpPr/>
            <p:nvPr/>
          </p:nvGrpSpPr>
          <p:grpSpPr>
            <a:xfrm>
              <a:off x="172398" y="-88900"/>
              <a:ext cx="2485465" cy="2561664"/>
              <a:chOff x="-127000" y="-88899"/>
              <a:chExt cx="2485463" cy="2561663"/>
            </a:xfrm>
          </p:grpSpPr>
          <p:pic>
            <p:nvPicPr>
              <p:cNvPr id="151" name="320490.png"/>
              <p:cNvPicPr/>
              <p:nvPr/>
            </p:nvPicPr>
            <p:blipFill>
              <a:blip r:embed="rId3">
                <a:extLst/>
              </a:blip>
              <a:stretch>
                <a:fillRect/>
              </a:stretch>
            </p:blipFill>
            <p:spPr>
              <a:xfrm>
                <a:off x="0" y="0"/>
                <a:ext cx="2231464" cy="2231464"/>
              </a:xfrm>
              <a:prstGeom prst="rect">
                <a:avLst/>
              </a:prstGeom>
              <a:ln>
                <a:noFill/>
              </a:ln>
              <a:effectLst/>
            </p:spPr>
          </p:pic>
          <p:pic>
            <p:nvPicPr>
              <p:cNvPr id="150" name=""/>
              <p:cNvPicPr/>
              <p:nvPr/>
            </p:nvPicPr>
            <p:blipFill>
              <a:blip r:embed="rId4">
                <a:extLst/>
              </a:blip>
              <a:stretch>
                <a:fillRect/>
              </a:stretch>
            </p:blipFill>
            <p:spPr>
              <a:xfrm>
                <a:off x="-127000" y="-88900"/>
                <a:ext cx="2485464" cy="2561664"/>
              </a:xfrm>
              <a:prstGeom prst="rect">
                <a:avLst/>
              </a:prstGeom>
              <a:effectLst/>
            </p:spPr>
          </p:pic>
        </p:grpSp>
        <p:sp>
          <p:nvSpPr>
            <p:cNvPr id="153" name="Shape 153"/>
            <p:cNvSpPr/>
            <p:nvPr/>
          </p:nvSpPr>
          <p:spPr>
            <a:xfrm>
              <a:off x="0" y="3060503"/>
              <a:ext cx="2830262" cy="6653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a:defRPr sz="2400">
                  <a:solidFill>
                    <a:srgbClr val="53585F"/>
                  </a:solidFill>
                  <a:latin typeface="Helvetica"/>
                  <a:ea typeface="Helvetica"/>
                  <a:cs typeface="Helvetica"/>
                  <a:sym typeface="Helvetica"/>
                </a:defRPr>
              </a:lvl1pPr>
            </a:lstStyle>
            <a:p>
              <a:pPr lvl="0">
                <a:defRPr sz="1800">
                  <a:solidFill>
                    <a:srgbClr val="000000"/>
                  </a:solidFill>
                </a:defRPr>
              </a:pPr>
              <a:r>
                <a:rPr sz="2400">
                  <a:solidFill>
                    <a:srgbClr val="53585F"/>
                  </a:solidFill>
                </a:rPr>
                <a:t>@jonniespratley</a:t>
              </a:r>
            </a:p>
          </p:txBody>
        </p:sp>
      </p:grpSp>
      <p:sp>
        <p:nvSpPr>
          <p:cNvPr id="155" name="Shape 155"/>
          <p:cNvSpPr/>
          <p:nvPr/>
        </p:nvSpPr>
        <p:spPr>
          <a:xfrm>
            <a:off x="3459048" y="8096250"/>
            <a:ext cx="608670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UI Developer  @ GE Software</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lt" backwards="0">
                                    <p:tmAbs val="0"/>
                                  </p:iterate>
                                  <p:childTnLst>
                                    <p:set>
                                      <p:cBhvr>
                                        <p:cTn id="6" fill="hold"/>
                                        <p:tgtEl>
                                          <p:spTgt spid="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0" grpId="2" fill="hold">
                                  <p:stCondLst>
                                    <p:cond delay="0"/>
                                  </p:stCondLst>
                                  <p:iterate type="el" backwards="0">
                                    <p:tmAbs val="0"/>
                                  </p:iterate>
                                  <p:childTnLst>
                                    <p:set>
                                      <p:cBhvr>
                                        <p:cTn id="10" fill="hold"/>
                                        <p:tgtEl>
                                          <p:spTgt spid="154"/>
                                        </p:tgtEl>
                                        <p:attrNameLst>
                                          <p:attrName>style.visibility</p:attrName>
                                        </p:attrNameLst>
                                      </p:cBhvr>
                                      <p:to>
                                        <p:strVal val="visible"/>
                                      </p:to>
                                    </p:set>
                                    <p:animEffect filter="fade" transition="in">
                                      <p:cBhvr>
                                        <p:cTn id="11" dur="1000"/>
                                        <p:tgtEl>
                                          <p:spTgt spid="154"/>
                                        </p:tgtEl>
                                      </p:cBhvr>
                                    </p:animEffect>
                                  </p:childTnLst>
                                </p:cTn>
                              </p:par>
                            </p:childTnLst>
                          </p:cTn>
                        </p:par>
                      </p:childTnLst>
                    </p:cTn>
                  </p:par>
                  <p:par>
                    <p:cTn id="12" fill="hold">
                      <p:stCondLst>
                        <p:cond delay="indefinite"/>
                      </p:stCondLst>
                      <p:childTnLst>
                        <p:par>
                          <p:cTn id="13" fill="hold">
                            <p:stCondLst>
                              <p:cond delay="0"/>
                            </p:stCondLst>
                            <p:childTnLst>
                              <p:par>
                                <p:cTn id="14" nodeType="clickEffect" presetClass="entr" presetSubtype="0" presetID="1" grpId="3" fill="hold">
                                  <p:stCondLst>
                                    <p:cond delay="0"/>
                                  </p:stCondLst>
                                  <p:iterate type="lt" backwards="0">
                                    <p:tmAbs val="0"/>
                                  </p:iterate>
                                  <p:childTnLst>
                                    <p:set>
                                      <p:cBhvr>
                                        <p:cTn id="15" fill="hold"/>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8" grpId="1"/>
      <p:bldP build="whole" bldLvl="1" animBg="1" rev="0" advAuto="0" spid="154" grpId="2"/>
      <p:bldP build="whole" bldLvl="1" animBg="1" rev="0" advAuto="0" spid="155" grpId="3"/>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 name="Shape 37"/>
          <p:cNvSpPr/>
          <p:nvPr>
            <p:ph type="body" idx="1"/>
          </p:nvPr>
        </p:nvSpPr>
        <p:spPr>
          <a:xfrm>
            <a:off x="484012" y="5113058"/>
            <a:ext cx="12036776" cy="1484181"/>
          </a:xfrm>
          <a:prstGeom prst="rect">
            <a:avLst/>
          </a:prstGeom>
        </p:spPr>
        <p:txBody>
          <a:bodyPr anchor="t"/>
          <a:lstStyle>
            <a:lvl1pPr marL="0" indent="0" algn="ctr">
              <a:buSzTx/>
              <a:buNone/>
              <a:defRPr sz="3000"/>
            </a:lvl1pPr>
          </a:lstStyle>
          <a:p>
            <a:pPr lvl="0">
              <a:defRPr sz="1800"/>
            </a:pPr>
            <a:r>
              <a:rPr sz="3000"/>
              <a:t>Design, implement, and deliver a successful modern web application with three powerful tools in the Yeoman workflow.</a:t>
            </a:r>
          </a:p>
        </p:txBody>
      </p:sp>
      <p:pic>
        <p:nvPicPr>
          <p:cNvPr id="38" name="yeoman-600x600.png"/>
          <p:cNvPicPr/>
          <p:nvPr/>
        </p:nvPicPr>
        <p:blipFill>
          <a:blip r:embed="rId3">
            <a:extLst/>
          </a:blip>
          <a:stretch>
            <a:fillRect/>
          </a:stretch>
        </p:blipFill>
        <p:spPr>
          <a:xfrm>
            <a:off x="4229686" y="262156"/>
            <a:ext cx="4545427" cy="4545427"/>
          </a:xfrm>
          <a:prstGeom prst="rect">
            <a:avLst/>
          </a:prstGeom>
          <a:ln w="12700">
            <a:miter lim="400000"/>
          </a:ln>
        </p:spPr>
      </p:pic>
      <p:grpSp>
        <p:nvGrpSpPr>
          <p:cNvPr id="46" name="Group 46"/>
          <p:cNvGrpSpPr/>
          <p:nvPr/>
        </p:nvGrpSpPr>
        <p:grpSpPr>
          <a:xfrm>
            <a:off x="1501080" y="6928114"/>
            <a:ext cx="10490597" cy="2171701"/>
            <a:chOff x="0" y="0"/>
            <a:chExt cx="10490596" cy="2171700"/>
          </a:xfrm>
        </p:grpSpPr>
        <p:pic>
          <p:nvPicPr>
            <p:cNvPr id="39" name="yo-wordmark.png"/>
            <p:cNvPicPr/>
            <p:nvPr/>
          </p:nvPicPr>
          <p:blipFill>
            <a:blip r:embed="rId4">
              <a:extLst/>
            </a:blip>
            <a:srcRect l="12283" t="0" r="12283" b="0"/>
            <a:stretch>
              <a:fillRect/>
            </a:stretch>
          </p:blipFill>
          <p:spPr>
            <a:xfrm>
              <a:off x="0" y="0"/>
              <a:ext cx="1842580" cy="2171612"/>
            </a:xfrm>
            <a:prstGeom prst="rect">
              <a:avLst/>
            </a:prstGeom>
            <a:ln w="12700" cap="flat">
              <a:noFill/>
              <a:miter lim="400000"/>
            </a:ln>
            <a:effectLst/>
          </p:spPr>
        </p:pic>
        <p:grpSp>
          <p:nvGrpSpPr>
            <p:cNvPr id="42" name="Group 42"/>
            <p:cNvGrpSpPr/>
            <p:nvPr/>
          </p:nvGrpSpPr>
          <p:grpSpPr>
            <a:xfrm>
              <a:off x="2549420" y="0"/>
              <a:ext cx="3642624" cy="2171700"/>
              <a:chOff x="0" y="0"/>
              <a:chExt cx="3642623" cy="2171700"/>
            </a:xfrm>
          </p:grpSpPr>
          <p:pic>
            <p:nvPicPr>
              <p:cNvPr id="40" name="bower.png"/>
              <p:cNvPicPr/>
              <p:nvPr/>
            </p:nvPicPr>
            <p:blipFill>
              <a:blip r:embed="rId5">
                <a:extLst/>
              </a:blip>
              <a:stretch>
                <a:fillRect/>
              </a:stretch>
            </p:blipFill>
            <p:spPr>
              <a:xfrm>
                <a:off x="1686823" y="0"/>
                <a:ext cx="1955801" cy="2171700"/>
              </a:xfrm>
              <a:prstGeom prst="rect">
                <a:avLst/>
              </a:prstGeom>
              <a:ln w="12700" cap="flat">
                <a:noFill/>
                <a:miter lim="400000"/>
              </a:ln>
              <a:effectLst/>
            </p:spPr>
          </p:pic>
          <p:sp>
            <p:nvSpPr>
              <p:cNvPr id="41" name="Shape 41"/>
              <p:cNvSpPr/>
              <p:nvPr/>
            </p:nvSpPr>
            <p:spPr>
              <a:xfrm>
                <a:off x="0" y="674526"/>
                <a:ext cx="1253542" cy="822648"/>
              </a:xfrm>
              <a:prstGeom prst="rightArrow">
                <a:avLst>
                  <a:gd name="adj1" fmla="val 32000"/>
                  <a:gd name="adj2" fmla="val 64000"/>
                </a:avLst>
              </a:prstGeom>
              <a:solidFill>
                <a:srgbClr val="000000"/>
              </a:solidFill>
              <a:ln w="12700" cap="flat">
                <a:noFill/>
                <a:miter lim="400000"/>
              </a:ln>
              <a:effectLst/>
            </p:spPr>
            <p:txBody>
              <a:bodyPr wrap="square" lIns="0" tIns="0" rIns="0" bIns="0" numCol="1" anchor="ctr">
                <a:noAutofit/>
              </a:bodyPr>
              <a:lstStyle/>
              <a:p>
                <a:pPr lvl="0">
                  <a:defRPr sz="2400">
                    <a:solidFill>
                      <a:srgbClr val="FFFFFF"/>
                    </a:solidFill>
                  </a:defRPr>
                </a:pPr>
              </a:p>
            </p:txBody>
          </p:sp>
        </p:grpSp>
        <p:grpSp>
          <p:nvGrpSpPr>
            <p:cNvPr id="45" name="Group 45"/>
            <p:cNvGrpSpPr/>
            <p:nvPr/>
          </p:nvGrpSpPr>
          <p:grpSpPr>
            <a:xfrm>
              <a:off x="6898772" y="0"/>
              <a:ext cx="3591825" cy="2171700"/>
              <a:chOff x="0" y="0"/>
              <a:chExt cx="3591823" cy="2171700"/>
            </a:xfrm>
          </p:grpSpPr>
          <p:pic>
            <p:nvPicPr>
              <p:cNvPr id="43" name="grunt.png"/>
              <p:cNvPicPr/>
              <p:nvPr/>
            </p:nvPicPr>
            <p:blipFill>
              <a:blip r:embed="rId6">
                <a:extLst/>
              </a:blip>
              <a:stretch>
                <a:fillRect/>
              </a:stretch>
            </p:blipFill>
            <p:spPr>
              <a:xfrm>
                <a:off x="1636023" y="0"/>
                <a:ext cx="1955801" cy="2171700"/>
              </a:xfrm>
              <a:prstGeom prst="rect">
                <a:avLst/>
              </a:prstGeom>
              <a:ln w="12700" cap="flat">
                <a:noFill/>
                <a:miter lim="400000"/>
              </a:ln>
              <a:effectLst/>
            </p:spPr>
          </p:pic>
          <p:sp>
            <p:nvSpPr>
              <p:cNvPr id="44" name="Shape 44"/>
              <p:cNvSpPr/>
              <p:nvPr/>
            </p:nvSpPr>
            <p:spPr>
              <a:xfrm>
                <a:off x="0" y="674526"/>
                <a:ext cx="1253542" cy="822648"/>
              </a:xfrm>
              <a:prstGeom prst="rightArrow">
                <a:avLst>
                  <a:gd name="adj1" fmla="val 32000"/>
                  <a:gd name="adj2" fmla="val 64000"/>
                </a:avLst>
              </a:prstGeom>
              <a:solidFill>
                <a:srgbClr val="000000"/>
              </a:solidFill>
              <a:ln w="12700" cap="flat">
                <a:noFill/>
                <a:miter lim="400000"/>
              </a:ln>
              <a:effectLst/>
            </p:spPr>
            <p:txBody>
              <a:bodyPr wrap="square" lIns="0" tIns="0" rIns="0" bIns="0" numCol="1" anchor="ctr">
                <a:noAutofit/>
              </a:bodyPr>
              <a:lstStyle/>
              <a:p>
                <a:pPr lvl="0">
                  <a:defRPr sz="2400">
                    <a:solidFill>
                      <a:srgbClr val="FFFFFF"/>
                    </a:solidFill>
                  </a:defRPr>
                </a:pPr>
              </a:p>
            </p:txBody>
          </p:sp>
        </p:grpSp>
      </p:gr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32" presetID="23" grpId="1" fill="hold">
                                  <p:stCondLst>
                                    <p:cond delay="0"/>
                                  </p:stCondLst>
                                  <p:iterate type="el" backwards="0">
                                    <p:tmAbs val="0"/>
                                  </p:iterate>
                                  <p:childTnLst>
                                    <p:set>
                                      <p:cBhvr>
                                        <p:cTn id="6" fill="hold"/>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0" presetID="1" grpId="2" fill="hold">
                                  <p:stCondLst>
                                    <p:cond delay="0"/>
                                  </p:stCondLst>
                                  <p:iterate type="lt" backwards="0">
                                    <p:tmAbs val="0"/>
                                  </p:iterate>
                                  <p:childTnLst>
                                    <p:set>
                                      <p:cBhvr>
                                        <p:cTn id="12" fill="hold"/>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8" presetID="22" grpId="3" fill="hold">
                                  <p:stCondLst>
                                    <p:cond delay="0"/>
                                  </p:stCondLst>
                                  <p:iterate type="el" backwards="0">
                                    <p:tmAbs val="0"/>
                                  </p:iterate>
                                  <p:childTnLst>
                                    <p:set>
                                      <p:cBhvr>
                                        <p:cTn id="16" fill="hold"/>
                                        <p:tgtEl>
                                          <p:spTgt spid="46"/>
                                        </p:tgtEl>
                                        <p:attrNameLst>
                                          <p:attrName>style.visibility</p:attrName>
                                        </p:attrNameLst>
                                      </p:cBhvr>
                                      <p:to>
                                        <p:strVal val="visible"/>
                                      </p:to>
                                    </p:set>
                                    <p:animEffect filter="wipe(left)" transition="in">
                                      <p:cBhvr>
                                        <p:cTn id="17" dur="1000"/>
                                        <p:tgtEl>
                                          <p:spTgt spid="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 grpId="2"/>
      <p:bldP build="whole" bldLvl="1" animBg="1" rev="0" advAuto="0" spid="38" grpId="1"/>
      <p:bldP build="whole" bldLvl="1" animBg="1" rev="0" advAuto="0" spid="46" grpId="3"/>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ph type="title"/>
          </p:nvPr>
        </p:nvSpPr>
        <p:spPr>
          <a:xfrm>
            <a:off x="952500" y="440828"/>
            <a:ext cx="11099800" cy="1189585"/>
          </a:xfrm>
          <a:prstGeom prst="rect">
            <a:avLst/>
          </a:prstGeom>
        </p:spPr>
        <p:txBody>
          <a:bodyPr/>
          <a:lstStyle>
            <a:lvl1pPr defTabSz="519937">
              <a:defRPr sz="7119">
                <a:latin typeface="Consolas"/>
                <a:ea typeface="Consolas"/>
                <a:cs typeface="Consolas"/>
                <a:sym typeface="Consolas"/>
              </a:defRPr>
            </a:lvl1pPr>
          </a:lstStyle>
          <a:p>
            <a:pPr lvl="0">
              <a:defRPr sz="1800"/>
            </a:pPr>
            <a:r>
              <a:rPr sz="7119"/>
              <a:t>yo - the scaffold tool</a:t>
            </a:r>
          </a:p>
        </p:txBody>
      </p:sp>
      <p:grpSp>
        <p:nvGrpSpPr>
          <p:cNvPr id="55" name="Group 55"/>
          <p:cNvGrpSpPr/>
          <p:nvPr/>
        </p:nvGrpSpPr>
        <p:grpSpPr>
          <a:xfrm>
            <a:off x="683787" y="7213620"/>
            <a:ext cx="11484933" cy="2209801"/>
            <a:chOff x="0" y="0"/>
            <a:chExt cx="11484931" cy="2209800"/>
          </a:xfrm>
        </p:grpSpPr>
        <p:grpSp>
          <p:nvGrpSpPr>
            <p:cNvPr id="53" name="Group 53"/>
            <p:cNvGrpSpPr/>
            <p:nvPr/>
          </p:nvGrpSpPr>
          <p:grpSpPr>
            <a:xfrm>
              <a:off x="1759063" y="0"/>
              <a:ext cx="9725869" cy="2113822"/>
              <a:chOff x="0" y="0"/>
              <a:chExt cx="9725868" cy="2113821"/>
            </a:xfrm>
          </p:grpSpPr>
          <p:sp>
            <p:nvSpPr>
              <p:cNvPr id="51" name="Shape 51"/>
              <p:cNvSpPr/>
              <p:nvPr/>
            </p:nvSpPr>
            <p:spPr>
              <a:xfrm>
                <a:off x="0" y="649816"/>
                <a:ext cx="9725869" cy="14640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algn="l">
                  <a:spcBef>
                    <a:spcPts val="3200"/>
                  </a:spcBef>
                  <a:defRPr sz="2600"/>
                </a:lvl1pPr>
              </a:lstStyle>
              <a:p>
                <a:pPr lvl="0">
                  <a:defRPr sz="1800"/>
                </a:pPr>
                <a:r>
                  <a:rPr sz="2600"/>
                  <a:t>Use the yo generator to create a custom generator that runs in a Node.js environment. Leverage the yeoman-generator API to add advanced functionality to new or existing generators. </a:t>
                </a:r>
              </a:p>
            </p:txBody>
          </p:sp>
          <p:sp>
            <p:nvSpPr>
              <p:cNvPr id="52" name="Shape 52"/>
              <p:cNvSpPr/>
              <p:nvPr/>
            </p:nvSpPr>
            <p:spPr>
              <a:xfrm>
                <a:off x="0" y="0"/>
                <a:ext cx="5890022" cy="647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b="1"/>
                </a:lvl1pPr>
              </a:lstStyle>
              <a:p>
                <a:pPr lvl="0">
                  <a:defRPr b="0" sz="1800"/>
                </a:pPr>
                <a:r>
                  <a:rPr b="1" sz="3600"/>
                  <a:t>A generator for generators</a:t>
                </a:r>
              </a:p>
            </p:txBody>
          </p:sp>
        </p:grpSp>
        <p:pic>
          <p:nvPicPr>
            <p:cNvPr id="54" name="yeoman-1.png"/>
            <p:cNvPicPr/>
            <p:nvPr/>
          </p:nvPicPr>
          <p:blipFill>
            <a:blip r:embed="rId2">
              <a:extLst/>
            </a:blip>
            <a:stretch>
              <a:fillRect/>
            </a:stretch>
          </p:blipFill>
          <p:spPr>
            <a:xfrm>
              <a:off x="0" y="0"/>
              <a:ext cx="1460500" cy="2209800"/>
            </a:xfrm>
            <a:prstGeom prst="rect">
              <a:avLst/>
            </a:prstGeom>
            <a:ln w="12700" cap="flat">
              <a:noFill/>
              <a:miter lim="400000"/>
            </a:ln>
            <a:effectLst/>
          </p:spPr>
        </p:pic>
      </p:grpSp>
      <p:grpSp>
        <p:nvGrpSpPr>
          <p:cNvPr id="60" name="Group 60"/>
          <p:cNvGrpSpPr/>
          <p:nvPr/>
        </p:nvGrpSpPr>
        <p:grpSpPr>
          <a:xfrm>
            <a:off x="691643" y="2199216"/>
            <a:ext cx="11488072" cy="1932518"/>
            <a:chOff x="0" y="0"/>
            <a:chExt cx="11488071" cy="1932516"/>
          </a:xfrm>
        </p:grpSpPr>
        <p:grpSp>
          <p:nvGrpSpPr>
            <p:cNvPr id="58" name="Group 58"/>
            <p:cNvGrpSpPr/>
            <p:nvPr/>
          </p:nvGrpSpPr>
          <p:grpSpPr>
            <a:xfrm>
              <a:off x="2067571" y="0"/>
              <a:ext cx="9420501" cy="1932517"/>
              <a:chOff x="0" y="0"/>
              <a:chExt cx="9420499" cy="1932516"/>
            </a:xfrm>
          </p:grpSpPr>
          <p:sp>
            <p:nvSpPr>
              <p:cNvPr id="56" name="Shape 56"/>
              <p:cNvSpPr/>
              <p:nvPr/>
            </p:nvSpPr>
            <p:spPr>
              <a:xfrm>
                <a:off x="0" y="0"/>
                <a:ext cx="6133803" cy="647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b="1"/>
                </a:lvl1pPr>
              </a:lstStyle>
              <a:p>
                <a:pPr lvl="0">
                  <a:defRPr b="0" sz="1800"/>
                </a:pPr>
                <a:r>
                  <a:rPr b="1" sz="3600"/>
                  <a:t>Lightening Fast Scaffolding</a:t>
                </a:r>
              </a:p>
            </p:txBody>
          </p:sp>
          <p:sp>
            <p:nvSpPr>
              <p:cNvPr id="57" name="Shape 57"/>
              <p:cNvSpPr/>
              <p:nvPr/>
            </p:nvSpPr>
            <p:spPr>
              <a:xfrm>
                <a:off x="0" y="649816"/>
                <a:ext cx="9420500" cy="1282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spcBef>
                    <a:spcPts val="3200"/>
                  </a:spcBef>
                  <a:defRPr sz="2600"/>
                </a:lvl1pPr>
              </a:lstStyle>
              <a:p>
                <a:pPr lvl="0">
                  <a:defRPr sz="1800"/>
                </a:pPr>
                <a:r>
                  <a:rPr sz="2600"/>
                  <a:t>Create modern web applications with Yeoman, to save time and money by automating a developers workload using yo – the scaffolding tool.</a:t>
                </a:r>
              </a:p>
            </p:txBody>
          </p:sp>
        </p:grpSp>
        <p:pic>
          <p:nvPicPr>
            <p:cNvPr id="59" name="yeoman.png"/>
            <p:cNvPicPr/>
            <p:nvPr/>
          </p:nvPicPr>
          <p:blipFill>
            <a:blip r:embed="rId3">
              <a:extLst/>
            </a:blip>
            <a:stretch>
              <a:fillRect/>
            </a:stretch>
          </p:blipFill>
          <p:spPr>
            <a:xfrm>
              <a:off x="0" y="134408"/>
              <a:ext cx="2057400" cy="1663701"/>
            </a:xfrm>
            <a:prstGeom prst="rect">
              <a:avLst/>
            </a:prstGeom>
            <a:ln w="12700" cap="flat">
              <a:noFill/>
              <a:miter lim="400000"/>
            </a:ln>
            <a:effectLst/>
          </p:spPr>
        </p:pic>
      </p:grpSp>
      <p:grpSp>
        <p:nvGrpSpPr>
          <p:cNvPr id="65" name="Group 65"/>
          <p:cNvGrpSpPr/>
          <p:nvPr/>
        </p:nvGrpSpPr>
        <p:grpSpPr>
          <a:xfrm>
            <a:off x="628248" y="4685086"/>
            <a:ext cx="12025963" cy="2113823"/>
            <a:chOff x="0" y="0"/>
            <a:chExt cx="12025961" cy="2113822"/>
          </a:xfrm>
        </p:grpSpPr>
        <p:grpSp>
          <p:nvGrpSpPr>
            <p:cNvPr id="63" name="Group 63"/>
            <p:cNvGrpSpPr/>
            <p:nvPr/>
          </p:nvGrpSpPr>
          <p:grpSpPr>
            <a:xfrm>
              <a:off x="-1" y="0"/>
              <a:ext cx="9664974" cy="2113823"/>
              <a:chOff x="-323403" y="0"/>
              <a:chExt cx="9664972" cy="2113822"/>
            </a:xfrm>
          </p:grpSpPr>
          <p:sp>
            <p:nvSpPr>
              <p:cNvPr id="61" name="Shape 61"/>
              <p:cNvSpPr/>
              <p:nvPr/>
            </p:nvSpPr>
            <p:spPr>
              <a:xfrm>
                <a:off x="3968576" y="0"/>
                <a:ext cx="5372994" cy="647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b="1"/>
                </a:lvl1pPr>
              </a:lstStyle>
              <a:p>
                <a:pPr lvl="0">
                  <a:defRPr b="0" sz="1800"/>
                </a:pPr>
                <a:r>
                  <a:rPr b="1" sz="3600"/>
                  <a:t>Hundreds of Generators</a:t>
                </a:r>
              </a:p>
            </p:txBody>
          </p:sp>
          <p:sp>
            <p:nvSpPr>
              <p:cNvPr id="62" name="Shape 62"/>
              <p:cNvSpPr/>
              <p:nvPr/>
            </p:nvSpPr>
            <p:spPr>
              <a:xfrm>
                <a:off x="-323404" y="649816"/>
                <a:ext cx="9646395" cy="14640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algn="r">
                  <a:spcBef>
                    <a:spcPts val="3200"/>
                  </a:spcBef>
                  <a:defRPr sz="2600"/>
                </a:lvl1pPr>
              </a:lstStyle>
              <a:p>
                <a:pPr lvl="0">
                  <a:defRPr sz="1800"/>
                </a:pPr>
                <a:r>
                  <a:rPr sz="2600"/>
                  <a:t>Just about a generator for everything, generators are installed via Node’s package manager NPM. No matter what project your working on there is most likely a generator for it.</a:t>
                </a:r>
              </a:p>
            </p:txBody>
          </p:sp>
        </p:grpSp>
        <p:pic>
          <p:nvPicPr>
            <p:cNvPr id="64" name="yeoman-5.png"/>
            <p:cNvPicPr/>
            <p:nvPr/>
          </p:nvPicPr>
          <p:blipFill>
            <a:blip r:embed="rId4">
              <a:extLst/>
            </a:blip>
            <a:stretch>
              <a:fillRect/>
            </a:stretch>
          </p:blipFill>
          <p:spPr>
            <a:xfrm>
              <a:off x="9739961" y="199661"/>
              <a:ext cx="2286001" cy="1714501"/>
            </a:xfrm>
            <a:prstGeom prst="rect">
              <a:avLst/>
            </a:prstGeom>
            <a:ln w="12700" cap="flat">
              <a:noFill/>
              <a:miter lim="400000"/>
            </a:ln>
            <a:effectLst/>
          </p:spPr>
        </p:pic>
      </p:gr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lt" backwards="0">
                                    <p:tmAbs val="0"/>
                                  </p:iterate>
                                  <p:childTnLst>
                                    <p:set>
                                      <p:cBhvr>
                                        <p:cTn id="6" fill="hold"/>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2" presetID="2" grpId="2" fill="hold">
                                  <p:stCondLst>
                                    <p:cond delay="0"/>
                                  </p:stCondLst>
                                  <p:iterate type="el" backwards="0">
                                    <p:tmAbs val="0"/>
                                  </p:iterate>
                                  <p:childTnLst>
                                    <p:set>
                                      <p:cBhvr>
                                        <p:cTn id="10" fill="hold"/>
                                        <p:tgtEl>
                                          <p:spTgt spid="60"/>
                                        </p:tgtEl>
                                        <p:attrNameLst>
                                          <p:attrName>style.visibility</p:attrName>
                                        </p:attrNameLst>
                                      </p:cBhvr>
                                      <p:to>
                                        <p:strVal val="visible"/>
                                      </p:to>
                                    </p:set>
                                    <p:anim calcmode="lin" valueType="num">
                                      <p:cBhvr>
                                        <p:cTn id="11" dur="1000" fill="hold"/>
                                        <p:tgtEl>
                                          <p:spTgt spid="60"/>
                                        </p:tgtEl>
                                        <p:attrNameLst>
                                          <p:attrName>ppt_x</p:attrName>
                                        </p:attrNameLst>
                                      </p:cBhvr>
                                      <p:tavLst>
                                        <p:tav tm="0">
                                          <p:val>
                                            <p:strVal val="1+#ppt_w/2"/>
                                          </p:val>
                                        </p:tav>
                                        <p:tav tm="100000">
                                          <p:val>
                                            <p:strVal val="#ppt_x"/>
                                          </p:val>
                                        </p:tav>
                                      </p:tavLst>
                                    </p:anim>
                                    <p:anim calcmode="lin" valueType="num">
                                      <p:cBhvr>
                                        <p:cTn id="12" dur="10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8" presetID="2" grpId="3" fill="hold">
                                  <p:stCondLst>
                                    <p:cond delay="0"/>
                                  </p:stCondLst>
                                  <p:iterate type="el" backwards="0">
                                    <p:tmAbs val="0"/>
                                  </p:iterate>
                                  <p:childTnLst>
                                    <p:set>
                                      <p:cBhvr>
                                        <p:cTn id="16" fill="hold"/>
                                        <p:tgtEl>
                                          <p:spTgt spid="65"/>
                                        </p:tgtEl>
                                        <p:attrNameLst>
                                          <p:attrName>style.visibility</p:attrName>
                                        </p:attrNameLst>
                                      </p:cBhvr>
                                      <p:to>
                                        <p:strVal val="visible"/>
                                      </p:to>
                                    </p:set>
                                    <p:anim calcmode="lin" valueType="num">
                                      <p:cBhvr>
                                        <p:cTn id="17" dur="1000" fill="hold"/>
                                        <p:tgtEl>
                                          <p:spTgt spid="65"/>
                                        </p:tgtEl>
                                        <p:attrNameLst>
                                          <p:attrName>ppt_x</p:attrName>
                                        </p:attrNameLst>
                                      </p:cBhvr>
                                      <p:tavLst>
                                        <p:tav tm="0">
                                          <p:val>
                                            <p:strVal val="0-#ppt_w/2"/>
                                          </p:val>
                                        </p:tav>
                                        <p:tav tm="100000">
                                          <p:val>
                                            <p:strVal val="#ppt_x"/>
                                          </p:val>
                                        </p:tav>
                                      </p:tavLst>
                                    </p:anim>
                                    <p:anim calcmode="lin" valueType="num">
                                      <p:cBhvr>
                                        <p:cTn id="18" dur="10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2" presetID="2" grpId="4" fill="hold">
                                  <p:stCondLst>
                                    <p:cond delay="0"/>
                                  </p:stCondLst>
                                  <p:iterate type="el" backwards="0">
                                    <p:tmAbs val="0"/>
                                  </p:iterate>
                                  <p:childTnLst>
                                    <p:set>
                                      <p:cBhvr>
                                        <p:cTn id="22" fill="hold"/>
                                        <p:tgtEl>
                                          <p:spTgt spid="55"/>
                                        </p:tgtEl>
                                        <p:attrNameLst>
                                          <p:attrName>style.visibility</p:attrName>
                                        </p:attrNameLst>
                                      </p:cBhvr>
                                      <p:to>
                                        <p:strVal val="visible"/>
                                      </p:to>
                                    </p:set>
                                    <p:anim calcmode="lin" valueType="num">
                                      <p:cBhvr>
                                        <p:cTn id="23" dur="1000" fill="hold"/>
                                        <p:tgtEl>
                                          <p:spTgt spid="55"/>
                                        </p:tgtEl>
                                        <p:attrNameLst>
                                          <p:attrName>ppt_x</p:attrName>
                                        </p:attrNameLst>
                                      </p:cBhvr>
                                      <p:tavLst>
                                        <p:tav tm="0">
                                          <p:val>
                                            <p:strVal val="1+#ppt_w/2"/>
                                          </p:val>
                                        </p:tav>
                                        <p:tav tm="100000">
                                          <p:val>
                                            <p:strVal val="#ppt_x"/>
                                          </p:val>
                                        </p:tav>
                                      </p:tavLst>
                                    </p:anim>
                                    <p:anim calcmode="lin" valueType="num">
                                      <p:cBhvr>
                                        <p:cTn id="24" dur="10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5" grpId="3"/>
      <p:bldP build="whole" bldLvl="1" animBg="1" rev="0" advAuto="0" spid="55" grpId="4"/>
      <p:bldP build="whole" bldLvl="1" animBg="1" rev="0" advAuto="0" spid="60" grpId="2"/>
      <p:bldP build="whole" bldLvl="1" animBg="1" rev="0" advAuto="0" spid="50"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71" name="Group 71"/>
          <p:cNvGrpSpPr/>
          <p:nvPr/>
        </p:nvGrpSpPr>
        <p:grpSpPr>
          <a:xfrm>
            <a:off x="1062317" y="2103501"/>
            <a:ext cx="11493394" cy="1664306"/>
            <a:chOff x="-195851" y="-169334"/>
            <a:chExt cx="11493393" cy="1664304"/>
          </a:xfrm>
        </p:grpSpPr>
        <p:grpSp>
          <p:nvGrpSpPr>
            <p:cNvPr id="69" name="Group 69"/>
            <p:cNvGrpSpPr/>
            <p:nvPr/>
          </p:nvGrpSpPr>
          <p:grpSpPr>
            <a:xfrm>
              <a:off x="1267888" y="-169335"/>
              <a:ext cx="10029654" cy="1664305"/>
              <a:chOff x="0" y="0"/>
              <a:chExt cx="10029652" cy="1664304"/>
            </a:xfrm>
          </p:grpSpPr>
          <p:sp>
            <p:nvSpPr>
              <p:cNvPr id="67" name="Shape 67"/>
              <p:cNvSpPr/>
              <p:nvPr/>
            </p:nvSpPr>
            <p:spPr>
              <a:xfrm>
                <a:off x="0" y="0"/>
                <a:ext cx="5269102" cy="6743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l">
                  <a:defRPr b="1"/>
                </a:lvl1pPr>
              </a:lstStyle>
              <a:p>
                <a:pPr lvl="0">
                  <a:defRPr b="0" sz="1800"/>
                </a:pPr>
                <a:r>
                  <a:rPr b="1" sz="3600"/>
                  <a:t>Web Package Manager</a:t>
                </a:r>
              </a:p>
            </p:txBody>
          </p:sp>
          <p:sp>
            <p:nvSpPr>
              <p:cNvPr id="68" name="Shape 68"/>
              <p:cNvSpPr/>
              <p:nvPr/>
            </p:nvSpPr>
            <p:spPr>
              <a:xfrm>
                <a:off x="0" y="738772"/>
                <a:ext cx="10029653" cy="925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spcBef>
                    <a:spcPts val="3200"/>
                  </a:spcBef>
                  <a:defRPr sz="2600"/>
                </a:lvl1pPr>
              </a:lstStyle>
              <a:p>
                <a:pPr lvl="0">
                  <a:defRPr sz="1800"/>
                </a:pPr>
                <a:r>
                  <a:rPr sz="2600"/>
                  <a:t>Bower is a package manager for the web and allows you to easily manage dependencies for your projects.</a:t>
                </a:r>
              </a:p>
            </p:txBody>
          </p:sp>
        </p:grpSp>
        <p:pic>
          <p:nvPicPr>
            <p:cNvPr id="70" name="bower-logo.png"/>
            <p:cNvPicPr/>
            <p:nvPr/>
          </p:nvPicPr>
          <p:blipFill>
            <a:blip r:embed="rId3">
              <a:extLst/>
            </a:blip>
            <a:srcRect l="0" t="0" r="0" b="0"/>
            <a:stretch>
              <a:fillRect/>
            </a:stretch>
          </p:blipFill>
          <p:spPr>
            <a:xfrm>
              <a:off x="-195852" y="133211"/>
              <a:ext cx="1204732" cy="1059141"/>
            </a:xfrm>
            <a:prstGeom prst="rect">
              <a:avLst/>
            </a:prstGeom>
            <a:ln w="12700" cap="flat">
              <a:noFill/>
              <a:miter lim="400000"/>
            </a:ln>
            <a:effectLst/>
          </p:spPr>
        </p:pic>
      </p:grpSp>
      <p:sp>
        <p:nvSpPr>
          <p:cNvPr id="72" name="Shape 72"/>
          <p:cNvSpPr/>
          <p:nvPr/>
        </p:nvSpPr>
        <p:spPr>
          <a:xfrm>
            <a:off x="1292448" y="440828"/>
            <a:ext cx="11099801" cy="11895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defTabSz="479044">
              <a:defRPr sz="6560">
                <a:latin typeface="Consolas"/>
                <a:ea typeface="Consolas"/>
                <a:cs typeface="Consolas"/>
                <a:sym typeface="Consolas"/>
              </a:defRPr>
            </a:lvl1pPr>
          </a:lstStyle>
          <a:p>
            <a:pPr lvl="0">
              <a:defRPr sz="1800"/>
            </a:pPr>
            <a:r>
              <a:rPr sz="6560"/>
              <a:t>bower - the package tool</a:t>
            </a:r>
          </a:p>
        </p:txBody>
      </p:sp>
      <p:pic>
        <p:nvPicPr>
          <p:cNvPr id="73" name="yeoman-packages.png"/>
          <p:cNvPicPr/>
          <p:nvPr/>
        </p:nvPicPr>
        <p:blipFill>
          <a:blip r:embed="rId4">
            <a:extLst/>
          </a:blip>
          <a:stretch>
            <a:fillRect/>
          </a:stretch>
        </p:blipFill>
        <p:spPr>
          <a:xfrm>
            <a:off x="2232248" y="7370613"/>
            <a:ext cx="8890001" cy="1905001"/>
          </a:xfrm>
          <a:prstGeom prst="rect">
            <a:avLst/>
          </a:prstGeom>
          <a:ln w="12700">
            <a:miter lim="400000"/>
          </a:ln>
        </p:spPr>
      </p:pic>
      <p:grpSp>
        <p:nvGrpSpPr>
          <p:cNvPr id="78" name="Group 78"/>
          <p:cNvGrpSpPr/>
          <p:nvPr/>
        </p:nvGrpSpPr>
        <p:grpSpPr>
          <a:xfrm>
            <a:off x="426825" y="4177396"/>
            <a:ext cx="12303599" cy="1600201"/>
            <a:chOff x="-203200" y="20775"/>
            <a:chExt cx="12303597" cy="1600200"/>
          </a:xfrm>
        </p:grpSpPr>
        <p:grpSp>
          <p:nvGrpSpPr>
            <p:cNvPr id="76" name="Group 76"/>
            <p:cNvGrpSpPr/>
            <p:nvPr/>
          </p:nvGrpSpPr>
          <p:grpSpPr>
            <a:xfrm>
              <a:off x="-203200" y="20775"/>
              <a:ext cx="10233498" cy="1528626"/>
              <a:chOff x="0" y="0"/>
              <a:chExt cx="10233497" cy="1528624"/>
            </a:xfrm>
          </p:grpSpPr>
          <p:sp>
            <p:nvSpPr>
              <p:cNvPr id="74" name="Shape 74"/>
              <p:cNvSpPr/>
              <p:nvPr/>
            </p:nvSpPr>
            <p:spPr>
              <a:xfrm>
                <a:off x="6177087" y="0"/>
                <a:ext cx="3456683" cy="647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l">
                  <a:defRPr b="1"/>
                </a:lvl1pPr>
              </a:lstStyle>
              <a:p>
                <a:pPr lvl="0">
                  <a:defRPr b="0" sz="1800"/>
                </a:pPr>
                <a:r>
                  <a:rPr b="1" sz="3600"/>
                  <a:t>1000+ Libraries</a:t>
                </a:r>
              </a:p>
            </p:txBody>
          </p:sp>
          <p:sp>
            <p:nvSpPr>
              <p:cNvPr id="75" name="Shape 75"/>
              <p:cNvSpPr/>
              <p:nvPr/>
            </p:nvSpPr>
            <p:spPr>
              <a:xfrm>
                <a:off x="0" y="639624"/>
                <a:ext cx="10233498" cy="889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r">
                  <a:spcBef>
                    <a:spcPts val="3200"/>
                  </a:spcBef>
                  <a:defRPr sz="2600"/>
                </a:lvl1pPr>
              </a:lstStyle>
              <a:p>
                <a:pPr lvl="0">
                  <a:defRPr sz="1800"/>
                </a:pPr>
                <a:r>
                  <a:rPr sz="2600"/>
                  <a:t>Bowers repository is packaged full of libraries, no more manually downloading scripts and outdated versions.</a:t>
                </a:r>
              </a:p>
            </p:txBody>
          </p:sp>
        </p:grpSp>
        <p:pic>
          <p:nvPicPr>
            <p:cNvPr id="77" name="yeoman-6.png"/>
            <p:cNvPicPr/>
            <p:nvPr/>
          </p:nvPicPr>
          <p:blipFill>
            <a:blip r:embed="rId5">
              <a:extLst/>
            </a:blip>
            <a:stretch>
              <a:fillRect/>
            </a:stretch>
          </p:blipFill>
          <p:spPr>
            <a:xfrm>
              <a:off x="10030297" y="20775"/>
              <a:ext cx="2070101" cy="1600201"/>
            </a:xfrm>
            <a:prstGeom prst="rect">
              <a:avLst/>
            </a:prstGeom>
            <a:ln w="12700" cap="flat">
              <a:noFill/>
              <a:miter lim="400000"/>
            </a:ln>
            <a:effectLst/>
          </p:spPr>
        </p:pic>
      </p:gr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lt" backwards="0">
                                    <p:tmAbs val="0"/>
                                  </p:iterate>
                                  <p:childTnLst>
                                    <p:set>
                                      <p:cBhvr>
                                        <p:cTn id="6" fill="hold"/>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2" presetID="2" grpId="2" fill="hold">
                                  <p:stCondLst>
                                    <p:cond delay="0"/>
                                  </p:stCondLst>
                                  <p:iterate type="el" backwards="0">
                                    <p:tmAbs val="0"/>
                                  </p:iterate>
                                  <p:childTnLst>
                                    <p:set>
                                      <p:cBhvr>
                                        <p:cTn id="10" fill="hold"/>
                                        <p:tgtEl>
                                          <p:spTgt spid="71"/>
                                        </p:tgtEl>
                                        <p:attrNameLst>
                                          <p:attrName>style.visibility</p:attrName>
                                        </p:attrNameLst>
                                      </p:cBhvr>
                                      <p:to>
                                        <p:strVal val="visible"/>
                                      </p:to>
                                    </p:set>
                                    <p:anim calcmode="lin" valueType="num">
                                      <p:cBhvr>
                                        <p:cTn id="11" dur="1000" fill="hold"/>
                                        <p:tgtEl>
                                          <p:spTgt spid="71"/>
                                        </p:tgtEl>
                                        <p:attrNameLst>
                                          <p:attrName>ppt_x</p:attrName>
                                        </p:attrNameLst>
                                      </p:cBhvr>
                                      <p:tavLst>
                                        <p:tav tm="0">
                                          <p:val>
                                            <p:strVal val="1+#ppt_w/2"/>
                                          </p:val>
                                        </p:tav>
                                        <p:tav tm="100000">
                                          <p:val>
                                            <p:strVal val="#ppt_x"/>
                                          </p:val>
                                        </p:tav>
                                      </p:tavLst>
                                    </p:anim>
                                    <p:anim calcmode="lin" valueType="num">
                                      <p:cBhvr>
                                        <p:cTn id="12" dur="10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8" presetID="2" grpId="3" fill="hold">
                                  <p:stCondLst>
                                    <p:cond delay="0"/>
                                  </p:stCondLst>
                                  <p:iterate type="el" backwards="0">
                                    <p:tmAbs val="0"/>
                                  </p:iterate>
                                  <p:childTnLst>
                                    <p:set>
                                      <p:cBhvr>
                                        <p:cTn id="16" fill="hold"/>
                                        <p:tgtEl>
                                          <p:spTgt spid="78"/>
                                        </p:tgtEl>
                                        <p:attrNameLst>
                                          <p:attrName>style.visibility</p:attrName>
                                        </p:attrNameLst>
                                      </p:cBhvr>
                                      <p:to>
                                        <p:strVal val="visible"/>
                                      </p:to>
                                    </p:set>
                                    <p:anim calcmode="lin" valueType="num">
                                      <p:cBhvr>
                                        <p:cTn id="17" dur="1000" fill="hold"/>
                                        <p:tgtEl>
                                          <p:spTgt spid="78"/>
                                        </p:tgtEl>
                                        <p:attrNameLst>
                                          <p:attrName>ppt_x</p:attrName>
                                        </p:attrNameLst>
                                      </p:cBhvr>
                                      <p:tavLst>
                                        <p:tav tm="0">
                                          <p:val>
                                            <p:strVal val="0-#ppt_w/2"/>
                                          </p:val>
                                        </p:tav>
                                        <p:tav tm="100000">
                                          <p:val>
                                            <p:strVal val="#ppt_x"/>
                                          </p:val>
                                        </p:tav>
                                      </p:tavLst>
                                    </p:anim>
                                    <p:anim calcmode="lin" valueType="num">
                                      <p:cBhvr>
                                        <p:cTn id="18" dur="10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2" grpId="1"/>
      <p:bldP build="whole" bldLvl="1" animBg="1" rev="0" advAuto="0" spid="78" grpId="3"/>
      <p:bldP build="whole" bldLvl="1" animBg="1" rev="0" advAuto="0" spid="71" grpId="2"/>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nvSpPr>
        <p:spPr>
          <a:xfrm>
            <a:off x="952500" y="462738"/>
            <a:ext cx="11099800" cy="116767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defTabSz="519937">
              <a:defRPr sz="7119">
                <a:latin typeface="Consolas"/>
                <a:ea typeface="Consolas"/>
                <a:cs typeface="Consolas"/>
                <a:sym typeface="Consolas"/>
              </a:defRPr>
            </a:lvl1pPr>
          </a:lstStyle>
          <a:p>
            <a:pPr lvl="0">
              <a:defRPr sz="1800"/>
            </a:pPr>
            <a:r>
              <a:rPr sz="7119"/>
              <a:t>grunt - the build tool</a:t>
            </a:r>
          </a:p>
        </p:txBody>
      </p:sp>
      <p:grpSp>
        <p:nvGrpSpPr>
          <p:cNvPr id="87" name="Group 87"/>
          <p:cNvGrpSpPr/>
          <p:nvPr/>
        </p:nvGrpSpPr>
        <p:grpSpPr>
          <a:xfrm>
            <a:off x="982796" y="2008506"/>
            <a:ext cx="11039208" cy="1532110"/>
            <a:chOff x="0" y="0"/>
            <a:chExt cx="11039207" cy="1532109"/>
          </a:xfrm>
        </p:grpSpPr>
        <p:pic>
          <p:nvPicPr>
            <p:cNvPr id="83" name="grunt-logo.png"/>
            <p:cNvPicPr/>
            <p:nvPr/>
          </p:nvPicPr>
          <p:blipFill>
            <a:blip r:embed="rId3">
              <a:extLst/>
            </a:blip>
            <a:srcRect l="0" t="11" r="0" b="11"/>
            <a:stretch>
              <a:fillRect/>
            </a:stretch>
          </p:blipFill>
          <p:spPr>
            <a:xfrm>
              <a:off x="0" y="83429"/>
              <a:ext cx="1158523" cy="1365402"/>
            </a:xfrm>
            <a:prstGeom prst="rect">
              <a:avLst/>
            </a:prstGeom>
            <a:ln w="12700" cap="flat">
              <a:noFill/>
              <a:miter lim="400000"/>
            </a:ln>
            <a:effectLst/>
          </p:spPr>
        </p:pic>
        <p:grpSp>
          <p:nvGrpSpPr>
            <p:cNvPr id="86" name="Group 86"/>
            <p:cNvGrpSpPr/>
            <p:nvPr/>
          </p:nvGrpSpPr>
          <p:grpSpPr>
            <a:xfrm>
              <a:off x="1405437" y="0"/>
              <a:ext cx="9633771" cy="1532110"/>
              <a:chOff x="0" y="0"/>
              <a:chExt cx="9633770" cy="1532109"/>
            </a:xfrm>
          </p:grpSpPr>
          <p:sp>
            <p:nvSpPr>
              <p:cNvPr id="84" name="Shape 84"/>
              <p:cNvSpPr/>
              <p:nvPr/>
            </p:nvSpPr>
            <p:spPr>
              <a:xfrm>
                <a:off x="0" y="643109"/>
                <a:ext cx="9633771" cy="889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spcBef>
                    <a:spcPts val="3200"/>
                  </a:spcBef>
                  <a:defRPr sz="2600"/>
                </a:lvl1pPr>
              </a:lstStyle>
              <a:p>
                <a:pPr lvl="0">
                  <a:defRPr sz="1800"/>
                </a:pPr>
                <a:r>
                  <a:rPr sz="2600"/>
                  <a:t>Build, test and preview projects to ensure code is always ready for production using Grunt – the task management tool.</a:t>
                </a:r>
              </a:p>
            </p:txBody>
          </p:sp>
          <p:sp>
            <p:nvSpPr>
              <p:cNvPr id="85" name="Shape 85"/>
              <p:cNvSpPr/>
              <p:nvPr/>
            </p:nvSpPr>
            <p:spPr>
              <a:xfrm>
                <a:off x="0" y="0"/>
                <a:ext cx="5289724" cy="647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l">
                  <a:defRPr b="1"/>
                </a:lvl1pPr>
              </a:lstStyle>
              <a:p>
                <a:pPr lvl="0">
                  <a:defRPr b="0" sz="1800"/>
                </a:pPr>
                <a:r>
                  <a:rPr b="1" sz="3600"/>
                  <a:t>JavaScript Task Runner</a:t>
                </a:r>
              </a:p>
            </p:txBody>
          </p:sp>
        </p:grpSp>
      </p:grpSp>
      <p:pic>
        <p:nvPicPr>
          <p:cNvPr id="88" name="pasted-image.jpg"/>
          <p:cNvPicPr/>
          <p:nvPr/>
        </p:nvPicPr>
        <p:blipFill>
          <a:blip r:embed="rId4">
            <a:extLst/>
          </a:blip>
          <a:stretch>
            <a:fillRect/>
          </a:stretch>
        </p:blipFill>
        <p:spPr>
          <a:xfrm>
            <a:off x="10049786" y="8057895"/>
            <a:ext cx="2298701" cy="1447801"/>
          </a:xfrm>
          <a:prstGeom prst="rect">
            <a:avLst/>
          </a:prstGeom>
          <a:ln w="12700">
            <a:miter lim="400000"/>
          </a:ln>
        </p:spPr>
      </p:pic>
      <p:pic>
        <p:nvPicPr>
          <p:cNvPr id="89" name="pasted-image.jpg"/>
          <p:cNvPicPr/>
          <p:nvPr/>
        </p:nvPicPr>
        <p:blipFill>
          <a:blip r:embed="rId5">
            <a:extLst/>
          </a:blip>
          <a:stretch>
            <a:fillRect/>
          </a:stretch>
        </p:blipFill>
        <p:spPr>
          <a:xfrm>
            <a:off x="6950304" y="8057895"/>
            <a:ext cx="2298701" cy="1447801"/>
          </a:xfrm>
          <a:prstGeom prst="rect">
            <a:avLst/>
          </a:prstGeom>
          <a:ln w="12700">
            <a:miter lim="400000"/>
          </a:ln>
        </p:spPr>
      </p:pic>
      <p:pic>
        <p:nvPicPr>
          <p:cNvPr id="90" name="pasted-image.jpg"/>
          <p:cNvPicPr/>
          <p:nvPr/>
        </p:nvPicPr>
        <p:blipFill>
          <a:blip r:embed="rId6">
            <a:extLst/>
          </a:blip>
          <a:stretch>
            <a:fillRect/>
          </a:stretch>
        </p:blipFill>
        <p:spPr>
          <a:xfrm>
            <a:off x="751342" y="8057895"/>
            <a:ext cx="2298701" cy="1447801"/>
          </a:xfrm>
          <a:prstGeom prst="rect">
            <a:avLst/>
          </a:prstGeom>
          <a:ln w="12700">
            <a:miter lim="400000"/>
          </a:ln>
        </p:spPr>
      </p:pic>
      <p:pic>
        <p:nvPicPr>
          <p:cNvPr id="91" name="pasted-image.jpg"/>
          <p:cNvPicPr/>
          <p:nvPr/>
        </p:nvPicPr>
        <p:blipFill>
          <a:blip r:embed="rId7">
            <a:extLst/>
          </a:blip>
          <a:stretch>
            <a:fillRect/>
          </a:stretch>
        </p:blipFill>
        <p:spPr>
          <a:xfrm>
            <a:off x="3850823" y="8057895"/>
            <a:ext cx="2298701" cy="1447801"/>
          </a:xfrm>
          <a:prstGeom prst="rect">
            <a:avLst/>
          </a:prstGeom>
          <a:ln w="12700">
            <a:miter lim="400000"/>
          </a:ln>
        </p:spPr>
      </p:pic>
      <p:grpSp>
        <p:nvGrpSpPr>
          <p:cNvPr id="99" name="Group 99"/>
          <p:cNvGrpSpPr/>
          <p:nvPr/>
        </p:nvGrpSpPr>
        <p:grpSpPr>
          <a:xfrm>
            <a:off x="657175" y="3868731"/>
            <a:ext cx="12162091" cy="1810009"/>
            <a:chOff x="0" y="0"/>
            <a:chExt cx="12162089" cy="1810008"/>
          </a:xfrm>
        </p:grpSpPr>
        <p:grpSp>
          <p:nvGrpSpPr>
            <p:cNvPr id="94" name="Group 94"/>
            <p:cNvGrpSpPr/>
            <p:nvPr/>
          </p:nvGrpSpPr>
          <p:grpSpPr>
            <a:xfrm>
              <a:off x="0" y="134690"/>
              <a:ext cx="9829416" cy="1540629"/>
              <a:chOff x="0" y="0"/>
              <a:chExt cx="9829415" cy="1540628"/>
            </a:xfrm>
          </p:grpSpPr>
          <p:sp>
            <p:nvSpPr>
              <p:cNvPr id="92" name="Shape 92"/>
              <p:cNvSpPr/>
              <p:nvPr/>
            </p:nvSpPr>
            <p:spPr>
              <a:xfrm>
                <a:off x="0" y="651628"/>
                <a:ext cx="9829416" cy="889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r">
                  <a:spcBef>
                    <a:spcPts val="3200"/>
                  </a:spcBef>
                  <a:defRPr sz="2600"/>
                </a:lvl1pPr>
              </a:lstStyle>
              <a:p>
                <a:pPr lvl="0">
                  <a:defRPr sz="1800"/>
                </a:pPr>
                <a:r>
                  <a:rPr sz="2600"/>
                  <a:t>Most tasks you need are already available as Grunt Plugins, and with new plugins are published every day there is also a solution.</a:t>
                </a:r>
              </a:p>
            </p:txBody>
          </p:sp>
          <p:sp>
            <p:nvSpPr>
              <p:cNvPr id="93" name="Shape 93"/>
              <p:cNvSpPr/>
              <p:nvPr/>
            </p:nvSpPr>
            <p:spPr>
              <a:xfrm>
                <a:off x="5244690" y="0"/>
                <a:ext cx="4584726" cy="647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l">
                  <a:defRPr b="1"/>
                </a:lvl1pPr>
              </a:lstStyle>
              <a:p>
                <a:pPr lvl="0">
                  <a:defRPr b="0" sz="1800"/>
                </a:pPr>
                <a:r>
                  <a:rPr b="1" sz="3600"/>
                  <a:t>Hundreds of Plugins</a:t>
                </a:r>
              </a:p>
            </p:txBody>
          </p:sp>
        </p:grpSp>
        <p:grpSp>
          <p:nvGrpSpPr>
            <p:cNvPr id="98" name="Group 98"/>
            <p:cNvGrpSpPr/>
            <p:nvPr/>
          </p:nvGrpSpPr>
          <p:grpSpPr>
            <a:xfrm>
              <a:off x="10071094" y="0"/>
              <a:ext cx="2090996" cy="1810009"/>
              <a:chOff x="0" y="0"/>
              <a:chExt cx="2090995" cy="1810008"/>
            </a:xfrm>
          </p:grpSpPr>
          <p:pic>
            <p:nvPicPr>
              <p:cNvPr id="95" name="coffeescript-63fc77b23f73e1d1f4f8e243e9162bf8.png"/>
              <p:cNvPicPr/>
              <p:nvPr/>
            </p:nvPicPr>
            <p:blipFill>
              <a:blip r:embed="rId8">
                <a:extLst/>
              </a:blip>
              <a:stretch>
                <a:fillRect/>
              </a:stretch>
            </p:blipFill>
            <p:spPr>
              <a:xfrm>
                <a:off x="778368" y="0"/>
                <a:ext cx="1312628" cy="1312628"/>
              </a:xfrm>
              <a:prstGeom prst="rect">
                <a:avLst/>
              </a:prstGeom>
              <a:ln w="12700" cap="flat">
                <a:noFill/>
                <a:miter lim="400000"/>
              </a:ln>
              <a:effectLst/>
            </p:spPr>
          </p:pic>
          <p:pic>
            <p:nvPicPr>
              <p:cNvPr id="96" name="logo_less.png"/>
              <p:cNvPicPr/>
              <p:nvPr/>
            </p:nvPicPr>
            <p:blipFill>
              <a:blip r:embed="rId9">
                <a:extLst/>
              </a:blip>
              <a:stretch>
                <a:fillRect/>
              </a:stretch>
            </p:blipFill>
            <p:spPr>
              <a:xfrm>
                <a:off x="191165" y="1037199"/>
                <a:ext cx="1530007" cy="772810"/>
              </a:xfrm>
              <a:prstGeom prst="rect">
                <a:avLst/>
              </a:prstGeom>
              <a:ln w="12700" cap="flat">
                <a:noFill/>
                <a:miter lim="400000"/>
              </a:ln>
              <a:effectLst/>
            </p:spPr>
          </p:pic>
          <p:pic>
            <p:nvPicPr>
              <p:cNvPr id="97" name="feature-requirejs.png"/>
              <p:cNvPicPr/>
              <p:nvPr/>
            </p:nvPicPr>
            <p:blipFill>
              <a:blip r:embed="rId10">
                <a:extLst/>
              </a:blip>
              <a:stretch>
                <a:fillRect/>
              </a:stretch>
            </p:blipFill>
            <p:spPr>
              <a:xfrm>
                <a:off x="0" y="182327"/>
                <a:ext cx="778369" cy="871773"/>
              </a:xfrm>
              <a:prstGeom prst="rect">
                <a:avLst/>
              </a:prstGeom>
              <a:ln w="12700" cap="flat">
                <a:noFill/>
                <a:miter lim="400000"/>
              </a:ln>
              <a:effectLst/>
            </p:spPr>
          </p:pic>
        </p:grpSp>
      </p:grpSp>
      <p:grpSp>
        <p:nvGrpSpPr>
          <p:cNvPr id="102" name="Group 102"/>
          <p:cNvGrpSpPr/>
          <p:nvPr/>
        </p:nvGrpSpPr>
        <p:grpSpPr>
          <a:xfrm>
            <a:off x="657175" y="6108454"/>
            <a:ext cx="9829416" cy="1536701"/>
            <a:chOff x="0" y="0"/>
            <a:chExt cx="9829415" cy="1536699"/>
          </a:xfrm>
        </p:grpSpPr>
        <p:sp>
          <p:nvSpPr>
            <p:cNvPr id="100" name="Shape 100"/>
            <p:cNvSpPr/>
            <p:nvPr/>
          </p:nvSpPr>
          <p:spPr>
            <a:xfrm>
              <a:off x="0" y="0"/>
              <a:ext cx="5246192" cy="647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l">
                <a:defRPr b="1"/>
              </a:lvl1pPr>
            </a:lstStyle>
            <a:p>
              <a:pPr lvl="0">
                <a:defRPr b="0" sz="1800"/>
              </a:pPr>
              <a:r>
                <a:rPr b="1" sz="3600"/>
                <a:t>Used by top companies</a:t>
              </a:r>
            </a:p>
          </p:txBody>
        </p:sp>
        <p:sp>
          <p:nvSpPr>
            <p:cNvPr id="101" name="Shape 101"/>
            <p:cNvSpPr/>
            <p:nvPr/>
          </p:nvSpPr>
          <p:spPr>
            <a:xfrm>
              <a:off x="0" y="647699"/>
              <a:ext cx="9829416" cy="889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spcBef>
                  <a:spcPts val="3200"/>
                </a:spcBef>
                <a:defRPr sz="2600"/>
              </a:lvl1pPr>
            </a:lstStyle>
            <a:p>
              <a:pPr lvl="0">
                <a:defRPr sz="1800"/>
              </a:pPr>
              <a:r>
                <a:rPr sz="2600"/>
                <a:t>Grunt is used by some of the top companies of the web which drive the development efforts for years to come.</a:t>
              </a:r>
            </a:p>
          </p:txBody>
        </p:sp>
      </p:gr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lt" backwards="0">
                                    <p:tmAbs val="0"/>
                                  </p:iterate>
                                  <p:childTnLst>
                                    <p:set>
                                      <p:cBhvr>
                                        <p:cTn id="6" fill="hold"/>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2" presetID="2" grpId="2" fill="hold">
                                  <p:stCondLst>
                                    <p:cond delay="0"/>
                                  </p:stCondLst>
                                  <p:iterate type="el" backwards="0">
                                    <p:tmAbs val="0"/>
                                  </p:iterate>
                                  <p:childTnLst>
                                    <p:set>
                                      <p:cBhvr>
                                        <p:cTn id="10" fill="hold"/>
                                        <p:tgtEl>
                                          <p:spTgt spid="87"/>
                                        </p:tgtEl>
                                        <p:attrNameLst>
                                          <p:attrName>style.visibility</p:attrName>
                                        </p:attrNameLst>
                                      </p:cBhvr>
                                      <p:to>
                                        <p:strVal val="visible"/>
                                      </p:to>
                                    </p:set>
                                    <p:anim calcmode="lin" valueType="num">
                                      <p:cBhvr>
                                        <p:cTn id="11" dur="1000" fill="hold"/>
                                        <p:tgtEl>
                                          <p:spTgt spid="87"/>
                                        </p:tgtEl>
                                        <p:attrNameLst>
                                          <p:attrName>ppt_x</p:attrName>
                                        </p:attrNameLst>
                                      </p:cBhvr>
                                      <p:tavLst>
                                        <p:tav tm="0">
                                          <p:val>
                                            <p:strVal val="1+#ppt_w/2"/>
                                          </p:val>
                                        </p:tav>
                                        <p:tav tm="100000">
                                          <p:val>
                                            <p:strVal val="#ppt_x"/>
                                          </p:val>
                                        </p:tav>
                                      </p:tavLst>
                                    </p:anim>
                                    <p:anim calcmode="lin" valueType="num">
                                      <p:cBhvr>
                                        <p:cTn id="12" dur="10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8" presetID="2" grpId="3" fill="hold">
                                  <p:stCondLst>
                                    <p:cond delay="0"/>
                                  </p:stCondLst>
                                  <p:iterate type="el" backwards="0">
                                    <p:tmAbs val="0"/>
                                  </p:iterate>
                                  <p:childTnLst>
                                    <p:set>
                                      <p:cBhvr>
                                        <p:cTn id="16" fill="hold"/>
                                        <p:tgtEl>
                                          <p:spTgt spid="99"/>
                                        </p:tgtEl>
                                        <p:attrNameLst>
                                          <p:attrName>style.visibility</p:attrName>
                                        </p:attrNameLst>
                                      </p:cBhvr>
                                      <p:to>
                                        <p:strVal val="visible"/>
                                      </p:to>
                                    </p:set>
                                    <p:anim calcmode="lin" valueType="num">
                                      <p:cBhvr>
                                        <p:cTn id="17" dur="1000" fill="hold"/>
                                        <p:tgtEl>
                                          <p:spTgt spid="99"/>
                                        </p:tgtEl>
                                        <p:attrNameLst>
                                          <p:attrName>ppt_x</p:attrName>
                                        </p:attrNameLst>
                                      </p:cBhvr>
                                      <p:tavLst>
                                        <p:tav tm="0">
                                          <p:val>
                                            <p:strVal val="0-#ppt_w/2"/>
                                          </p:val>
                                        </p:tav>
                                        <p:tav tm="100000">
                                          <p:val>
                                            <p:strVal val="#ppt_x"/>
                                          </p:val>
                                        </p:tav>
                                      </p:tavLst>
                                    </p:anim>
                                    <p:anim calcmode="lin" valueType="num">
                                      <p:cBhvr>
                                        <p:cTn id="18" dur="1000" fill="hold"/>
                                        <p:tgtEl>
                                          <p:spTgt spid="9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2" presetID="2" grpId="4" fill="hold">
                                  <p:stCondLst>
                                    <p:cond delay="0"/>
                                  </p:stCondLst>
                                  <p:iterate type="el" backwards="0">
                                    <p:tmAbs val="0"/>
                                  </p:iterate>
                                  <p:childTnLst>
                                    <p:set>
                                      <p:cBhvr>
                                        <p:cTn id="22" fill="hold"/>
                                        <p:tgtEl>
                                          <p:spTgt spid="102"/>
                                        </p:tgtEl>
                                        <p:attrNameLst>
                                          <p:attrName>style.visibility</p:attrName>
                                        </p:attrNameLst>
                                      </p:cBhvr>
                                      <p:to>
                                        <p:strVal val="visible"/>
                                      </p:to>
                                    </p:set>
                                    <p:anim calcmode="lin" valueType="num">
                                      <p:cBhvr>
                                        <p:cTn id="23" dur="1000" fill="hold"/>
                                        <p:tgtEl>
                                          <p:spTgt spid="102"/>
                                        </p:tgtEl>
                                        <p:attrNameLst>
                                          <p:attrName>ppt_x</p:attrName>
                                        </p:attrNameLst>
                                      </p:cBhvr>
                                      <p:tavLst>
                                        <p:tav tm="0">
                                          <p:val>
                                            <p:strVal val="1+#ppt_w/2"/>
                                          </p:val>
                                        </p:tav>
                                        <p:tav tm="100000">
                                          <p:val>
                                            <p:strVal val="#ppt_x"/>
                                          </p:val>
                                        </p:tav>
                                      </p:tavLst>
                                    </p:anim>
                                    <p:anim calcmode="lin" valueType="num">
                                      <p:cBhvr>
                                        <p:cTn id="24" dur="1000" fill="hold"/>
                                        <p:tgtEl>
                                          <p:spTgt spid="10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0" presetID="10" grpId="5" fill="hold">
                                  <p:stCondLst>
                                    <p:cond delay="0"/>
                                  </p:stCondLst>
                                  <p:iterate type="el" backwards="0">
                                    <p:tmAbs val="0"/>
                                  </p:iterate>
                                  <p:childTnLst>
                                    <p:set>
                                      <p:cBhvr>
                                        <p:cTn id="28" fill="hold"/>
                                        <p:tgtEl>
                                          <p:spTgt spid="90"/>
                                        </p:tgtEl>
                                        <p:attrNameLst>
                                          <p:attrName>style.visibility</p:attrName>
                                        </p:attrNameLst>
                                      </p:cBhvr>
                                      <p:to>
                                        <p:strVal val="visible"/>
                                      </p:to>
                                    </p:set>
                                    <p:animEffect filter="fade" transition="in">
                                      <p:cBhvr>
                                        <p:cTn id="29" dur="500"/>
                                        <p:tgtEl>
                                          <p:spTgt spid="90"/>
                                        </p:tgtEl>
                                      </p:cBhvr>
                                    </p:animEffect>
                                  </p:childTnLst>
                                </p:cTn>
                              </p:par>
                            </p:childTnLst>
                          </p:cTn>
                        </p:par>
                      </p:childTnLst>
                    </p:cTn>
                  </p:par>
                  <p:par>
                    <p:cTn id="30" fill="hold">
                      <p:stCondLst>
                        <p:cond delay="indefinite"/>
                      </p:stCondLst>
                      <p:childTnLst>
                        <p:par>
                          <p:cTn id="31" fill="hold">
                            <p:stCondLst>
                              <p:cond delay="0"/>
                            </p:stCondLst>
                            <p:childTnLst>
                              <p:par>
                                <p:cTn id="32" nodeType="clickEffect" presetClass="entr" presetSubtype="0" presetID="10" grpId="6" fill="hold">
                                  <p:stCondLst>
                                    <p:cond delay="0"/>
                                  </p:stCondLst>
                                  <p:iterate type="el" backwards="0">
                                    <p:tmAbs val="0"/>
                                  </p:iterate>
                                  <p:childTnLst>
                                    <p:set>
                                      <p:cBhvr>
                                        <p:cTn id="33" fill="hold"/>
                                        <p:tgtEl>
                                          <p:spTgt spid="91"/>
                                        </p:tgtEl>
                                        <p:attrNameLst>
                                          <p:attrName>style.visibility</p:attrName>
                                        </p:attrNameLst>
                                      </p:cBhvr>
                                      <p:to>
                                        <p:strVal val="visible"/>
                                      </p:to>
                                    </p:set>
                                    <p:animEffect filter="fade" transition="in">
                                      <p:cBhvr>
                                        <p:cTn id="34" dur="1000"/>
                                        <p:tgtEl>
                                          <p:spTgt spid="91"/>
                                        </p:tgtEl>
                                      </p:cBhvr>
                                    </p:animEffect>
                                  </p:childTnLst>
                                </p:cTn>
                              </p:par>
                            </p:childTnLst>
                          </p:cTn>
                        </p:par>
                      </p:childTnLst>
                    </p:cTn>
                  </p:par>
                  <p:par>
                    <p:cTn id="35" fill="hold">
                      <p:stCondLst>
                        <p:cond delay="indefinite"/>
                      </p:stCondLst>
                      <p:childTnLst>
                        <p:par>
                          <p:cTn id="36" fill="hold">
                            <p:stCondLst>
                              <p:cond delay="0"/>
                            </p:stCondLst>
                            <p:childTnLst>
                              <p:par>
                                <p:cTn id="37" nodeType="clickEffect" presetClass="entr" presetSubtype="0" presetID="10" grpId="7" fill="hold">
                                  <p:stCondLst>
                                    <p:cond delay="0"/>
                                  </p:stCondLst>
                                  <p:iterate type="el" backwards="0">
                                    <p:tmAbs val="0"/>
                                  </p:iterate>
                                  <p:childTnLst>
                                    <p:set>
                                      <p:cBhvr>
                                        <p:cTn id="38" fill="hold"/>
                                        <p:tgtEl>
                                          <p:spTgt spid="89"/>
                                        </p:tgtEl>
                                        <p:attrNameLst>
                                          <p:attrName>style.visibility</p:attrName>
                                        </p:attrNameLst>
                                      </p:cBhvr>
                                      <p:to>
                                        <p:strVal val="visible"/>
                                      </p:to>
                                    </p:set>
                                    <p:animEffect filter="fade" transition="in">
                                      <p:cBhvr>
                                        <p:cTn id="39" dur="1000"/>
                                        <p:tgtEl>
                                          <p:spTgt spid="89"/>
                                        </p:tgtEl>
                                      </p:cBhvr>
                                    </p:animEffect>
                                  </p:childTnLst>
                                </p:cTn>
                              </p:par>
                            </p:childTnLst>
                          </p:cTn>
                        </p:par>
                      </p:childTnLst>
                    </p:cTn>
                  </p:par>
                  <p:par>
                    <p:cTn id="40" fill="hold">
                      <p:stCondLst>
                        <p:cond delay="indefinite"/>
                      </p:stCondLst>
                      <p:childTnLst>
                        <p:par>
                          <p:cTn id="41" fill="hold">
                            <p:stCondLst>
                              <p:cond delay="0"/>
                            </p:stCondLst>
                            <p:childTnLst>
                              <p:par>
                                <p:cTn id="42" nodeType="clickEffect" presetClass="entr" presetSubtype="0" presetID="10" grpId="8" fill="hold">
                                  <p:stCondLst>
                                    <p:cond delay="0"/>
                                  </p:stCondLst>
                                  <p:iterate type="el" backwards="0">
                                    <p:tmAbs val="0"/>
                                  </p:iterate>
                                  <p:childTnLst>
                                    <p:set>
                                      <p:cBhvr>
                                        <p:cTn id="43" fill="hold"/>
                                        <p:tgtEl>
                                          <p:spTgt spid="88"/>
                                        </p:tgtEl>
                                        <p:attrNameLst>
                                          <p:attrName>style.visibility</p:attrName>
                                        </p:attrNameLst>
                                      </p:cBhvr>
                                      <p:to>
                                        <p:strVal val="visible"/>
                                      </p:to>
                                    </p:set>
                                    <p:animEffect filter="fade" transition="in">
                                      <p:cBhvr>
                                        <p:cTn id="44"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8" grpId="8"/>
      <p:bldP build="whole" bldLvl="1" animBg="1" rev="0" advAuto="0" spid="90" grpId="5"/>
      <p:bldP build="whole" bldLvl="1" animBg="1" rev="0" advAuto="0" spid="87" grpId="2"/>
      <p:bldP build="whole" bldLvl="1" animBg="1" rev="0" advAuto="0" spid="102" grpId="4"/>
      <p:bldP build="whole" bldLvl="1" animBg="1" rev="0" advAuto="0" spid="99" grpId="3"/>
      <p:bldP build="whole" bldLvl="1" animBg="1" rev="0" advAuto="0" spid="82" grpId="1"/>
      <p:bldP build="whole" bldLvl="1" animBg="1" rev="0" advAuto="0" spid="89" grpId="7"/>
      <p:bldP build="whole" bldLvl="1" animBg="1" rev="0" advAuto="0" spid="91" grpId="6"/>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6" name="yo-wordmark.png"/>
          <p:cNvPicPr/>
          <p:nvPr/>
        </p:nvPicPr>
        <p:blipFill>
          <a:blip r:embed="rId3">
            <a:extLst/>
          </a:blip>
          <a:srcRect l="12283" t="0" r="12283" b="0"/>
          <a:stretch>
            <a:fillRect/>
          </a:stretch>
        </p:blipFill>
        <p:spPr>
          <a:xfrm>
            <a:off x="8807251" y="2325939"/>
            <a:ext cx="4197541" cy="4947102"/>
          </a:xfrm>
          <a:prstGeom prst="rect">
            <a:avLst/>
          </a:prstGeom>
          <a:ln w="12700">
            <a:miter lim="400000"/>
          </a:ln>
        </p:spPr>
      </p:pic>
      <p:sp>
        <p:nvSpPr>
          <p:cNvPr id="107" name="Shape 107"/>
          <p:cNvSpPr/>
          <p:nvPr>
            <p:ph type="title"/>
          </p:nvPr>
        </p:nvSpPr>
        <p:spPr>
          <a:xfrm>
            <a:off x="952500" y="440828"/>
            <a:ext cx="11099800" cy="1189585"/>
          </a:xfrm>
          <a:prstGeom prst="rect">
            <a:avLst/>
          </a:prstGeom>
        </p:spPr>
        <p:txBody>
          <a:bodyPr/>
          <a:lstStyle>
            <a:lvl1pPr defTabSz="525779">
              <a:defRPr sz="7200">
                <a:latin typeface="Courier"/>
                <a:ea typeface="Courier"/>
                <a:cs typeface="Courier"/>
                <a:sym typeface="Courier"/>
              </a:defRPr>
            </a:lvl1pPr>
          </a:lstStyle>
          <a:p>
            <a:pPr lvl="0">
              <a:defRPr sz="1800"/>
            </a:pPr>
            <a:r>
              <a:rPr sz="7200"/>
              <a:t>Why Yo?</a:t>
            </a:r>
          </a:p>
        </p:txBody>
      </p:sp>
      <p:sp>
        <p:nvSpPr>
          <p:cNvPr id="108" name="Shape 108"/>
          <p:cNvSpPr/>
          <p:nvPr>
            <p:ph type="body" idx="1"/>
          </p:nvPr>
        </p:nvSpPr>
        <p:spPr>
          <a:xfrm>
            <a:off x="128658" y="1873494"/>
            <a:ext cx="8678594" cy="3369824"/>
          </a:xfrm>
          <a:prstGeom prst="rect">
            <a:avLst/>
          </a:prstGeom>
          <a:solidFill/>
        </p:spPr>
        <p:txBody>
          <a:bodyPr anchor="t"/>
          <a:lstStyle/>
          <a:p>
            <a:pPr lvl="0" marL="0" indent="0" defTabSz="4572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100">
                <a:solidFill>
                  <a:srgbClr val="29F914"/>
                </a:solidFill>
                <a:latin typeface="Courier"/>
                <a:ea typeface="Courier"/>
                <a:cs typeface="Courier"/>
                <a:sym typeface="Courier"/>
              </a:rPr>
              <a:t>$ yo</a:t>
            </a:r>
            <a:endParaRPr sz="2100">
              <a:solidFill>
                <a:srgbClr val="29F914"/>
              </a:solidFill>
              <a:latin typeface="Courier"/>
              <a:ea typeface="Courier"/>
              <a:cs typeface="Courier"/>
              <a:sym typeface="Courier"/>
            </a:endParaRPr>
          </a:p>
          <a:p>
            <a:pPr lvl="0" marL="0" indent="0" defTabSz="4572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100">
                <a:solidFill>
                  <a:srgbClr val="29F914"/>
                </a:solidFill>
                <a:latin typeface="Courier"/>
                <a:ea typeface="Courier"/>
                <a:cs typeface="Courier"/>
                <a:sym typeface="Courier"/>
              </a:rPr>
              <a:t>[</a:t>
            </a:r>
            <a:r>
              <a:rPr sz="2100">
                <a:solidFill>
                  <a:srgbClr val="34BD26"/>
                </a:solidFill>
                <a:latin typeface="Courier"/>
                <a:ea typeface="Courier"/>
                <a:cs typeface="Courier"/>
                <a:sym typeface="Courier"/>
              </a:rPr>
              <a:t>?</a:t>
            </a:r>
            <a:r>
              <a:rPr sz="2100">
                <a:solidFill>
                  <a:srgbClr val="29F914"/>
                </a:solidFill>
                <a:latin typeface="Courier"/>
                <a:ea typeface="Courier"/>
                <a:cs typeface="Courier"/>
                <a:sym typeface="Courier"/>
              </a:rPr>
              <a:t>] What would you like to do? (Use arrow keys)</a:t>
            </a:r>
            <a:endParaRPr sz="2100">
              <a:solidFill>
                <a:srgbClr val="29F914"/>
              </a:solidFill>
              <a:latin typeface="Courier"/>
              <a:ea typeface="Courier"/>
              <a:cs typeface="Courier"/>
              <a:sym typeface="Courier"/>
            </a:endParaRPr>
          </a:p>
          <a:p>
            <a:pPr lvl="0" marL="0" indent="0" defTabSz="4572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100">
                <a:solidFill>
                  <a:srgbClr val="34BBC7"/>
                </a:solidFill>
                <a:latin typeface="Courier"/>
                <a:ea typeface="Courier"/>
                <a:cs typeface="Courier"/>
                <a:sym typeface="Courier"/>
              </a:rPr>
              <a:t>❯ Run the Angular generator </a:t>
            </a:r>
            <a:r>
              <a:rPr sz="2100">
                <a:solidFill>
                  <a:srgbClr val="828282"/>
                </a:solidFill>
                <a:latin typeface="Courier"/>
                <a:ea typeface="Courier"/>
                <a:cs typeface="Courier"/>
                <a:sym typeface="Courier"/>
              </a:rPr>
              <a:t>(0.8.0)</a:t>
            </a:r>
            <a:r>
              <a:rPr sz="2100">
                <a:solidFill>
                  <a:srgbClr val="29F914"/>
                </a:solidFill>
                <a:latin typeface="Courier"/>
                <a:ea typeface="Courier"/>
                <a:cs typeface="Courier"/>
                <a:sym typeface="Courier"/>
              </a:rPr>
              <a:t> </a:t>
            </a:r>
            <a:endParaRPr sz="2100">
              <a:solidFill>
                <a:srgbClr val="29F914"/>
              </a:solidFill>
              <a:latin typeface="Courier"/>
              <a:ea typeface="Courier"/>
              <a:cs typeface="Courier"/>
              <a:sym typeface="Courier"/>
            </a:endParaRPr>
          </a:p>
          <a:p>
            <a:pPr lvl="0" marL="0" indent="0" defTabSz="4572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100">
                <a:solidFill>
                  <a:srgbClr val="29F914"/>
                </a:solidFill>
                <a:latin typeface="Courier"/>
                <a:ea typeface="Courier"/>
                <a:cs typeface="Courier"/>
                <a:sym typeface="Courier"/>
              </a:rPr>
              <a:t>  Run the Angular-component generator </a:t>
            </a:r>
            <a:r>
              <a:rPr sz="2100">
                <a:solidFill>
                  <a:srgbClr val="828282"/>
                </a:solidFill>
                <a:latin typeface="Courier"/>
                <a:ea typeface="Courier"/>
                <a:cs typeface="Courier"/>
                <a:sym typeface="Courier"/>
              </a:rPr>
              <a:t>(0.2.3)</a:t>
            </a:r>
            <a:r>
              <a:rPr sz="2100">
                <a:solidFill>
                  <a:srgbClr val="29F914"/>
                </a:solidFill>
                <a:latin typeface="Courier"/>
                <a:ea typeface="Courier"/>
                <a:cs typeface="Courier"/>
                <a:sym typeface="Courier"/>
              </a:rPr>
              <a:t> </a:t>
            </a:r>
            <a:endParaRPr sz="2100">
              <a:solidFill>
                <a:srgbClr val="29F914"/>
              </a:solidFill>
              <a:latin typeface="Courier"/>
              <a:ea typeface="Courier"/>
              <a:cs typeface="Courier"/>
              <a:sym typeface="Courier"/>
            </a:endParaRPr>
          </a:p>
          <a:p>
            <a:pPr lvl="0" marL="0" indent="0" defTabSz="4572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100">
                <a:solidFill>
                  <a:srgbClr val="29F914"/>
                </a:solidFill>
                <a:latin typeface="Courier"/>
                <a:ea typeface="Courier"/>
                <a:cs typeface="Courier"/>
                <a:sym typeface="Courier"/>
              </a:rPr>
              <a:t>  Run the Angularjs-library generator </a:t>
            </a:r>
            <a:r>
              <a:rPr sz="2100">
                <a:solidFill>
                  <a:srgbClr val="828282"/>
                </a:solidFill>
                <a:latin typeface="Courier"/>
                <a:ea typeface="Courier"/>
                <a:cs typeface="Courier"/>
                <a:sym typeface="Courier"/>
              </a:rPr>
              <a:t>(1.0.2)</a:t>
            </a:r>
            <a:r>
              <a:rPr sz="2100">
                <a:solidFill>
                  <a:srgbClr val="29F914"/>
                </a:solidFill>
                <a:latin typeface="Courier"/>
                <a:ea typeface="Courier"/>
                <a:cs typeface="Courier"/>
                <a:sym typeface="Courier"/>
              </a:rPr>
              <a:t> </a:t>
            </a:r>
            <a:endParaRPr sz="2100">
              <a:solidFill>
                <a:srgbClr val="29F914"/>
              </a:solidFill>
              <a:latin typeface="Courier"/>
              <a:ea typeface="Courier"/>
              <a:cs typeface="Courier"/>
              <a:sym typeface="Courier"/>
            </a:endParaRPr>
          </a:p>
          <a:p>
            <a:pPr lvl="0" marL="0" indent="0" defTabSz="4572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100">
                <a:solidFill>
                  <a:srgbClr val="29F914"/>
                </a:solidFill>
                <a:latin typeface="Courier"/>
                <a:ea typeface="Courier"/>
                <a:cs typeface="Courier"/>
                <a:sym typeface="Courier"/>
              </a:rPr>
              <a:t>  Run the Backbone generator </a:t>
            </a:r>
            <a:r>
              <a:rPr sz="2100">
                <a:solidFill>
                  <a:srgbClr val="828282"/>
                </a:solidFill>
                <a:latin typeface="Courier"/>
                <a:ea typeface="Courier"/>
                <a:cs typeface="Courier"/>
                <a:sym typeface="Courier"/>
              </a:rPr>
              <a:t>(0.2.8)</a:t>
            </a:r>
            <a:r>
              <a:rPr sz="2100">
                <a:solidFill>
                  <a:srgbClr val="29F914"/>
                </a:solidFill>
                <a:latin typeface="Courier"/>
                <a:ea typeface="Courier"/>
                <a:cs typeface="Courier"/>
                <a:sym typeface="Courier"/>
              </a:rPr>
              <a:t> </a:t>
            </a:r>
            <a:endParaRPr sz="2100">
              <a:solidFill>
                <a:srgbClr val="29F914"/>
              </a:solidFill>
              <a:latin typeface="Courier"/>
              <a:ea typeface="Courier"/>
              <a:cs typeface="Courier"/>
              <a:sym typeface="Courier"/>
            </a:endParaRPr>
          </a:p>
          <a:p>
            <a:pPr lvl="0" marL="0" indent="0" defTabSz="4572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100">
                <a:solidFill>
                  <a:srgbClr val="29F914"/>
                </a:solidFill>
                <a:latin typeface="Courier"/>
                <a:ea typeface="Courier"/>
                <a:cs typeface="Courier"/>
                <a:sym typeface="Courier"/>
              </a:rPr>
              <a:t>  Run the Ember generator </a:t>
            </a:r>
            <a:r>
              <a:rPr sz="2100">
                <a:solidFill>
                  <a:srgbClr val="828282"/>
                </a:solidFill>
                <a:latin typeface="Courier"/>
                <a:ea typeface="Courier"/>
                <a:cs typeface="Courier"/>
                <a:sym typeface="Courier"/>
              </a:rPr>
              <a:t>(0.8.3)</a:t>
            </a:r>
            <a:r>
              <a:rPr sz="2100">
                <a:solidFill>
                  <a:srgbClr val="29F914"/>
                </a:solidFill>
                <a:latin typeface="Courier"/>
                <a:ea typeface="Courier"/>
                <a:cs typeface="Courier"/>
                <a:sym typeface="Courier"/>
              </a:rPr>
              <a:t> </a:t>
            </a:r>
            <a:endParaRPr sz="2100">
              <a:solidFill>
                <a:srgbClr val="29F914"/>
              </a:solidFill>
              <a:latin typeface="Courier"/>
              <a:ea typeface="Courier"/>
              <a:cs typeface="Courier"/>
              <a:sym typeface="Courier"/>
            </a:endParaRPr>
          </a:p>
          <a:p>
            <a:pPr lvl="0" marL="0" indent="0" defTabSz="4572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100">
                <a:solidFill>
                  <a:srgbClr val="29F914"/>
                </a:solidFill>
                <a:latin typeface="Courier"/>
                <a:ea typeface="Courier"/>
                <a:cs typeface="Courier"/>
                <a:sym typeface="Courier"/>
              </a:rPr>
              <a:t>  Run the Generator generator </a:t>
            </a:r>
            <a:r>
              <a:rPr sz="2100">
                <a:solidFill>
                  <a:srgbClr val="828282"/>
                </a:solidFill>
                <a:latin typeface="Courier"/>
                <a:ea typeface="Courier"/>
                <a:cs typeface="Courier"/>
                <a:sym typeface="Courier"/>
              </a:rPr>
              <a:t>(0.4.3)</a:t>
            </a:r>
            <a:r>
              <a:rPr sz="2100">
                <a:solidFill>
                  <a:srgbClr val="29F914"/>
                </a:solidFill>
                <a:latin typeface="Courier"/>
                <a:ea typeface="Courier"/>
                <a:cs typeface="Courier"/>
                <a:sym typeface="Courier"/>
              </a:rPr>
              <a:t> </a:t>
            </a:r>
            <a:endParaRPr sz="2100">
              <a:solidFill>
                <a:srgbClr val="29F914"/>
              </a:solidFill>
              <a:latin typeface="Courier"/>
              <a:ea typeface="Courier"/>
              <a:cs typeface="Courier"/>
              <a:sym typeface="Courier"/>
            </a:endParaRPr>
          </a:p>
          <a:p>
            <a:pPr lvl="0" marL="0" indent="0" defTabSz="4572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100">
                <a:solidFill>
                  <a:srgbClr val="29F914"/>
                </a:solidFill>
                <a:latin typeface="Courier"/>
                <a:ea typeface="Courier"/>
                <a:cs typeface="Courier"/>
                <a:sym typeface="Courier"/>
              </a:rPr>
              <a:t>  Run the Gruntfile generator </a:t>
            </a:r>
            <a:r>
              <a:rPr sz="2100">
                <a:solidFill>
                  <a:srgbClr val="828282"/>
                </a:solidFill>
                <a:latin typeface="Courier"/>
                <a:ea typeface="Courier"/>
                <a:cs typeface="Courier"/>
                <a:sym typeface="Courier"/>
              </a:rPr>
              <a:t>(0.1.0)</a:t>
            </a:r>
            <a:r>
              <a:rPr sz="2100">
                <a:solidFill>
                  <a:srgbClr val="29F914"/>
                </a:solidFill>
                <a:latin typeface="Courier"/>
                <a:ea typeface="Courier"/>
                <a:cs typeface="Courier"/>
                <a:sym typeface="Courier"/>
              </a:rPr>
              <a:t> </a:t>
            </a:r>
            <a:endParaRPr sz="2100">
              <a:solidFill>
                <a:srgbClr val="29F914"/>
              </a:solidFill>
              <a:latin typeface="Courier"/>
              <a:ea typeface="Courier"/>
              <a:cs typeface="Courier"/>
              <a:sym typeface="Courier"/>
            </a:endParaRPr>
          </a:p>
          <a:p>
            <a:pPr lvl="0" marL="0" indent="0" defTabSz="4572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100">
                <a:solidFill>
                  <a:srgbClr val="29F914"/>
                </a:solidFill>
                <a:latin typeface="Courier"/>
                <a:ea typeface="Courier"/>
                <a:cs typeface="Courier"/>
                <a:sym typeface="Courier"/>
              </a:rPr>
              <a:t>(Move up and down to reveal more choices)</a:t>
            </a:r>
          </a:p>
        </p:txBody>
      </p:sp>
      <p:sp>
        <p:nvSpPr>
          <p:cNvPr id="109" name="Shape 109"/>
          <p:cNvSpPr/>
          <p:nvPr/>
        </p:nvSpPr>
        <p:spPr>
          <a:xfrm>
            <a:off x="128658" y="5154417"/>
            <a:ext cx="8678594" cy="4546601"/>
          </a:xfrm>
          <a:prstGeom prst="rect">
            <a:avLst/>
          </a:prstGeom>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100">
                <a:solidFill>
                  <a:srgbClr val="29F914"/>
                </a:solidFill>
                <a:latin typeface="Courier"/>
                <a:ea typeface="Courier"/>
                <a:cs typeface="Courier"/>
                <a:sym typeface="Courier"/>
              </a:rPr>
              <a:t>[</a:t>
            </a:r>
            <a:r>
              <a:rPr sz="2100">
                <a:solidFill>
                  <a:srgbClr val="34BD26"/>
                </a:solidFill>
                <a:latin typeface="Courier"/>
                <a:ea typeface="Courier"/>
                <a:cs typeface="Courier"/>
                <a:sym typeface="Courier"/>
              </a:rPr>
              <a:t>?</a:t>
            </a:r>
            <a:r>
              <a:rPr sz="2100">
                <a:solidFill>
                  <a:srgbClr val="29F914"/>
                </a:solidFill>
                <a:latin typeface="Courier"/>
                <a:ea typeface="Courier"/>
                <a:cs typeface="Courier"/>
                <a:sym typeface="Courier"/>
              </a:rPr>
              <a:t>] What more would you like? </a:t>
            </a:r>
            <a:r>
              <a:rPr sz="2100">
                <a:solidFill>
                  <a:srgbClr val="34BBC7"/>
                </a:solidFill>
                <a:latin typeface="Courier"/>
                <a:ea typeface="Courier"/>
                <a:cs typeface="Courier"/>
                <a:sym typeface="Courier"/>
              </a:rPr>
              <a:t>Bootstrap, Sass with Compass, Modernizr</a:t>
            </a:r>
            <a:endParaRPr sz="2100">
              <a:solidFill>
                <a:srgbClr val="29F914"/>
              </a:solidFill>
              <a:latin typeface="Courier"/>
              <a:ea typeface="Courier"/>
              <a:cs typeface="Courier"/>
              <a:sym typeface="Courier"/>
            </a:endParaRP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100">
                <a:solidFill>
                  <a:srgbClr val="34BD26"/>
                </a:solidFill>
                <a:latin typeface="Courier"/>
                <a:ea typeface="Courier"/>
                <a:cs typeface="Courier"/>
                <a:sym typeface="Courier"/>
              </a:rPr>
              <a:t>   create</a:t>
            </a:r>
            <a:r>
              <a:rPr sz="2100">
                <a:solidFill>
                  <a:srgbClr val="29F914"/>
                </a:solidFill>
                <a:latin typeface="Courier"/>
                <a:ea typeface="Courier"/>
                <a:cs typeface="Courier"/>
                <a:sym typeface="Courier"/>
              </a:rPr>
              <a:t> Gruntfile.js</a:t>
            </a:r>
            <a:endParaRPr sz="2100">
              <a:solidFill>
                <a:srgbClr val="29F914"/>
              </a:solidFill>
              <a:latin typeface="Courier"/>
              <a:ea typeface="Courier"/>
              <a:cs typeface="Courier"/>
              <a:sym typeface="Courier"/>
            </a:endParaRP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100">
                <a:solidFill>
                  <a:srgbClr val="34BD26"/>
                </a:solidFill>
                <a:latin typeface="Courier"/>
                <a:ea typeface="Courier"/>
                <a:cs typeface="Courier"/>
                <a:sym typeface="Courier"/>
              </a:rPr>
              <a:t>   create</a:t>
            </a:r>
            <a:r>
              <a:rPr sz="2100">
                <a:solidFill>
                  <a:srgbClr val="29F914"/>
                </a:solidFill>
                <a:latin typeface="Courier"/>
                <a:ea typeface="Courier"/>
                <a:cs typeface="Courier"/>
                <a:sym typeface="Courier"/>
              </a:rPr>
              <a:t> package.json</a:t>
            </a:r>
            <a:endParaRPr sz="2100">
              <a:solidFill>
                <a:srgbClr val="29F914"/>
              </a:solidFill>
              <a:latin typeface="Courier"/>
              <a:ea typeface="Courier"/>
              <a:cs typeface="Courier"/>
              <a:sym typeface="Courier"/>
            </a:endParaRP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100">
                <a:solidFill>
                  <a:srgbClr val="34BD26"/>
                </a:solidFill>
                <a:latin typeface="Courier"/>
                <a:ea typeface="Courier"/>
                <a:cs typeface="Courier"/>
                <a:sym typeface="Courier"/>
              </a:rPr>
              <a:t>   create</a:t>
            </a:r>
            <a:r>
              <a:rPr sz="2100">
                <a:solidFill>
                  <a:srgbClr val="29F914"/>
                </a:solidFill>
                <a:latin typeface="Courier"/>
                <a:ea typeface="Courier"/>
                <a:cs typeface="Courier"/>
                <a:sym typeface="Courier"/>
              </a:rPr>
              <a:t> .gitignore</a:t>
            </a:r>
            <a:endParaRPr sz="2100">
              <a:solidFill>
                <a:srgbClr val="29F914"/>
              </a:solidFill>
              <a:latin typeface="Courier"/>
              <a:ea typeface="Courier"/>
              <a:cs typeface="Courier"/>
              <a:sym typeface="Courier"/>
            </a:endParaRP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100">
                <a:solidFill>
                  <a:srgbClr val="34BD26"/>
                </a:solidFill>
                <a:latin typeface="Courier"/>
                <a:ea typeface="Courier"/>
                <a:cs typeface="Courier"/>
                <a:sym typeface="Courier"/>
              </a:rPr>
              <a:t>   create</a:t>
            </a:r>
            <a:r>
              <a:rPr sz="2100">
                <a:solidFill>
                  <a:srgbClr val="29F914"/>
                </a:solidFill>
                <a:latin typeface="Courier"/>
                <a:ea typeface="Courier"/>
                <a:cs typeface="Courier"/>
                <a:sym typeface="Courier"/>
              </a:rPr>
              <a:t> .gitattributes</a:t>
            </a:r>
            <a:endParaRPr sz="2100">
              <a:solidFill>
                <a:srgbClr val="29F914"/>
              </a:solidFill>
              <a:latin typeface="Courier"/>
              <a:ea typeface="Courier"/>
              <a:cs typeface="Courier"/>
              <a:sym typeface="Courier"/>
            </a:endParaRP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100">
                <a:solidFill>
                  <a:srgbClr val="34BD26"/>
                </a:solidFill>
                <a:latin typeface="Courier"/>
                <a:ea typeface="Courier"/>
                <a:cs typeface="Courier"/>
                <a:sym typeface="Courier"/>
              </a:rPr>
              <a:t>   create</a:t>
            </a:r>
            <a:r>
              <a:rPr sz="2100">
                <a:solidFill>
                  <a:srgbClr val="29F914"/>
                </a:solidFill>
                <a:latin typeface="Courier"/>
                <a:ea typeface="Courier"/>
                <a:cs typeface="Courier"/>
                <a:sym typeface="Courier"/>
              </a:rPr>
              <a:t> .bowerrc</a:t>
            </a:r>
            <a:endParaRPr sz="2100">
              <a:solidFill>
                <a:srgbClr val="29F914"/>
              </a:solidFill>
              <a:latin typeface="Courier"/>
              <a:ea typeface="Courier"/>
              <a:cs typeface="Courier"/>
              <a:sym typeface="Courier"/>
            </a:endParaRP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100">
                <a:solidFill>
                  <a:srgbClr val="34BD26"/>
                </a:solidFill>
                <a:latin typeface="Courier"/>
                <a:ea typeface="Courier"/>
                <a:cs typeface="Courier"/>
                <a:sym typeface="Courier"/>
              </a:rPr>
              <a:t>   create</a:t>
            </a:r>
            <a:r>
              <a:rPr sz="2100">
                <a:solidFill>
                  <a:srgbClr val="29F914"/>
                </a:solidFill>
                <a:latin typeface="Courier"/>
                <a:ea typeface="Courier"/>
                <a:cs typeface="Courier"/>
                <a:sym typeface="Courier"/>
              </a:rPr>
              <a:t> bower.json</a:t>
            </a:r>
            <a:endParaRPr sz="2100">
              <a:solidFill>
                <a:srgbClr val="29F914"/>
              </a:solidFill>
              <a:latin typeface="Courier"/>
              <a:ea typeface="Courier"/>
              <a:cs typeface="Courier"/>
              <a:sym typeface="Courier"/>
            </a:endParaRP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100">
                <a:solidFill>
                  <a:srgbClr val="34BD26"/>
                </a:solidFill>
                <a:latin typeface="Courier"/>
                <a:ea typeface="Courier"/>
                <a:cs typeface="Courier"/>
                <a:sym typeface="Courier"/>
              </a:rPr>
              <a:t>   create</a:t>
            </a:r>
            <a:r>
              <a:rPr sz="2100">
                <a:solidFill>
                  <a:srgbClr val="29F914"/>
                </a:solidFill>
                <a:latin typeface="Courier"/>
                <a:ea typeface="Courier"/>
                <a:cs typeface="Courier"/>
                <a:sym typeface="Courier"/>
              </a:rPr>
              <a:t> .jshintrc</a:t>
            </a:r>
            <a:endParaRPr sz="2100">
              <a:solidFill>
                <a:srgbClr val="29F914"/>
              </a:solidFill>
              <a:latin typeface="Courier"/>
              <a:ea typeface="Courier"/>
              <a:cs typeface="Courier"/>
              <a:sym typeface="Courier"/>
            </a:endParaRP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100">
                <a:solidFill>
                  <a:srgbClr val="34BD26"/>
                </a:solidFill>
                <a:latin typeface="Courier"/>
                <a:ea typeface="Courier"/>
                <a:cs typeface="Courier"/>
                <a:sym typeface="Courier"/>
              </a:rPr>
              <a:t>   create</a:t>
            </a:r>
            <a:r>
              <a:rPr sz="2100">
                <a:solidFill>
                  <a:srgbClr val="29F914"/>
                </a:solidFill>
                <a:latin typeface="Courier"/>
                <a:ea typeface="Courier"/>
                <a:cs typeface="Courier"/>
                <a:sym typeface="Courier"/>
              </a:rPr>
              <a:t> .editorconfig</a:t>
            </a:r>
            <a:endParaRPr sz="2100">
              <a:solidFill>
                <a:srgbClr val="29F914"/>
              </a:solidFill>
              <a:latin typeface="Courier"/>
              <a:ea typeface="Courier"/>
              <a:cs typeface="Courier"/>
              <a:sym typeface="Courier"/>
            </a:endParaRP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100">
                <a:solidFill>
                  <a:srgbClr val="34BD26"/>
                </a:solidFill>
                <a:latin typeface="Courier"/>
                <a:ea typeface="Courier"/>
                <a:cs typeface="Courier"/>
                <a:sym typeface="Courier"/>
              </a:rPr>
              <a:t>   create</a:t>
            </a:r>
            <a:r>
              <a:rPr sz="2100">
                <a:solidFill>
                  <a:srgbClr val="29F914"/>
                </a:solidFill>
                <a:latin typeface="Courier"/>
                <a:ea typeface="Courier"/>
                <a:cs typeface="Courier"/>
                <a:sym typeface="Courier"/>
              </a:rPr>
              <a:t> app/favicon.ico</a:t>
            </a:r>
            <a:endParaRPr sz="2100">
              <a:solidFill>
                <a:srgbClr val="29F914"/>
              </a:solidFill>
              <a:latin typeface="Courier"/>
              <a:ea typeface="Courier"/>
              <a:cs typeface="Courier"/>
              <a:sym typeface="Courier"/>
            </a:endParaRP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100">
                <a:solidFill>
                  <a:srgbClr val="34BD26"/>
                </a:solidFill>
                <a:latin typeface="Courier"/>
                <a:ea typeface="Courier"/>
                <a:cs typeface="Courier"/>
                <a:sym typeface="Courier"/>
              </a:rPr>
              <a:t>   create</a:t>
            </a:r>
            <a:r>
              <a:rPr sz="2100">
                <a:solidFill>
                  <a:srgbClr val="29F914"/>
                </a:solidFill>
                <a:latin typeface="Courier"/>
                <a:ea typeface="Courier"/>
                <a:cs typeface="Courier"/>
                <a:sym typeface="Courier"/>
              </a:rPr>
              <a:t> app/404.html</a:t>
            </a:r>
            <a:endParaRPr sz="2100">
              <a:solidFill>
                <a:srgbClr val="29F914"/>
              </a:solidFill>
              <a:latin typeface="Courier"/>
              <a:ea typeface="Courier"/>
              <a:cs typeface="Courier"/>
              <a:sym typeface="Courier"/>
            </a:endParaRP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100">
                <a:solidFill>
                  <a:srgbClr val="34BD26"/>
                </a:solidFill>
                <a:latin typeface="Courier"/>
                <a:ea typeface="Courier"/>
                <a:cs typeface="Courier"/>
                <a:sym typeface="Courier"/>
              </a:rPr>
              <a:t>   create</a:t>
            </a:r>
            <a:r>
              <a:rPr sz="2100">
                <a:solidFill>
                  <a:srgbClr val="29F914"/>
                </a:solidFill>
                <a:latin typeface="Courier"/>
                <a:ea typeface="Courier"/>
                <a:cs typeface="Courier"/>
                <a:sym typeface="Courier"/>
              </a:rPr>
              <a:t> app/robots.txt</a:t>
            </a:r>
            <a:endParaRPr sz="2100">
              <a:solidFill>
                <a:srgbClr val="29F914"/>
              </a:solidFill>
              <a:latin typeface="Courier"/>
              <a:ea typeface="Courier"/>
              <a:cs typeface="Courier"/>
              <a:sym typeface="Courier"/>
            </a:endParaRP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100">
                <a:solidFill>
                  <a:srgbClr val="34BD26"/>
                </a:solidFill>
                <a:latin typeface="Courier"/>
                <a:ea typeface="Courier"/>
                <a:cs typeface="Courier"/>
                <a:sym typeface="Courier"/>
              </a:rPr>
              <a:t>   create</a:t>
            </a:r>
            <a:r>
              <a:rPr sz="2100">
                <a:solidFill>
                  <a:srgbClr val="29F914"/>
                </a:solidFill>
                <a:latin typeface="Courier"/>
                <a:ea typeface="Courier"/>
                <a:cs typeface="Courier"/>
                <a:sym typeface="Courier"/>
              </a:rPr>
              <a:t> app/.htaccess</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lt" backwards="0">
                                    <p:tmAbs val="0"/>
                                  </p:iterate>
                                  <p:childTnLst>
                                    <p:set>
                                      <p:cBhvr>
                                        <p:cTn id="6" fill="hold"/>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2" fill="hold">
                                  <p:stCondLst>
                                    <p:cond delay="0"/>
                                  </p:stCondLst>
                                  <p:iterate type="lt" backwards="0">
                                    <p:tmAbs val="0"/>
                                  </p:iterate>
                                  <p:childTnLst>
                                    <p:set>
                                      <p:cBhvr>
                                        <p:cTn id="10" fill="hold"/>
                                        <p:tgtEl>
                                          <p:spTgt spid="1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 grpId="3" fill="hold">
                                  <p:stCondLst>
                                    <p:cond delay="0"/>
                                  </p:stCondLst>
                                  <p:iterate type="lt" backwards="0">
                                    <p:tmAbs val="0"/>
                                  </p:iterate>
                                  <p:childTnLst>
                                    <p:set>
                                      <p:cBhvr>
                                        <p:cTn id="14" fill="hold"/>
                                        <p:tgtEl>
                                          <p:spTgt spid="1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9" grpId="3"/>
      <p:bldP build="whole" bldLvl="1" animBg="1" rev="0" advAuto="0" spid="108" grpId="2"/>
      <p:bldP build="whole" bldLvl="1" animBg="1" rev="0" advAuto="0" spid="107"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3" name="bower-logo.png"/>
          <p:cNvPicPr/>
          <p:nvPr/>
        </p:nvPicPr>
        <p:blipFill>
          <a:blip r:embed="rId3">
            <a:extLst/>
          </a:blip>
          <a:stretch>
            <a:fillRect/>
          </a:stretch>
        </p:blipFill>
        <p:spPr>
          <a:xfrm>
            <a:off x="8311862" y="3653177"/>
            <a:ext cx="4388540" cy="3858187"/>
          </a:xfrm>
          <a:prstGeom prst="rect">
            <a:avLst/>
          </a:prstGeom>
          <a:ln w="12700">
            <a:miter lim="400000"/>
          </a:ln>
        </p:spPr>
      </p:pic>
      <p:sp>
        <p:nvSpPr>
          <p:cNvPr id="114" name="Shape 114"/>
          <p:cNvSpPr/>
          <p:nvPr>
            <p:ph type="title"/>
          </p:nvPr>
        </p:nvSpPr>
        <p:spPr>
          <a:xfrm>
            <a:off x="952500" y="440828"/>
            <a:ext cx="11099800" cy="1189585"/>
          </a:xfrm>
          <a:prstGeom prst="rect">
            <a:avLst/>
          </a:prstGeom>
        </p:spPr>
        <p:txBody>
          <a:bodyPr/>
          <a:lstStyle>
            <a:lvl1pPr defTabSz="525779">
              <a:defRPr sz="7200">
                <a:latin typeface="Courier"/>
                <a:ea typeface="Courier"/>
                <a:cs typeface="Courier"/>
                <a:sym typeface="Courier"/>
              </a:defRPr>
            </a:lvl1pPr>
          </a:lstStyle>
          <a:p>
            <a:pPr lvl="0">
              <a:defRPr sz="1800"/>
            </a:pPr>
            <a:r>
              <a:rPr sz="7200"/>
              <a:t>Why Bower?</a:t>
            </a:r>
          </a:p>
        </p:txBody>
      </p:sp>
      <p:sp>
        <p:nvSpPr>
          <p:cNvPr id="115" name="Shape 115"/>
          <p:cNvSpPr/>
          <p:nvPr/>
        </p:nvSpPr>
        <p:spPr>
          <a:xfrm>
            <a:off x="583331" y="1929192"/>
            <a:ext cx="964085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5000">
                <a:latin typeface="Courier"/>
                <a:ea typeface="Courier"/>
                <a:cs typeface="Courier"/>
                <a:sym typeface="Courier"/>
              </a:defRPr>
            </a:lvl1pPr>
          </a:lstStyle>
          <a:p>
            <a:pPr lvl="0">
              <a:defRPr sz="1800"/>
            </a:pPr>
            <a:r>
              <a:rPr sz="5000"/>
              <a:t>$ bower install [package]</a:t>
            </a:r>
          </a:p>
        </p:txBody>
      </p:sp>
      <p:sp>
        <p:nvSpPr>
          <p:cNvPr id="116" name="Shape 116"/>
          <p:cNvSpPr/>
          <p:nvPr/>
        </p:nvSpPr>
        <p:spPr>
          <a:xfrm>
            <a:off x="583331" y="3479196"/>
            <a:ext cx="8116603"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5000">
                <a:latin typeface="Courier"/>
                <a:ea typeface="Courier"/>
                <a:cs typeface="Courier"/>
                <a:sym typeface="Courier"/>
              </a:defRPr>
            </a:lvl1pPr>
          </a:lstStyle>
          <a:p>
            <a:pPr lvl="0">
              <a:defRPr sz="1800"/>
            </a:pPr>
            <a:r>
              <a:rPr sz="5000"/>
              <a:t>$ bower search [name]</a:t>
            </a:r>
          </a:p>
        </p:txBody>
      </p:sp>
      <p:sp>
        <p:nvSpPr>
          <p:cNvPr id="117" name="Shape 117"/>
          <p:cNvSpPr/>
          <p:nvPr/>
        </p:nvSpPr>
        <p:spPr>
          <a:xfrm>
            <a:off x="583331" y="5029200"/>
            <a:ext cx="4687045"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5000">
                <a:latin typeface="Courier"/>
                <a:ea typeface="Courier"/>
                <a:cs typeface="Courier"/>
                <a:sym typeface="Courier"/>
              </a:defRPr>
            </a:lvl1pPr>
          </a:lstStyle>
          <a:p>
            <a:pPr lvl="0">
              <a:defRPr sz="1800"/>
            </a:pPr>
            <a:r>
              <a:rPr sz="5000"/>
              <a:t>$ bower list</a:t>
            </a:r>
          </a:p>
        </p:txBody>
      </p:sp>
      <p:sp>
        <p:nvSpPr>
          <p:cNvPr id="118" name="Shape 118"/>
          <p:cNvSpPr/>
          <p:nvPr/>
        </p:nvSpPr>
        <p:spPr>
          <a:xfrm>
            <a:off x="583331" y="6579203"/>
            <a:ext cx="5449169"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5000">
                <a:latin typeface="Courier"/>
                <a:ea typeface="Courier"/>
                <a:cs typeface="Courier"/>
                <a:sym typeface="Courier"/>
              </a:defRPr>
            </a:lvl1pPr>
          </a:lstStyle>
          <a:p>
            <a:pPr lvl="0">
              <a:defRPr sz="1800"/>
            </a:pPr>
            <a:r>
              <a:rPr sz="5000"/>
              <a:t>$ bower update</a:t>
            </a:r>
          </a:p>
        </p:txBody>
      </p:sp>
      <p:sp>
        <p:nvSpPr>
          <p:cNvPr id="119" name="Shape 119"/>
          <p:cNvSpPr/>
          <p:nvPr/>
        </p:nvSpPr>
        <p:spPr>
          <a:xfrm>
            <a:off x="583331" y="8129207"/>
            <a:ext cx="10402975"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5000">
                <a:latin typeface="Courier"/>
                <a:ea typeface="Courier"/>
                <a:cs typeface="Courier"/>
                <a:sym typeface="Courier"/>
              </a:defRPr>
            </a:lvl1pPr>
          </a:lstStyle>
          <a:p>
            <a:pPr lvl="0">
              <a:defRPr sz="1800"/>
            </a:pPr>
            <a:r>
              <a:rPr sz="5000"/>
              <a:t>$ bower uninstall [package]</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lt" backwards="0">
                                    <p:tmAbs val="0"/>
                                  </p:iterate>
                                  <p:childTnLst>
                                    <p:set>
                                      <p:cBhvr>
                                        <p:cTn id="6" fill="hold"/>
                                        <p:tgtEl>
                                          <p:spTgt spid="1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2" fill="hold">
                                  <p:stCondLst>
                                    <p:cond delay="0"/>
                                  </p:stCondLst>
                                  <p:iterate type="lt" backwards="0">
                                    <p:tmAbs val="100"/>
                                  </p:iterate>
                                  <p:childTnLst>
                                    <p:set>
                                      <p:cBhvr>
                                        <p:cTn id="10" fill="hold"/>
                                        <p:tgtEl>
                                          <p:spTgt spid="115">
                                            <p:bg/>
                                          </p:spTgt>
                                        </p:tgtEl>
                                        <p:attrNameLst>
                                          <p:attrName>style.visibility</p:attrName>
                                        </p:attrNameLst>
                                      </p:cBhvr>
                                      <p:to>
                                        <p:strVal val="visible"/>
                                      </p:to>
                                    </p:set>
                                  </p:childTnLst>
                                </p:cTn>
                              </p:par>
                              <p:par>
                                <p:cTn id="11" presetClass="entr" presetSubtype="0" presetID="1" grpId="2" fill="hold">
                                  <p:stCondLst>
                                    <p:cond delay="0"/>
                                  </p:stCondLst>
                                  <p:iterate type="lt" backwards="0">
                                    <p:tmAbs val="100"/>
                                  </p:iterate>
                                  <p:childTnLst>
                                    <p:set>
                                      <p:cBhvr>
                                        <p:cTn id="12" fill="hold"/>
                                        <p:tgtEl>
                                          <p:spTgt spid="11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 grpId="3" fill="hold">
                                  <p:stCondLst>
                                    <p:cond delay="0"/>
                                  </p:stCondLst>
                                  <p:iterate type="lt" backwards="0">
                                    <p:tmAbs val="100"/>
                                  </p:iterate>
                                  <p:childTnLst>
                                    <p:set>
                                      <p:cBhvr>
                                        <p:cTn id="16" fill="hold"/>
                                        <p:tgtEl>
                                          <p:spTgt spid="116">
                                            <p:bg/>
                                          </p:spTgt>
                                        </p:tgtEl>
                                        <p:attrNameLst>
                                          <p:attrName>style.visibility</p:attrName>
                                        </p:attrNameLst>
                                      </p:cBhvr>
                                      <p:to>
                                        <p:strVal val="visible"/>
                                      </p:to>
                                    </p:set>
                                  </p:childTnLst>
                                </p:cTn>
                              </p:par>
                              <p:par>
                                <p:cTn id="17" presetClass="entr" presetSubtype="0" presetID="1" grpId="3" fill="hold">
                                  <p:stCondLst>
                                    <p:cond delay="0"/>
                                  </p:stCondLst>
                                  <p:iterate type="lt" backwards="0">
                                    <p:tmAbs val="100"/>
                                  </p:iterate>
                                  <p:childTnLst>
                                    <p:set>
                                      <p:cBhvr>
                                        <p:cTn id="18" fill="hold"/>
                                        <p:tgtEl>
                                          <p:spTgt spid="11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0" presetID="1" grpId="4" fill="hold">
                                  <p:stCondLst>
                                    <p:cond delay="0"/>
                                  </p:stCondLst>
                                  <p:iterate type="lt" backwards="0">
                                    <p:tmAbs val="100"/>
                                  </p:iterate>
                                  <p:childTnLst>
                                    <p:set>
                                      <p:cBhvr>
                                        <p:cTn id="22" fill="hold"/>
                                        <p:tgtEl>
                                          <p:spTgt spid="117">
                                            <p:bg/>
                                          </p:spTgt>
                                        </p:tgtEl>
                                        <p:attrNameLst>
                                          <p:attrName>style.visibility</p:attrName>
                                        </p:attrNameLst>
                                      </p:cBhvr>
                                      <p:to>
                                        <p:strVal val="visible"/>
                                      </p:to>
                                    </p:set>
                                  </p:childTnLst>
                                </p:cTn>
                              </p:par>
                              <p:par>
                                <p:cTn id="23" presetClass="entr" presetSubtype="0" presetID="1" grpId="4" fill="hold">
                                  <p:stCondLst>
                                    <p:cond delay="0"/>
                                  </p:stCondLst>
                                  <p:iterate type="lt" backwards="0">
                                    <p:tmAbs val="100"/>
                                  </p:iterate>
                                  <p:childTnLst>
                                    <p:set>
                                      <p:cBhvr>
                                        <p:cTn id="24" fill="hold"/>
                                        <p:tgtEl>
                                          <p:spTgt spid="11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0" presetID="1" grpId="5" fill="hold">
                                  <p:stCondLst>
                                    <p:cond delay="0"/>
                                  </p:stCondLst>
                                  <p:iterate type="lt" backwards="0">
                                    <p:tmAbs val="100"/>
                                  </p:iterate>
                                  <p:childTnLst>
                                    <p:set>
                                      <p:cBhvr>
                                        <p:cTn id="28" fill="hold"/>
                                        <p:tgtEl>
                                          <p:spTgt spid="118">
                                            <p:bg/>
                                          </p:spTgt>
                                        </p:tgtEl>
                                        <p:attrNameLst>
                                          <p:attrName>style.visibility</p:attrName>
                                        </p:attrNameLst>
                                      </p:cBhvr>
                                      <p:to>
                                        <p:strVal val="visible"/>
                                      </p:to>
                                    </p:set>
                                  </p:childTnLst>
                                </p:cTn>
                              </p:par>
                              <p:par>
                                <p:cTn id="29" presetClass="entr" presetSubtype="0" presetID="1" grpId="5" fill="hold">
                                  <p:stCondLst>
                                    <p:cond delay="0"/>
                                  </p:stCondLst>
                                  <p:iterate type="lt" backwards="0">
                                    <p:tmAbs val="100"/>
                                  </p:iterate>
                                  <p:childTnLst>
                                    <p:set>
                                      <p:cBhvr>
                                        <p:cTn id="30" fill="hold"/>
                                        <p:tgtEl>
                                          <p:spTgt spid="11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presetClass="entr" presetSubtype="0" presetID="1" grpId="6" fill="hold">
                                  <p:stCondLst>
                                    <p:cond delay="0"/>
                                  </p:stCondLst>
                                  <p:iterate type="lt" backwards="0">
                                    <p:tmAbs val="100"/>
                                  </p:iterate>
                                  <p:childTnLst>
                                    <p:set>
                                      <p:cBhvr>
                                        <p:cTn id="34" fill="hold"/>
                                        <p:tgtEl>
                                          <p:spTgt spid="119">
                                            <p:bg/>
                                          </p:spTgt>
                                        </p:tgtEl>
                                        <p:attrNameLst>
                                          <p:attrName>style.visibility</p:attrName>
                                        </p:attrNameLst>
                                      </p:cBhvr>
                                      <p:to>
                                        <p:strVal val="visible"/>
                                      </p:to>
                                    </p:set>
                                  </p:childTnLst>
                                </p:cTn>
                              </p:par>
                              <p:par>
                                <p:cTn id="35" presetClass="entr" presetSubtype="0" presetID="1" grpId="6" fill="hold">
                                  <p:stCondLst>
                                    <p:cond delay="0"/>
                                  </p:stCondLst>
                                  <p:iterate type="lt" backwards="0">
                                    <p:tmAbs val="100"/>
                                  </p:iterate>
                                  <p:childTnLst>
                                    <p:set>
                                      <p:cBhvr>
                                        <p:cTn id="36" fill="hold"/>
                                        <p:tgtEl>
                                          <p:spTgt spid="119">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9" grpId="6"/>
      <p:bldP build="p" bldLvl="5" animBg="1" rev="0" advAuto="0" spid="115" grpId="2"/>
      <p:bldP build="whole" bldLvl="1" animBg="1" rev="0" advAuto="0" spid="114" grpId="1"/>
      <p:bldP build="p" bldLvl="5" animBg="1" rev="0" advAuto="0" spid="118" grpId="5"/>
      <p:bldP build="p" bldLvl="5" animBg="1" rev="0" advAuto="0" spid="116" grpId="3"/>
      <p:bldP build="p" bldLvl="5" animBg="1" rev="0" advAuto="0" spid="117" grpId="4"/>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xfrm>
            <a:off x="952500" y="440828"/>
            <a:ext cx="11099800" cy="1189585"/>
          </a:xfrm>
          <a:prstGeom prst="rect">
            <a:avLst/>
          </a:prstGeom>
        </p:spPr>
        <p:txBody>
          <a:bodyPr/>
          <a:lstStyle>
            <a:lvl1pPr defTabSz="525779">
              <a:defRPr sz="7200">
                <a:latin typeface="Courier"/>
                <a:ea typeface="Courier"/>
                <a:cs typeface="Courier"/>
                <a:sym typeface="Courier"/>
              </a:defRPr>
            </a:lvl1pPr>
          </a:lstStyle>
          <a:p>
            <a:pPr lvl="0">
              <a:defRPr sz="1800"/>
            </a:pPr>
            <a:r>
              <a:rPr sz="7200"/>
              <a:t>Why Grunt?</a:t>
            </a:r>
          </a:p>
        </p:txBody>
      </p:sp>
      <p:pic>
        <p:nvPicPr>
          <p:cNvPr id="124" name="grunt-logo.png"/>
          <p:cNvPicPr/>
          <p:nvPr/>
        </p:nvPicPr>
        <p:blipFill>
          <a:blip r:embed="rId3">
            <a:extLst/>
          </a:blip>
          <a:stretch>
            <a:fillRect/>
          </a:stretch>
        </p:blipFill>
        <p:spPr>
          <a:xfrm>
            <a:off x="6684267" y="2451695"/>
            <a:ext cx="6142733" cy="6142733"/>
          </a:xfrm>
          <a:prstGeom prst="rect">
            <a:avLst/>
          </a:prstGeom>
          <a:ln w="12700">
            <a:miter lim="400000"/>
          </a:ln>
        </p:spPr>
      </p:pic>
      <p:sp>
        <p:nvSpPr>
          <p:cNvPr id="125" name="Shape 125"/>
          <p:cNvSpPr/>
          <p:nvPr/>
        </p:nvSpPr>
        <p:spPr>
          <a:xfrm>
            <a:off x="568721" y="1914227"/>
            <a:ext cx="468704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5000">
                <a:latin typeface="Courier"/>
                <a:ea typeface="Courier"/>
                <a:cs typeface="Courier"/>
                <a:sym typeface="Courier"/>
              </a:defRPr>
            </a:lvl1pPr>
          </a:lstStyle>
          <a:p>
            <a:pPr lvl="0">
              <a:defRPr sz="1800"/>
            </a:pPr>
            <a:r>
              <a:rPr sz="5000"/>
              <a:t>$ grunt test</a:t>
            </a:r>
          </a:p>
        </p:txBody>
      </p:sp>
      <p:sp>
        <p:nvSpPr>
          <p:cNvPr id="126" name="Shape 126"/>
          <p:cNvSpPr/>
          <p:nvPr/>
        </p:nvSpPr>
        <p:spPr>
          <a:xfrm>
            <a:off x="568721" y="3163907"/>
            <a:ext cx="5068108"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5000">
                <a:latin typeface="Courier"/>
                <a:ea typeface="Courier"/>
                <a:cs typeface="Courier"/>
                <a:sym typeface="Courier"/>
              </a:defRPr>
            </a:lvl1pPr>
          </a:lstStyle>
          <a:p>
            <a:pPr lvl="0">
              <a:defRPr sz="1800"/>
            </a:pPr>
            <a:r>
              <a:rPr sz="5000"/>
              <a:t>$ grunt build</a:t>
            </a:r>
          </a:p>
        </p:txBody>
      </p:sp>
      <p:sp>
        <p:nvSpPr>
          <p:cNvPr id="127" name="Shape 127"/>
          <p:cNvSpPr/>
          <p:nvPr/>
        </p:nvSpPr>
        <p:spPr>
          <a:xfrm>
            <a:off x="568721" y="4413587"/>
            <a:ext cx="468704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5000">
                <a:latin typeface="Courier"/>
                <a:ea typeface="Courier"/>
                <a:cs typeface="Courier"/>
                <a:sym typeface="Courier"/>
              </a:defRPr>
            </a:lvl1pPr>
          </a:lstStyle>
          <a:p>
            <a:pPr lvl="0">
              <a:defRPr sz="1800"/>
            </a:pPr>
            <a:r>
              <a:rPr sz="5000"/>
              <a:t>$ grunt dist</a:t>
            </a:r>
          </a:p>
        </p:txBody>
      </p:sp>
      <p:sp>
        <p:nvSpPr>
          <p:cNvPr id="128" name="Shape 128"/>
          <p:cNvSpPr/>
          <p:nvPr/>
        </p:nvSpPr>
        <p:spPr>
          <a:xfrm>
            <a:off x="568721" y="5663267"/>
            <a:ext cx="468704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5000">
                <a:latin typeface="Courier"/>
                <a:ea typeface="Courier"/>
                <a:cs typeface="Courier"/>
                <a:sym typeface="Courier"/>
              </a:defRPr>
            </a:lvl1pPr>
          </a:lstStyle>
          <a:p>
            <a:pPr lvl="0">
              <a:defRPr sz="1800"/>
            </a:pPr>
            <a:r>
              <a:rPr sz="5000"/>
              <a:t>$ grunt docs</a:t>
            </a:r>
          </a:p>
        </p:txBody>
      </p:sp>
      <p:sp>
        <p:nvSpPr>
          <p:cNvPr id="129" name="Shape 129"/>
          <p:cNvSpPr/>
          <p:nvPr/>
        </p:nvSpPr>
        <p:spPr>
          <a:xfrm>
            <a:off x="568721" y="6912947"/>
            <a:ext cx="5068108"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5000">
                <a:latin typeface="Courier"/>
                <a:ea typeface="Courier"/>
                <a:cs typeface="Courier"/>
                <a:sym typeface="Courier"/>
              </a:defRPr>
            </a:lvl1pPr>
          </a:lstStyle>
          <a:p>
            <a:pPr lvl="0">
              <a:defRPr sz="1800"/>
            </a:pPr>
            <a:r>
              <a:rPr sz="5000"/>
              <a:t>$ grunt serve</a:t>
            </a:r>
          </a:p>
        </p:txBody>
      </p:sp>
      <p:sp>
        <p:nvSpPr>
          <p:cNvPr id="130" name="Shape 130"/>
          <p:cNvSpPr/>
          <p:nvPr/>
        </p:nvSpPr>
        <p:spPr>
          <a:xfrm>
            <a:off x="568721" y="8162627"/>
            <a:ext cx="6973418"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5000">
                <a:latin typeface="Courier"/>
                <a:ea typeface="Courier"/>
                <a:cs typeface="Courier"/>
                <a:sym typeface="Courier"/>
              </a:defRPr>
            </a:lvl1pPr>
          </a:lstStyle>
          <a:p>
            <a:pPr lvl="0">
              <a:defRPr sz="1800"/>
            </a:pPr>
            <a:r>
              <a:rPr sz="5000"/>
              <a:t>$ grunt serve:dist</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lt" backwards="0">
                                    <p:tmAbs val="0"/>
                                  </p:iterate>
                                  <p:childTnLst>
                                    <p:set>
                                      <p:cBhvr>
                                        <p:cTn id="6" fill="hold"/>
                                        <p:tgtEl>
                                          <p:spTgt spid="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2" fill="hold">
                                  <p:stCondLst>
                                    <p:cond delay="0"/>
                                  </p:stCondLst>
                                  <p:iterate type="lt" backwards="0">
                                    <p:tmAbs val="100"/>
                                  </p:iterate>
                                  <p:childTnLst>
                                    <p:set>
                                      <p:cBhvr>
                                        <p:cTn id="10" fill="hold"/>
                                        <p:tgtEl>
                                          <p:spTgt spid="125">
                                            <p:bg/>
                                          </p:spTgt>
                                        </p:tgtEl>
                                        <p:attrNameLst>
                                          <p:attrName>style.visibility</p:attrName>
                                        </p:attrNameLst>
                                      </p:cBhvr>
                                      <p:to>
                                        <p:strVal val="visible"/>
                                      </p:to>
                                    </p:set>
                                  </p:childTnLst>
                                </p:cTn>
                              </p:par>
                              <p:par>
                                <p:cTn id="11" presetClass="entr" presetSubtype="0" presetID="1" grpId="2" fill="hold">
                                  <p:stCondLst>
                                    <p:cond delay="0"/>
                                  </p:stCondLst>
                                  <p:iterate type="lt" backwards="0">
                                    <p:tmAbs val="100"/>
                                  </p:iterate>
                                  <p:childTnLst>
                                    <p:set>
                                      <p:cBhvr>
                                        <p:cTn id="12" fill="hold"/>
                                        <p:tgtEl>
                                          <p:spTgt spid="12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 grpId="3" fill="hold">
                                  <p:stCondLst>
                                    <p:cond delay="0"/>
                                  </p:stCondLst>
                                  <p:iterate type="lt" backwards="0">
                                    <p:tmAbs val="100"/>
                                  </p:iterate>
                                  <p:childTnLst>
                                    <p:set>
                                      <p:cBhvr>
                                        <p:cTn id="16" fill="hold"/>
                                        <p:tgtEl>
                                          <p:spTgt spid="126">
                                            <p:bg/>
                                          </p:spTgt>
                                        </p:tgtEl>
                                        <p:attrNameLst>
                                          <p:attrName>style.visibility</p:attrName>
                                        </p:attrNameLst>
                                      </p:cBhvr>
                                      <p:to>
                                        <p:strVal val="visible"/>
                                      </p:to>
                                    </p:set>
                                  </p:childTnLst>
                                </p:cTn>
                              </p:par>
                              <p:par>
                                <p:cTn id="17" presetClass="entr" presetSubtype="0" presetID="1" grpId="3" fill="hold">
                                  <p:stCondLst>
                                    <p:cond delay="0"/>
                                  </p:stCondLst>
                                  <p:iterate type="lt" backwards="0">
                                    <p:tmAbs val="100"/>
                                  </p:iterate>
                                  <p:childTnLst>
                                    <p:set>
                                      <p:cBhvr>
                                        <p:cTn id="18" fill="hold"/>
                                        <p:tgtEl>
                                          <p:spTgt spid="12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0" presetID="1" grpId="4" fill="hold">
                                  <p:stCondLst>
                                    <p:cond delay="0"/>
                                  </p:stCondLst>
                                  <p:iterate type="lt" backwards="0">
                                    <p:tmAbs val="100"/>
                                  </p:iterate>
                                  <p:childTnLst>
                                    <p:set>
                                      <p:cBhvr>
                                        <p:cTn id="22" fill="hold"/>
                                        <p:tgtEl>
                                          <p:spTgt spid="127">
                                            <p:bg/>
                                          </p:spTgt>
                                        </p:tgtEl>
                                        <p:attrNameLst>
                                          <p:attrName>style.visibility</p:attrName>
                                        </p:attrNameLst>
                                      </p:cBhvr>
                                      <p:to>
                                        <p:strVal val="visible"/>
                                      </p:to>
                                    </p:set>
                                  </p:childTnLst>
                                </p:cTn>
                              </p:par>
                              <p:par>
                                <p:cTn id="23" presetClass="entr" presetSubtype="0" presetID="1" grpId="4" fill="hold">
                                  <p:stCondLst>
                                    <p:cond delay="0"/>
                                  </p:stCondLst>
                                  <p:iterate type="lt" backwards="0">
                                    <p:tmAbs val="100"/>
                                  </p:iterate>
                                  <p:childTnLst>
                                    <p:set>
                                      <p:cBhvr>
                                        <p:cTn id="24" fill="hold"/>
                                        <p:tgtEl>
                                          <p:spTgt spid="12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0" presetID="1" grpId="5" fill="hold">
                                  <p:stCondLst>
                                    <p:cond delay="0"/>
                                  </p:stCondLst>
                                  <p:iterate type="lt" backwards="0">
                                    <p:tmAbs val="100"/>
                                  </p:iterate>
                                  <p:childTnLst>
                                    <p:set>
                                      <p:cBhvr>
                                        <p:cTn id="28" fill="hold"/>
                                        <p:tgtEl>
                                          <p:spTgt spid="128">
                                            <p:bg/>
                                          </p:spTgt>
                                        </p:tgtEl>
                                        <p:attrNameLst>
                                          <p:attrName>style.visibility</p:attrName>
                                        </p:attrNameLst>
                                      </p:cBhvr>
                                      <p:to>
                                        <p:strVal val="visible"/>
                                      </p:to>
                                    </p:set>
                                  </p:childTnLst>
                                </p:cTn>
                              </p:par>
                              <p:par>
                                <p:cTn id="29" presetClass="entr" presetSubtype="0" presetID="1" grpId="5" fill="hold">
                                  <p:stCondLst>
                                    <p:cond delay="0"/>
                                  </p:stCondLst>
                                  <p:iterate type="lt" backwards="0">
                                    <p:tmAbs val="100"/>
                                  </p:iterate>
                                  <p:childTnLst>
                                    <p:set>
                                      <p:cBhvr>
                                        <p:cTn id="30" fill="hold"/>
                                        <p:tgtEl>
                                          <p:spTgt spid="12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presetClass="entr" presetSubtype="0" presetID="1" grpId="6" fill="hold">
                                  <p:stCondLst>
                                    <p:cond delay="0"/>
                                  </p:stCondLst>
                                  <p:iterate type="lt" backwards="0">
                                    <p:tmAbs val="100"/>
                                  </p:iterate>
                                  <p:childTnLst>
                                    <p:set>
                                      <p:cBhvr>
                                        <p:cTn id="34" fill="hold"/>
                                        <p:tgtEl>
                                          <p:spTgt spid="129">
                                            <p:bg/>
                                          </p:spTgt>
                                        </p:tgtEl>
                                        <p:attrNameLst>
                                          <p:attrName>style.visibility</p:attrName>
                                        </p:attrNameLst>
                                      </p:cBhvr>
                                      <p:to>
                                        <p:strVal val="visible"/>
                                      </p:to>
                                    </p:set>
                                  </p:childTnLst>
                                </p:cTn>
                              </p:par>
                              <p:par>
                                <p:cTn id="35" presetClass="entr" presetSubtype="0" presetID="1" grpId="6" fill="hold">
                                  <p:stCondLst>
                                    <p:cond delay="0"/>
                                  </p:stCondLst>
                                  <p:iterate type="lt" backwards="0">
                                    <p:tmAbs val="100"/>
                                  </p:iterate>
                                  <p:childTnLst>
                                    <p:set>
                                      <p:cBhvr>
                                        <p:cTn id="36" fill="hold"/>
                                        <p:tgtEl>
                                          <p:spTgt spid="129">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presetClass="entr" presetSubtype="0" presetID="1" grpId="7" fill="hold">
                                  <p:stCondLst>
                                    <p:cond delay="0"/>
                                  </p:stCondLst>
                                  <p:iterate type="lt" backwards="0">
                                    <p:tmAbs val="100"/>
                                  </p:iterate>
                                  <p:childTnLst>
                                    <p:set>
                                      <p:cBhvr>
                                        <p:cTn id="40" fill="hold"/>
                                        <p:tgtEl>
                                          <p:spTgt spid="130">
                                            <p:bg/>
                                          </p:spTgt>
                                        </p:tgtEl>
                                        <p:attrNameLst>
                                          <p:attrName>style.visibility</p:attrName>
                                        </p:attrNameLst>
                                      </p:cBhvr>
                                      <p:to>
                                        <p:strVal val="visible"/>
                                      </p:to>
                                    </p:set>
                                  </p:childTnLst>
                                </p:cTn>
                              </p:par>
                              <p:par>
                                <p:cTn id="41" presetClass="entr" presetSubtype="0" presetID="1" grpId="7" fill="hold">
                                  <p:stCondLst>
                                    <p:cond delay="0"/>
                                  </p:stCondLst>
                                  <p:iterate type="lt" backwards="0">
                                    <p:tmAbs val="100"/>
                                  </p:iterate>
                                  <p:childTnLst>
                                    <p:set>
                                      <p:cBhvr>
                                        <p:cTn id="42" fill="hold"/>
                                        <p:tgtEl>
                                          <p:spTgt spid="130">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5" grpId="2"/>
      <p:bldP build="p" bldLvl="5" animBg="1" rev="0" advAuto="0" spid="128" grpId="5"/>
      <p:bldP build="whole" bldLvl="1" animBg="1" rev="0" advAuto="0" spid="123" grpId="1"/>
      <p:bldP build="p" bldLvl="5" animBg="1" rev="0" advAuto="0" spid="130" grpId="7"/>
      <p:bldP build="p" bldLvl="5" animBg="1" rev="0" advAuto="0" spid="127" grpId="4"/>
      <p:bldP build="p" bldLvl="5" animBg="1" rev="0" advAuto="0" spid="129" grpId="6"/>
      <p:bldP build="p" bldLvl="5" animBg="1" rev="0" advAuto="0" spid="126" grpId="3"/>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xfrm>
            <a:off x="952499" y="440828"/>
            <a:ext cx="11099801" cy="1185914"/>
          </a:xfrm>
          <a:prstGeom prst="rect">
            <a:avLst/>
          </a:prstGeom>
        </p:spPr>
        <p:txBody>
          <a:bodyPr/>
          <a:lstStyle>
            <a:lvl1pPr defTabSz="514095">
              <a:defRPr sz="7040">
                <a:latin typeface="Courier"/>
                <a:ea typeface="Courier"/>
                <a:cs typeface="Courier"/>
                <a:sym typeface="Courier"/>
              </a:defRPr>
            </a:lvl1pPr>
          </a:lstStyle>
          <a:p>
            <a:pPr lvl="0">
              <a:defRPr sz="1800"/>
            </a:pPr>
            <a:r>
              <a:rPr sz="7040"/>
              <a:t>Why Yeoman?</a:t>
            </a:r>
          </a:p>
        </p:txBody>
      </p:sp>
      <p:sp>
        <p:nvSpPr>
          <p:cNvPr id="135" name="Shape 135"/>
          <p:cNvSpPr/>
          <p:nvPr/>
        </p:nvSpPr>
        <p:spPr>
          <a:xfrm>
            <a:off x="707089" y="5736728"/>
            <a:ext cx="11590622" cy="26086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a:spcBef>
                <a:spcPts val="3200"/>
              </a:spcBef>
              <a:defRPr sz="1800"/>
            </a:pPr>
            <a:r>
              <a:rPr sz="3400">
                <a:latin typeface="Courier"/>
                <a:ea typeface="Courier"/>
                <a:cs typeface="Courier"/>
                <a:sym typeface="Courier"/>
              </a:rPr>
              <a:t>The Yeoman workflow consists of three   tools that will streamline development of modern web projects. </a:t>
            </a:r>
            <a:endParaRPr sz="3400">
              <a:latin typeface="Courier"/>
              <a:ea typeface="Courier"/>
              <a:cs typeface="Courier"/>
              <a:sym typeface="Courier"/>
            </a:endParaRPr>
          </a:p>
          <a:p>
            <a:pPr lvl="0" algn="l">
              <a:spcBef>
                <a:spcPts val="3200"/>
              </a:spcBef>
              <a:defRPr sz="1800"/>
            </a:pPr>
            <a:r>
              <a:rPr sz="3400">
                <a:latin typeface="Courier"/>
                <a:ea typeface="Courier"/>
                <a:cs typeface="Courier"/>
                <a:sym typeface="Courier"/>
              </a:rPr>
              <a:t>What more could you want?</a:t>
            </a:r>
          </a:p>
        </p:txBody>
      </p:sp>
      <p:pic>
        <p:nvPicPr>
          <p:cNvPr id="136" name="workflow.jpg"/>
          <p:cNvPicPr/>
          <p:nvPr/>
        </p:nvPicPr>
        <p:blipFill>
          <a:blip r:embed="rId3">
            <a:extLst/>
          </a:blip>
          <a:stretch>
            <a:fillRect/>
          </a:stretch>
        </p:blipFill>
        <p:spPr>
          <a:xfrm>
            <a:off x="2165349" y="1998985"/>
            <a:ext cx="8674101" cy="3365501"/>
          </a:xfrm>
          <a:prstGeom prst="rect">
            <a:avLst/>
          </a:prstGeom>
          <a:ln w="12700">
            <a:miter lim="400000"/>
          </a:ln>
        </p:spPr>
      </p:pic>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lt" backwards="0">
                                    <p:tmAbs val="0"/>
                                  </p:iterate>
                                  <p:childTnLst>
                                    <p:set>
                                      <p:cBhvr>
                                        <p:cTn id="6" fill="hold"/>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32" presetID="4" grpId="2" fill="hold">
                                  <p:stCondLst>
                                    <p:cond delay="0"/>
                                  </p:stCondLst>
                                  <p:iterate type="el" backwards="0">
                                    <p:tmAbs val="0"/>
                                  </p:iterate>
                                  <p:childTnLst>
                                    <p:set>
                                      <p:cBhvr>
                                        <p:cTn id="10" fill="hold"/>
                                        <p:tgtEl>
                                          <p:spTgt spid="136"/>
                                        </p:tgtEl>
                                        <p:attrNameLst>
                                          <p:attrName>style.visibility</p:attrName>
                                        </p:attrNameLst>
                                      </p:cBhvr>
                                      <p:to>
                                        <p:strVal val="visible"/>
                                      </p:to>
                                    </p:set>
                                    <p:animEffect filter="box(out)" transition="in">
                                      <p:cBhvr>
                                        <p:cTn id="11" dur="1000"/>
                                        <p:tgtEl>
                                          <p:spTgt spid="136"/>
                                        </p:tgtEl>
                                      </p:cBhvr>
                                    </p:animEffect>
                                  </p:childTnLst>
                                </p:cTn>
                              </p:par>
                            </p:childTnLst>
                          </p:cTn>
                        </p:par>
                      </p:childTnLst>
                    </p:cTn>
                  </p:par>
                  <p:par>
                    <p:cTn id="12" fill="hold">
                      <p:stCondLst>
                        <p:cond delay="indefinite"/>
                      </p:stCondLst>
                      <p:childTnLst>
                        <p:par>
                          <p:cTn id="13" fill="hold">
                            <p:stCondLst>
                              <p:cond delay="0"/>
                            </p:stCondLst>
                            <p:childTnLst>
                              <p:par>
                                <p:cTn id="14" nodeType="clickEffect" presetClass="entr" presetSubtype="0" presetID="1" grpId="3" fill="hold">
                                  <p:stCondLst>
                                    <p:cond delay="0"/>
                                  </p:stCondLst>
                                  <p:iterate type="lt" backwards="0">
                                    <p:tmAbs val="0"/>
                                  </p:iterate>
                                  <p:childTnLst>
                                    <p:set>
                                      <p:cBhvr>
                                        <p:cTn id="15" fill="hold"/>
                                        <p:tgtEl>
                                          <p:spTgt spid="1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6" grpId="2"/>
      <p:bldP build="whole" bldLvl="1" animBg="1" rev="0" advAuto="0" spid="135" grpId="3"/>
      <p:bldP build="whole" bldLvl="1" animBg="1" rev="0" advAuto="0" spid="134" grpId="1"/>
    </p:bldLst>
  </p:timing>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