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302" r:id="rId2"/>
    <p:sldId id="330" r:id="rId3"/>
    <p:sldId id="331" r:id="rId4"/>
    <p:sldId id="322" r:id="rId5"/>
    <p:sldId id="329" r:id="rId6"/>
    <p:sldId id="332" r:id="rId7"/>
    <p:sldId id="364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21" r:id="rId40"/>
    <p:sldId id="318" r:id="rId41"/>
  </p:sldIdLst>
  <p:sldSz cx="9144000" cy="6858000" type="screen4x3"/>
  <p:notesSz cx="7099300" cy="10234613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B2B2B2"/>
    <a:srgbClr val="336600"/>
    <a:srgbClr val="DDDDDD"/>
    <a:srgbClr val="CC3300"/>
    <a:srgbClr val="000099"/>
    <a:srgbClr val="FFEEDD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 autoAdjust="0"/>
    <p:restoredTop sz="92412" autoAdjust="0"/>
  </p:normalViewPr>
  <p:slideViewPr>
    <p:cSldViewPr>
      <p:cViewPr varScale="1">
        <p:scale>
          <a:sx n="86" d="100"/>
          <a:sy n="86" d="100"/>
        </p:scale>
        <p:origin x="-8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94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4" Type="http://schemas.openxmlformats.org/officeDocument/2006/relationships/slide" Target="slides/slide34.xml"/><Relationship Id="rId1" Type="http://schemas.openxmlformats.org/officeDocument/2006/relationships/slide" Target="slides/slide29.xml"/><Relationship Id="rId2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031" cy="51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6" tIns="47558" rIns="95116" bIns="47558" numCol="1" anchor="t" anchorCtr="0" compatLnSpc="1">
            <a:prstTxWarp prst="textNoShape">
              <a:avLst/>
            </a:prstTxWarp>
          </a:bodyPr>
          <a:lstStyle>
            <a:lvl1pPr defTabSz="950737">
              <a:defRPr sz="1300"/>
            </a:lvl1pPr>
          </a:lstStyle>
          <a:p>
            <a:pPr>
              <a:defRPr/>
            </a:pPr>
            <a:r>
              <a:rPr lang="nb-NO"/>
              <a:t>Tabeller og enkle spørringer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70" y="1"/>
            <a:ext cx="3076030" cy="51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6" tIns="47558" rIns="95116" bIns="47558" numCol="1" anchor="t" anchorCtr="0" compatLnSpc="1">
            <a:prstTxWarp prst="textNoShape">
              <a:avLst/>
            </a:prstTxWarp>
          </a:bodyPr>
          <a:lstStyle>
            <a:lvl1pPr algn="r" defTabSz="950737">
              <a:defRPr sz="1300"/>
            </a:lvl1pPr>
          </a:lstStyle>
          <a:p>
            <a:pPr>
              <a:defRPr/>
            </a:pPr>
            <a:fld id="{9CEF70AE-8A60-6E46-936B-E4464A477600}" type="datetime1">
              <a:rPr lang="nb-NO" smtClean="0"/>
              <a:t>05/02/18</a:t>
            </a:fld>
            <a:endParaRPr lang="nb-NO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542"/>
            <a:ext cx="3076031" cy="51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6" tIns="47558" rIns="95116" bIns="47558" numCol="1" anchor="b" anchorCtr="0" compatLnSpc="1">
            <a:prstTxWarp prst="textNoShape">
              <a:avLst/>
            </a:prstTxWarp>
          </a:bodyPr>
          <a:lstStyle>
            <a:lvl1pPr defTabSz="950737">
              <a:defRPr sz="13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70" y="9723542"/>
            <a:ext cx="3076030" cy="51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6" tIns="47558" rIns="95116" bIns="47558" numCol="1" anchor="b" anchorCtr="0" compatLnSpc="1">
            <a:prstTxWarp prst="textNoShape">
              <a:avLst/>
            </a:prstTxWarp>
          </a:bodyPr>
          <a:lstStyle>
            <a:lvl1pPr algn="r" defTabSz="950737">
              <a:defRPr sz="1300"/>
            </a:lvl1pPr>
          </a:lstStyle>
          <a:p>
            <a:pPr>
              <a:defRPr/>
            </a:pPr>
            <a:fld id="{B2E9EED6-166F-4DF9-96A6-71676CBCF361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4501303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031" cy="51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6" tIns="47558" rIns="95116" bIns="47558" numCol="1" anchor="t" anchorCtr="0" compatLnSpc="1">
            <a:prstTxWarp prst="textNoShape">
              <a:avLst/>
            </a:prstTxWarp>
          </a:bodyPr>
          <a:lstStyle>
            <a:lvl1pPr defTabSz="950737">
              <a:defRPr sz="1300"/>
            </a:lvl1pPr>
          </a:lstStyle>
          <a:p>
            <a:pPr>
              <a:defRPr/>
            </a:pPr>
            <a:r>
              <a:rPr lang="nb-NO"/>
              <a:t>Tabeller og enkle spørringer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270" y="1"/>
            <a:ext cx="3076030" cy="51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6" tIns="47558" rIns="95116" bIns="47558" numCol="1" anchor="t" anchorCtr="0" compatLnSpc="1">
            <a:prstTxWarp prst="textNoShape">
              <a:avLst/>
            </a:prstTxWarp>
          </a:bodyPr>
          <a:lstStyle>
            <a:lvl1pPr algn="r" defTabSz="950737">
              <a:defRPr sz="1300"/>
            </a:lvl1pPr>
          </a:lstStyle>
          <a:p>
            <a:pPr>
              <a:defRPr/>
            </a:pPr>
            <a:fld id="{0CCE9BF9-703D-AB4A-A48A-25C321A48BAD}" type="datetime1">
              <a:rPr lang="nb-NO" smtClean="0"/>
              <a:t>05/02/18</a:t>
            </a:fld>
            <a:endParaRPr lang="nb-NO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38" y="4860123"/>
            <a:ext cx="5204824" cy="46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6" tIns="47558" rIns="95116" bIns="475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542"/>
            <a:ext cx="3076031" cy="51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6" tIns="47558" rIns="95116" bIns="47558" numCol="1" anchor="b" anchorCtr="0" compatLnSpc="1">
            <a:prstTxWarp prst="textNoShape">
              <a:avLst/>
            </a:prstTxWarp>
          </a:bodyPr>
          <a:lstStyle>
            <a:lvl1pPr defTabSz="950737">
              <a:defRPr sz="13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270" y="9723542"/>
            <a:ext cx="3076030" cy="51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6" tIns="47558" rIns="95116" bIns="47558" numCol="1" anchor="b" anchorCtr="0" compatLnSpc="1">
            <a:prstTxWarp prst="textNoShape">
              <a:avLst/>
            </a:prstTxWarp>
          </a:bodyPr>
          <a:lstStyle>
            <a:lvl1pPr algn="r" defTabSz="950737">
              <a:defRPr sz="1300"/>
            </a:lvl1pPr>
          </a:lstStyle>
          <a:p>
            <a:pPr>
              <a:defRPr/>
            </a:pPr>
            <a:fld id="{6F0C1081-01D8-4325-8D8C-AA315B3EBEEA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861478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nb-NO"/>
              <a:t>Tabeller og enkle spørringer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36395E6-6CF7-F849-A27E-33F1BB9CCE6C}" type="datetime1">
              <a:rPr lang="nb-NO" smtClean="0"/>
              <a:t>05/02/18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C1081-01D8-4325-8D8C-AA315B3EBEEA}" type="slidenum">
              <a:rPr lang="nb-NO" smtClean="0"/>
              <a:pPr>
                <a:defRPr/>
              </a:pPr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7748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47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Tabeller og enkle spørringer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CCE9BF9-703D-AB4A-A48A-25C321A48BAD}" type="datetime1">
              <a:rPr lang="nb-NO" smtClean="0"/>
              <a:t>07/02/18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C1081-01D8-4325-8D8C-AA315B3EBEEA}" type="slidenum">
              <a:rPr lang="nb-NO" smtClean="0"/>
              <a:pPr>
                <a:defRPr/>
              </a:pPr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8804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994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0211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5264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8686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933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256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0221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Tabeller og enkle spørringer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CCE9BF9-703D-AB4A-A48A-25C321A48BAD}" type="datetime1">
              <a:rPr lang="nb-NO" smtClean="0"/>
              <a:t>07/02/18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C1081-01D8-4325-8D8C-AA315B3EBEEA}" type="slidenum">
              <a:rPr lang="nb-NO" smtClean="0"/>
              <a:pPr>
                <a:defRPr/>
              </a:pPr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90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Tabeller og enkle spørringer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CCE9BF9-703D-AB4A-A48A-25C321A48BAD}" type="datetime1">
              <a:rPr lang="nb-NO" smtClean="0"/>
              <a:t>07/02/18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C1081-01D8-4325-8D8C-AA315B3EBEEA}" type="slidenum">
              <a:rPr lang="nb-NO" smtClean="0"/>
              <a:pPr>
                <a:defRPr/>
              </a:pPr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2919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8580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6008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7635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526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7067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1293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1337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6511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1pPr>
            <a:lvl2pPr marL="774005" indent="-297694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2pPr>
            <a:lvl3pPr marL="1190777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3pPr>
            <a:lvl4pPr marL="1667088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4pPr>
            <a:lvl5pPr marL="2143399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5pPr>
            <a:lvl6pPr marL="2619710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6pPr>
            <a:lvl7pPr marL="3096021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7pPr>
            <a:lvl8pPr marL="3572332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8pPr>
            <a:lvl9pPr marL="4048643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DB4F0E-1FAE-40C9-BD17-DAD92B783BB1}" type="slidenum">
              <a:rPr lang="nb-NO" sz="1300"/>
              <a:pPr eaLnBrk="1" hangingPunct="1"/>
              <a:t>29</a:t>
            </a:fld>
            <a:endParaRPr lang="nb-NO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06934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83A05-0F4D-4803-96FE-D44DAE218EE1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608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nb-NO"/>
              <a:t>Tabeller og enkle spørringer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EA57A5A-9979-AB40-BCB1-876043DE8AD6}" type="datetime1">
              <a:rPr lang="nb-NO" smtClean="0"/>
              <a:t>05/02/18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C1081-01D8-4325-8D8C-AA315B3EBEEA}" type="slidenum">
              <a:rPr lang="nb-NO" smtClean="0"/>
              <a:pPr>
                <a:defRPr/>
              </a:pPr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1693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1pPr>
            <a:lvl2pPr marL="774005" indent="-297694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2pPr>
            <a:lvl3pPr marL="1190777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3pPr>
            <a:lvl4pPr marL="1667088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4pPr>
            <a:lvl5pPr marL="2143399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5pPr>
            <a:lvl6pPr marL="2619710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6pPr>
            <a:lvl7pPr marL="3096021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7pPr>
            <a:lvl8pPr marL="3572332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8pPr>
            <a:lvl9pPr marL="4048643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FC03E2-2AA1-4D6E-B710-631BF61F0800}" type="slidenum">
              <a:rPr lang="nb-NO" sz="1300"/>
              <a:pPr eaLnBrk="1" hangingPunct="1"/>
              <a:t>31</a:t>
            </a:fld>
            <a:endParaRPr lang="nb-NO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1393928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1pPr>
            <a:lvl2pPr marL="774005" indent="-297694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2pPr>
            <a:lvl3pPr marL="1190777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3pPr>
            <a:lvl4pPr marL="1667088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4pPr>
            <a:lvl5pPr marL="2143399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5pPr>
            <a:lvl6pPr marL="2619710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6pPr>
            <a:lvl7pPr marL="3096021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7pPr>
            <a:lvl8pPr marL="3572332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8pPr>
            <a:lvl9pPr marL="4048643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6A9A64-A864-4CF0-9DF3-E8E0D5927B89}" type="slidenum">
              <a:rPr lang="nb-NO" sz="1300"/>
              <a:pPr eaLnBrk="1" hangingPunct="1"/>
              <a:t>32</a:t>
            </a:fld>
            <a:endParaRPr lang="nb-NO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2724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83A05-0F4D-4803-96FE-D44DAE218EE1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8984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1pPr>
            <a:lvl2pPr marL="774005" indent="-297694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2pPr>
            <a:lvl3pPr marL="1190777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3pPr>
            <a:lvl4pPr marL="1667088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4pPr>
            <a:lvl5pPr marL="2143399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5pPr>
            <a:lvl6pPr marL="2619710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6pPr>
            <a:lvl7pPr marL="3096021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7pPr>
            <a:lvl8pPr marL="3572332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8pPr>
            <a:lvl9pPr marL="4048643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354ABA-5DC3-4978-8D03-872198AD7C45}" type="slidenum">
              <a:rPr lang="nb-NO" sz="1300"/>
              <a:pPr eaLnBrk="1" hangingPunct="1"/>
              <a:t>34</a:t>
            </a:fld>
            <a:endParaRPr lang="nb-NO" sz="13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7372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83A05-0F4D-4803-96FE-D44DAE218EE1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68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1pPr>
            <a:lvl2pPr marL="774005" indent="-297694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2pPr>
            <a:lvl3pPr marL="1190777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3pPr>
            <a:lvl4pPr marL="1667088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4pPr>
            <a:lvl5pPr marL="2143399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5pPr>
            <a:lvl6pPr marL="2619710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6pPr>
            <a:lvl7pPr marL="3096021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7pPr>
            <a:lvl8pPr marL="3572332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8pPr>
            <a:lvl9pPr marL="4048643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88AC65-9348-4B79-B992-E9CD88166463}" type="slidenum">
              <a:rPr lang="nb-NO" sz="1300"/>
              <a:pPr eaLnBrk="1" hangingPunct="1"/>
              <a:t>36</a:t>
            </a:fld>
            <a:endParaRPr lang="nb-NO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6455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1pPr>
            <a:lvl2pPr marL="774005" indent="-297694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2pPr>
            <a:lvl3pPr marL="1190777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3pPr>
            <a:lvl4pPr marL="1667088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4pPr>
            <a:lvl5pPr marL="2143399" indent="-238155" defTabSz="949314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5pPr>
            <a:lvl6pPr marL="2619710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6pPr>
            <a:lvl7pPr marL="3096021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7pPr>
            <a:lvl8pPr marL="3572332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8pPr>
            <a:lvl9pPr marL="4048643" indent="-238155" defTabSz="949314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258D29-8F0C-4F0C-9A6E-380EEBE7DD9B}" type="slidenum">
              <a:rPr lang="nb-NO" sz="1300"/>
              <a:pPr eaLnBrk="1" hangingPunct="1"/>
              <a:t>37</a:t>
            </a:fld>
            <a:endParaRPr lang="nb-NO" sz="13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768810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266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Tabeller og enkle spørringer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CCE9BF9-703D-AB4A-A48A-25C321A48BAD}" type="datetime1">
              <a:rPr lang="nb-NO" smtClean="0"/>
              <a:t>07/02/18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C1081-01D8-4325-8D8C-AA315B3EBEEA}" type="slidenum">
              <a:rPr lang="nb-NO" smtClean="0"/>
              <a:pPr>
                <a:defRPr/>
              </a:pPr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041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6</a:t>
            </a:fld>
            <a:endParaRPr lang="nb-NO"/>
          </a:p>
        </p:txBody>
      </p:sp>
      <p:sp>
        <p:nvSpPr>
          <p:cNvPr id="5" name="Plassholder for lysbilde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1311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7</a:t>
            </a:fld>
            <a:endParaRPr lang="nb-NO"/>
          </a:p>
        </p:txBody>
      </p:sp>
      <p:sp>
        <p:nvSpPr>
          <p:cNvPr id="5" name="Plassholder for lysbilde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58775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994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283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7FECC-DEBE-40F2-A8C8-371C4DB20AA9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48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rs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NMBU\NMBU_symbol_1000prosent_av_18mm_RGB_hvit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31" y="2571889"/>
            <a:ext cx="2147040" cy="17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3"/>
          <a:stretch/>
        </p:blipFill>
        <p:spPr>
          <a:xfrm>
            <a:off x="4476749" y="2570986"/>
            <a:ext cx="3240793" cy="17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9A0-9C0B-DF4F-AB3D-28D9C5857ECA}" type="datetime1">
              <a:rPr lang="nb-NO" noProof="0" smtClean="0"/>
              <a:t>05/02/18</a:t>
            </a:fld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9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576000" y="1920873"/>
            <a:ext cx="7992000" cy="4127501"/>
          </a:xfrm>
          <a:noFill/>
        </p:spPr>
        <p:txBody>
          <a:bodyPr tIns="2160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Drag picture to placeholder or click icon to add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846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stes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NMBU\nmbu_ppt_sisteside_grafik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874"/>
            <a:ext cx="9144000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Z:\NMBU\NMBU_symbol_1000prosent_av_18mm_RGB_hvit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8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58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579353" y="1844825"/>
            <a:ext cx="3794294" cy="3960440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770353" y="1844825"/>
            <a:ext cx="3794294" cy="3960440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71AD-9EEB-5B48-AB52-16EB351AEB9B}" type="datetime1">
              <a:rPr lang="nb-NO" noProof="0" smtClean="0"/>
              <a:t>05/02/18</a:t>
            </a:fld>
            <a:endParaRPr lang="en-GB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51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5862" y="1592719"/>
            <a:ext cx="3807674" cy="73866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noProof="0"/>
              <a:t>Click to edit Master text styles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63687" y="1592719"/>
            <a:ext cx="3807939" cy="73866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noProof="0"/>
              <a:t>Click to edit Master text styles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CF23-30F7-1245-ACD2-A008D9AB9846}" type="datetime1">
              <a:rPr lang="nb-NO" noProof="0" smtClean="0"/>
              <a:t>05/02/18</a:t>
            </a:fld>
            <a:endParaRPr lang="en-GB" noProof="0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Plassholder for innhold 2"/>
          <p:cNvSpPr>
            <a:spLocks noGrp="1"/>
          </p:cNvSpPr>
          <p:nvPr>
            <p:ph sz="half" idx="13"/>
          </p:nvPr>
        </p:nvSpPr>
        <p:spPr>
          <a:xfrm>
            <a:off x="579353" y="2348880"/>
            <a:ext cx="3794294" cy="3456384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Plassholder for innhold 3"/>
          <p:cNvSpPr>
            <a:spLocks noGrp="1"/>
          </p:cNvSpPr>
          <p:nvPr>
            <p:ph sz="half" idx="2"/>
          </p:nvPr>
        </p:nvSpPr>
        <p:spPr>
          <a:xfrm>
            <a:off x="4770353" y="2348880"/>
            <a:ext cx="3794294" cy="3456384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182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7791-1E64-734C-99D7-37E8E20FFFD5}" type="datetime1">
              <a:rPr lang="nb-NO" noProof="0" smtClean="0"/>
              <a:t>05/02/18</a:t>
            </a:fld>
            <a:endParaRPr lang="en-GB" noProof="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3220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FB91-99EC-C34E-A98A-F7D1CD0ED23E}" type="datetime1">
              <a:rPr lang="nb-NO" noProof="0" smtClean="0"/>
              <a:t>05/02/18</a:t>
            </a:fld>
            <a:endParaRPr lang="en-GB" noProof="0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776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animasjon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lysbilde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83B5C9-C447-F346-8D2A-6501F2D4AF78}" type="datetime1">
              <a:rPr lang="nb-NO" noProof="0" smtClean="0"/>
              <a:t>05/02/18</a:t>
            </a:fld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503D8D-F27D-49CA-A299-3589FD585F6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Rett linje 6"/>
          <p:cNvCxnSpPr/>
          <p:nvPr/>
        </p:nvCxnSpPr>
        <p:spPr>
          <a:xfrm>
            <a:off x="576000" y="6282000"/>
            <a:ext cx="800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369332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GB" noProof="0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3956400"/>
            <a:ext cx="7992000" cy="33655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Dato</a:t>
            </a:r>
            <a:endParaRPr lang="en-GB" noProof="0" dirty="0"/>
          </a:p>
        </p:txBody>
      </p:sp>
      <p:pic>
        <p:nvPicPr>
          <p:cNvPr id="10" name="Picture 2" descr="Z:\NMBU\NMBU_symbol_1000prosent_av_18mm_RGB_hvit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8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64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lysbilde #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369332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310C14-9762-664B-AE50-7F1E5C897A63}" type="datetime1">
              <a:rPr lang="nb-NO" noProof="0" smtClean="0"/>
              <a:t>05/02/18</a:t>
            </a:fld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503D8D-F27D-49CA-A299-3589FD585F6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Rett linje 6"/>
          <p:cNvCxnSpPr/>
          <p:nvPr/>
        </p:nvCxnSpPr>
        <p:spPr>
          <a:xfrm>
            <a:off x="576000" y="6282000"/>
            <a:ext cx="800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3956400"/>
            <a:ext cx="7992000" cy="33655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Dato</a:t>
            </a:r>
            <a:endParaRPr lang="en-GB" noProof="0" dirty="0"/>
          </a:p>
        </p:txBody>
      </p:sp>
      <p:pic>
        <p:nvPicPr>
          <p:cNvPr id="10" name="Picture 2" descr="Z:\NMBU\NMBU_symbol_1000prosent_av_18mm_RGB_hvit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8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4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DE0A-DEF0-C94B-B566-ABD1E96836BD}" type="datetime1">
              <a:rPr lang="nb-NO" noProof="0" smtClean="0"/>
              <a:t>05/02/18</a:t>
            </a:fld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607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 til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16000" y="1825831"/>
            <a:ext cx="3852000" cy="3979433"/>
          </a:xfrm>
        </p:spPr>
        <p:txBody>
          <a:bodyPr/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4BA9-3F54-384B-916C-41A8E23394C6}" type="datetime1">
              <a:rPr lang="nb-NO" noProof="0" smtClean="0"/>
              <a:t>05/02/18</a:t>
            </a:fld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575999" y="1922400"/>
            <a:ext cx="3870000" cy="4129200"/>
          </a:xfrm>
          <a:noFill/>
        </p:spPr>
        <p:txBody>
          <a:bodyPr tIns="2160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Drag picture to placeholder or click icon to add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5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76000" y="1825831"/>
            <a:ext cx="3852000" cy="3979433"/>
          </a:xfrm>
        </p:spPr>
        <p:txBody>
          <a:bodyPr/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31E6-74BD-5743-BB3C-9B834E744ECD}" type="datetime1">
              <a:rPr lang="nb-NO" noProof="0" smtClean="0"/>
              <a:t>05/02/18</a:t>
            </a:fld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4716016" y="1922400"/>
            <a:ext cx="3870000" cy="4129200"/>
          </a:xfrm>
          <a:noFill/>
        </p:spPr>
        <p:txBody>
          <a:bodyPr tIns="2160000" bIns="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Drag picture to placeholder or click icon to add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135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lide med farge og bilde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2761488"/>
          </a:xfrm>
          <a:prstGeom prst="rect">
            <a:avLst/>
          </a:prstGeom>
        </p:spPr>
      </p:pic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7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246221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GB" noProof="0" dirty="0"/>
          </a:p>
        </p:txBody>
      </p:sp>
      <p:pic>
        <p:nvPicPr>
          <p:cNvPr id="10" name="Picture 2" descr="Z:\NMBU\NMBU_symbol_1000prosent_av_18mm_RGB_hvit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8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6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lide med tekst og 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bilde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  <a:solidFill>
            <a:schemeClr val="bg1">
              <a:lumMod val="75000"/>
            </a:schemeClr>
          </a:solidFill>
        </p:spPr>
        <p:txBody>
          <a:bodyPr tIns="360000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Drag picture to placeholder or click icon to add</a:t>
            </a:r>
            <a:endParaRPr lang="en-GB" noProof="0" dirty="0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7970400" y="392400"/>
            <a:ext cx="676800" cy="540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0" name="Plassholder f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096800"/>
            <a:ext cx="9144000" cy="2761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8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246221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813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76000" y="932071"/>
            <a:ext cx="681851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å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6000" y="1825831"/>
            <a:ext cx="7992000" cy="397943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å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5353200" y="6372140"/>
            <a:ext cx="289120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0">
                <a:solidFill>
                  <a:srgbClr val="009D7F"/>
                </a:solidFill>
              </a:defRPr>
            </a:lvl1pPr>
          </a:lstStyle>
          <a:p>
            <a:fld id="{707C7B31-C53C-5047-99D9-AFF24CDD49BF}" type="datetime1">
              <a:rPr lang="nb-NO" noProof="0" smtClean="0"/>
              <a:t>05/02/18</a:t>
            </a:fld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576000" y="6372140"/>
            <a:ext cx="4758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0">
                <a:solidFill>
                  <a:srgbClr val="009D7F"/>
                </a:solidFill>
              </a:defRPr>
            </a:lvl1pPr>
          </a:lstStyle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69624" y="6372140"/>
            <a:ext cx="298376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 b="0">
                <a:solidFill>
                  <a:srgbClr val="009D7F"/>
                </a:solidFill>
              </a:defRPr>
            </a:lvl1pPr>
          </a:lstStyle>
          <a:p>
            <a:fld id="{76503D8D-F27D-49CA-A299-3589FD585F6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3" name="Rett linje 12"/>
          <p:cNvCxnSpPr/>
          <p:nvPr/>
        </p:nvCxnSpPr>
        <p:spPr>
          <a:xfrm>
            <a:off x="576000" y="6282000"/>
            <a:ext cx="800280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Morten\Downloads\NMBU_symbol_1000prosent_av_18mm_RGB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8" y="389642"/>
            <a:ext cx="6762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684213" y="638175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b-NO">
                <a:latin typeface="Arial" charset="0"/>
              </a:rPr>
              <a:t>Databaser</a:t>
            </a:r>
          </a:p>
        </p:txBody>
      </p:sp>
      <p:sp>
        <p:nvSpPr>
          <p:cNvPr id="10" name="Text Box 13"/>
          <p:cNvSpPr txBox="1">
            <a:spLocks noChangeArrowheads="1"/>
          </p:cNvSpPr>
          <p:nvPr userDrawn="1"/>
        </p:nvSpPr>
        <p:spPr bwMode="auto">
          <a:xfrm>
            <a:off x="3059832" y="6381750"/>
            <a:ext cx="54539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nb-NO" dirty="0">
                <a:latin typeface="Arial" charset="0"/>
              </a:rPr>
              <a:t>Leksjon 1: Tabeller og enkle spørringer - </a:t>
            </a:r>
            <a:fld id="{3DF49854-B3F2-4D89-B62C-D5D3392C9D7C}" type="slidenum">
              <a:rPr lang="nb-NO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nb-NO" dirty="0">
              <a:latin typeface="Arial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684213" y="6381750"/>
            <a:ext cx="777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572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w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INF130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Queries to one table</a:t>
            </a:r>
            <a:r>
              <a:rPr lang="en-US" dirty="0" smtClean="0"/>
              <a:t> (</a:t>
            </a:r>
            <a:r>
              <a:rPr lang="en-US" dirty="0" err="1"/>
              <a:t>Enkle</a:t>
            </a:r>
            <a:r>
              <a:rPr lang="en-US" dirty="0"/>
              <a:t> </a:t>
            </a:r>
            <a:r>
              <a:rPr lang="en-US" dirty="0" err="1"/>
              <a:t>spørringer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002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9552" y="476250"/>
            <a:ext cx="6818518" cy="615553"/>
          </a:xfrm>
        </p:spPr>
        <p:txBody>
          <a:bodyPr/>
          <a:lstStyle/>
          <a:p>
            <a:r>
              <a:rPr lang="nb-NO" dirty="0" smtClean="0"/>
              <a:t>From </a:t>
            </a:r>
            <a:r>
              <a:rPr lang="nb-NO" dirty="0" err="1" smtClean="0"/>
              <a:t>table</a:t>
            </a:r>
            <a:r>
              <a:rPr lang="nb-NO" dirty="0" smtClean="0"/>
              <a:t>(</a:t>
            </a:r>
            <a:r>
              <a:rPr lang="nb-NO" dirty="0"/>
              <a:t>s</a:t>
            </a:r>
            <a:r>
              <a:rPr lang="nb-NO" dirty="0" smtClean="0"/>
              <a:t>) to </a:t>
            </a:r>
            <a:r>
              <a:rPr lang="nb-NO" dirty="0" err="1" smtClean="0"/>
              <a:t>query</a:t>
            </a:r>
            <a:r>
              <a:rPr lang="nb-NO" dirty="0" smtClean="0"/>
              <a:t> </a:t>
            </a:r>
            <a:r>
              <a:rPr lang="nb-NO" dirty="0" err="1" smtClean="0"/>
              <a:t>result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39552" y="1547624"/>
            <a:ext cx="8229600" cy="1800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nb-NO" dirty="0"/>
              <a:t>A</a:t>
            </a:r>
            <a:r>
              <a:rPr lang="nb-NO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query</a:t>
            </a:r>
            <a:r>
              <a:rPr lang="nb-NO" dirty="0" smtClean="0"/>
              <a:t> </a:t>
            </a:r>
            <a:r>
              <a:rPr lang="nb-NO" dirty="0" err="1" smtClean="0"/>
              <a:t>takes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r>
              <a:rPr lang="nb-NO" dirty="0" smtClean="0"/>
              <a:t> as </a:t>
            </a:r>
            <a:r>
              <a:rPr lang="nb-NO" dirty="0" smtClean="0"/>
              <a:t>”</a:t>
            </a:r>
            <a:r>
              <a:rPr lang="nb-NO" dirty="0" smtClean="0"/>
              <a:t>input data” </a:t>
            </a:r>
            <a:r>
              <a:rPr lang="nb-NO" dirty="0" smtClean="0"/>
              <a:t>and</a:t>
            </a:r>
            <a:r>
              <a:rPr lang="nb-NO" dirty="0" smtClean="0"/>
              <a:t> </a:t>
            </a:r>
            <a:r>
              <a:rPr lang="nb-NO" dirty="0" err="1" smtClean="0"/>
              <a:t>gives</a:t>
            </a:r>
            <a:r>
              <a:rPr lang="nb-NO" dirty="0" smtClean="0"/>
              <a:t> a </a:t>
            </a:r>
            <a:r>
              <a:rPr lang="nb-NO" b="1" dirty="0" err="1" smtClean="0">
                <a:solidFill>
                  <a:srgbClr val="FF0000"/>
                </a:solidFill>
              </a:rPr>
              <a:t>query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r</a:t>
            </a:r>
            <a:r>
              <a:rPr lang="nb-NO" b="1" dirty="0" err="1" smtClean="0">
                <a:solidFill>
                  <a:srgbClr val="FF0000"/>
                </a:solidFill>
              </a:rPr>
              <a:t>esult</a:t>
            </a:r>
            <a:r>
              <a:rPr lang="nb-NO" dirty="0"/>
              <a:t> </a:t>
            </a:r>
            <a:r>
              <a:rPr lang="nb-NO" dirty="0" smtClean="0"/>
              <a:t>as ”output data”,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form</a:t>
            </a:r>
            <a:r>
              <a:rPr lang="nb-NO" dirty="0" smtClean="0"/>
              <a:t>.</a:t>
            </a:r>
            <a:endParaRPr lang="nb-NO" dirty="0"/>
          </a:p>
          <a:p>
            <a:pPr>
              <a:spcBef>
                <a:spcPct val="50000"/>
              </a:spcBef>
            </a:pPr>
            <a:r>
              <a:rPr lang="nb-NO" dirty="0" err="1" smtClean="0"/>
              <a:t>We</a:t>
            </a:r>
            <a:r>
              <a:rPr lang="nb-NO" dirty="0" smtClean="0"/>
              <a:t> first </a:t>
            </a:r>
            <a:r>
              <a:rPr lang="nb-NO" dirty="0" err="1" smtClean="0"/>
              <a:t>look</a:t>
            </a:r>
            <a:r>
              <a:rPr lang="nb-NO" dirty="0" smtClean="0"/>
              <a:t> at </a:t>
            </a:r>
            <a:r>
              <a:rPr lang="nb-NO" dirty="0" err="1" smtClean="0"/>
              <a:t>queries</a:t>
            </a:r>
            <a:r>
              <a:rPr lang="nb-NO" dirty="0" smtClean="0"/>
              <a:t> to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96952"/>
            <a:ext cx="747538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5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1-29 at 15.07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4" y="2852936"/>
            <a:ext cx="8470900" cy="36322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9552" y="353425"/>
            <a:ext cx="6818518" cy="615553"/>
          </a:xfrm>
        </p:spPr>
        <p:txBody>
          <a:bodyPr/>
          <a:lstStyle/>
          <a:p>
            <a:r>
              <a:rPr lang="nb-NO" dirty="0" err="1" smtClean="0"/>
              <a:t>Queries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5536" y="1188919"/>
            <a:ext cx="8229600" cy="144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2400" b="1" dirty="0">
                <a:latin typeface="Lucida Console" panose="020B0609040504020204" pitchFamily="49" charset="0"/>
                <a:cs typeface="Courier New" pitchFamily="49" charset="0"/>
              </a:rPr>
              <a:t>SELECT</a:t>
            </a:r>
            <a:r>
              <a:rPr lang="nb-NO" sz="24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nb-NO" sz="2400" dirty="0" err="1" smtClean="0">
                <a:latin typeface="Lucida Console" panose="020B0609040504020204" pitchFamily="49" charset="0"/>
                <a:cs typeface="Courier New" pitchFamily="49" charset="0"/>
              </a:rPr>
              <a:t>AnsNr</a:t>
            </a:r>
            <a:r>
              <a:rPr lang="nb-NO" sz="2400" dirty="0">
                <a:latin typeface="Lucida Console" panose="020B0609040504020204" pitchFamily="49" charset="0"/>
                <a:cs typeface="Courier New" pitchFamily="49" charset="0"/>
              </a:rPr>
              <a:t>, Etternavn, </a:t>
            </a:r>
            <a:r>
              <a:rPr lang="nb-NO" sz="2400" dirty="0" smtClean="0">
                <a:latin typeface="Lucida Console" panose="020B0609040504020204" pitchFamily="49" charset="0"/>
                <a:cs typeface="Courier New" pitchFamily="49" charset="0"/>
              </a:rPr>
              <a:t>Årslønn</a:t>
            </a:r>
            <a:endParaRPr lang="nb-NO" sz="240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b-NO" sz="2400" b="1" dirty="0">
                <a:latin typeface="Lucida Console" panose="020B0609040504020204" pitchFamily="49" charset="0"/>
                <a:cs typeface="Courier New" pitchFamily="49" charset="0"/>
              </a:rPr>
              <a:t>FROM</a:t>
            </a:r>
            <a:r>
              <a:rPr lang="nb-NO" sz="2400" dirty="0">
                <a:latin typeface="Lucida Console" panose="020B0609040504020204" pitchFamily="49" charset="0"/>
                <a:cs typeface="Courier New" pitchFamily="49" charset="0"/>
              </a:rPr>
              <a:t>   Ansatt</a:t>
            </a:r>
          </a:p>
          <a:p>
            <a:pPr marL="0" indent="0">
              <a:buNone/>
            </a:pPr>
            <a:r>
              <a:rPr lang="nb-NO" sz="2400" b="1" dirty="0">
                <a:latin typeface="Lucida Console" panose="020B0609040504020204" pitchFamily="49" charset="0"/>
                <a:cs typeface="Courier New" pitchFamily="49" charset="0"/>
              </a:rPr>
              <a:t>WHERE</a:t>
            </a:r>
            <a:r>
              <a:rPr lang="nb-NO" sz="2400" dirty="0"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nb-NO" sz="2400" dirty="0" smtClean="0">
                <a:latin typeface="Lucida Console" panose="020B0609040504020204" pitchFamily="49" charset="0"/>
                <a:cs typeface="Courier New" pitchFamily="49" charset="0"/>
              </a:rPr>
              <a:t>Årslønn </a:t>
            </a:r>
            <a:r>
              <a:rPr lang="nb-NO" sz="2400" dirty="0">
                <a:latin typeface="Lucida Console" panose="020B0609040504020204" pitchFamily="49" charset="0"/>
                <a:cs typeface="Courier New" pitchFamily="49" charset="0"/>
              </a:rPr>
              <a:t>&lt; </a:t>
            </a:r>
            <a:r>
              <a:rPr lang="nb-NO" dirty="0" smtClean="0">
                <a:latin typeface="Lucida Console" panose="020B0609040504020204" pitchFamily="49" charset="0"/>
                <a:cs typeface="Courier New" pitchFamily="49" charset="0"/>
              </a:rPr>
              <a:t>45</a:t>
            </a:r>
            <a:r>
              <a:rPr lang="nb-NO" sz="2400" dirty="0" smtClean="0">
                <a:latin typeface="Lucida Console" panose="020B0609040504020204" pitchFamily="49" charset="0"/>
                <a:cs typeface="Courier New" pitchFamily="49" charset="0"/>
              </a:rPr>
              <a:t>0000</a:t>
            </a:r>
            <a:endParaRPr lang="nb-NO" sz="240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b-NO" sz="2400" dirty="0"/>
          </a:p>
        </p:txBody>
      </p:sp>
      <p:sp>
        <p:nvSpPr>
          <p:cNvPr id="12" name="Ellipse 11"/>
          <p:cNvSpPr/>
          <p:nvPr/>
        </p:nvSpPr>
        <p:spPr>
          <a:xfrm>
            <a:off x="7476790" y="3302955"/>
            <a:ext cx="1343682" cy="468113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8" name="Vinkel 27"/>
          <p:cNvCxnSpPr>
            <a:stCxn id="12" idx="0"/>
          </p:cNvCxnSpPr>
          <p:nvPr/>
        </p:nvCxnSpPr>
        <p:spPr>
          <a:xfrm rot="16200000" flipV="1">
            <a:off x="4749153" y="-96524"/>
            <a:ext cx="810059" cy="5988899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 descr="C:\Users\kristoff\AppData\Local\Microsoft\Windows\Temporary Internet Files\Content.IE5\HNVE8A33\MC90043466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05264"/>
            <a:ext cx="335948" cy="3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kristoff\AppData\Local\Microsoft\Windows\Temporary Internet Files\Content.IE5\HNVE8A33\MC90043466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85184"/>
            <a:ext cx="335948" cy="3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kristoff\AppData\Local\Microsoft\Windows\Temporary Internet Files\Content.IE5\HNVE8A33\MC90043466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48027"/>
            <a:ext cx="335948" cy="3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l ned 28"/>
          <p:cNvSpPr/>
          <p:nvPr/>
        </p:nvSpPr>
        <p:spPr>
          <a:xfrm>
            <a:off x="851542" y="2564904"/>
            <a:ext cx="264074" cy="432048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Pil ned 38"/>
          <p:cNvSpPr/>
          <p:nvPr/>
        </p:nvSpPr>
        <p:spPr>
          <a:xfrm>
            <a:off x="1835696" y="2564904"/>
            <a:ext cx="264074" cy="432048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Pil ned 39"/>
          <p:cNvSpPr/>
          <p:nvPr/>
        </p:nvSpPr>
        <p:spPr>
          <a:xfrm>
            <a:off x="8245682" y="2556644"/>
            <a:ext cx="264074" cy="432048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Picture 3" descr="C:\Users\kristoff\AppData\Local\Microsoft\Windows\Temporary Internet Files\Content.IE5\HNVE8A33\MC90043466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60" y="6000155"/>
            <a:ext cx="335948" cy="3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0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0748" y="609600"/>
            <a:ext cx="6818518" cy="615553"/>
          </a:xfrm>
        </p:spPr>
        <p:txBody>
          <a:bodyPr/>
          <a:lstStyle/>
          <a:p>
            <a:r>
              <a:rPr lang="nb-NO" dirty="0" err="1" smtClean="0">
                <a:solidFill>
                  <a:srgbClr val="0000FF"/>
                </a:solidFill>
              </a:rPr>
              <a:t>Substitution</a:t>
            </a:r>
            <a:r>
              <a:rPr lang="nb-NO" dirty="0" smtClean="0">
                <a:solidFill>
                  <a:srgbClr val="0000FF"/>
                </a:solidFill>
              </a:rPr>
              <a:t> and </a:t>
            </a:r>
            <a:r>
              <a:rPr lang="nb-NO" dirty="0" err="1" smtClean="0">
                <a:solidFill>
                  <a:srgbClr val="0000FF"/>
                </a:solidFill>
              </a:rPr>
              <a:t>evaluation</a:t>
            </a:r>
            <a:endParaRPr lang="nb-NO" dirty="0">
              <a:solidFill>
                <a:srgbClr val="0000FF"/>
              </a:solidFill>
            </a:endParaRP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>
          <a:xfrm>
            <a:off x="467544" y="1573685"/>
            <a:ext cx="8229600" cy="2520280"/>
          </a:xfrm>
        </p:spPr>
        <p:txBody>
          <a:bodyPr>
            <a:normAutofit/>
          </a:bodyPr>
          <a:lstStyle/>
          <a:p>
            <a:r>
              <a:rPr lang="nb-NO" dirty="0"/>
              <a:t>DBHS </a:t>
            </a:r>
            <a:r>
              <a:rPr lang="nb-NO" dirty="0" err="1" smtClean="0"/>
              <a:t>carries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query</a:t>
            </a:r>
            <a:r>
              <a:rPr lang="nb-NO" dirty="0" smtClean="0"/>
              <a:t> by </a:t>
            </a:r>
            <a:r>
              <a:rPr lang="nb-NO" dirty="0" err="1" smtClean="0"/>
              <a:t>going</a:t>
            </a:r>
            <a:r>
              <a:rPr lang="nb-NO" dirty="0" smtClean="0"/>
              <a:t>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row</a:t>
            </a:r>
            <a:r>
              <a:rPr lang="nb-NO" dirty="0" smtClean="0"/>
              <a:t> by </a:t>
            </a:r>
            <a:r>
              <a:rPr lang="nb-NO" dirty="0" err="1" smtClean="0"/>
              <a:t>row</a:t>
            </a:r>
            <a:r>
              <a:rPr lang="nb-NO" dirty="0" smtClean="0"/>
              <a:t> </a:t>
            </a:r>
          </a:p>
          <a:p>
            <a:r>
              <a:rPr lang="nb-NO" dirty="0" smtClean="0"/>
              <a:t>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row</a:t>
            </a:r>
            <a:r>
              <a:rPr lang="nb-NO" dirty="0" smtClean="0"/>
              <a:t>, </a:t>
            </a:r>
            <a:r>
              <a:rPr lang="nb-NO" dirty="0" err="1" smtClean="0"/>
              <a:t>concrete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substituted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columns</a:t>
            </a:r>
            <a:r>
              <a:rPr lang="nb-NO" dirty="0" smtClean="0"/>
              <a:t> 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expression</a:t>
            </a:r>
            <a:r>
              <a:rPr lang="nb-NO" dirty="0" smtClean="0"/>
              <a:t> is </a:t>
            </a:r>
            <a:r>
              <a:rPr lang="nb-NO" dirty="0" err="1" smtClean="0"/>
              <a:t>evaluated</a:t>
            </a:r>
            <a:r>
              <a:rPr lang="nb-NO" dirty="0" smtClean="0"/>
              <a:t> to True or False</a:t>
            </a:r>
            <a:endParaRPr lang="nb-NO" dirty="0"/>
          </a:p>
        </p:txBody>
      </p:sp>
      <p:pic>
        <p:nvPicPr>
          <p:cNvPr id="15" name="Bild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933056"/>
            <a:ext cx="6779099" cy="24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6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2733" y="533797"/>
            <a:ext cx="8401934" cy="615553"/>
          </a:xfrm>
        </p:spPr>
        <p:txBody>
          <a:bodyPr/>
          <a:lstStyle/>
          <a:p>
            <a:r>
              <a:rPr lang="nb-NO" dirty="0" smtClean="0"/>
              <a:t>Computers and formal </a:t>
            </a:r>
            <a:r>
              <a:rPr lang="nb-NO" dirty="0" err="1" smtClean="0"/>
              <a:t>languages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06868" y="1371600"/>
            <a:ext cx="8229600" cy="1800199"/>
          </a:xfrm>
        </p:spPr>
        <p:txBody>
          <a:bodyPr>
            <a:normAutofit/>
          </a:bodyPr>
          <a:lstStyle/>
          <a:p>
            <a:r>
              <a:rPr lang="nb-NO" dirty="0"/>
              <a:t>SQL </a:t>
            </a:r>
            <a:r>
              <a:rPr lang="nb-NO" dirty="0" smtClean="0"/>
              <a:t>is a formal </a:t>
            </a:r>
            <a:r>
              <a:rPr lang="nb-NO" dirty="0" err="1" smtClean="0"/>
              <a:t>language</a:t>
            </a:r>
            <a:r>
              <a:rPr lang="nb-NO" dirty="0" smtClean="0"/>
              <a:t>:</a:t>
            </a:r>
            <a:endParaRPr lang="nb-NO" dirty="0"/>
          </a:p>
          <a:p>
            <a:pPr lvl="1"/>
            <a:r>
              <a:rPr lang="nb-NO" dirty="0" err="1" smtClean="0"/>
              <a:t>Precise</a:t>
            </a:r>
            <a:r>
              <a:rPr lang="nb-NO" dirty="0" smtClean="0"/>
              <a:t> </a:t>
            </a:r>
            <a:r>
              <a:rPr lang="nb-NO" dirty="0" err="1" smtClean="0"/>
              <a:t>rules</a:t>
            </a:r>
            <a:r>
              <a:rPr lang="nb-NO" dirty="0" smtClean="0"/>
              <a:t> for </a:t>
            </a:r>
            <a:r>
              <a:rPr lang="nb-NO" dirty="0" err="1" smtClean="0"/>
              <a:t>what</a:t>
            </a:r>
            <a:r>
              <a:rPr lang="nb-NO" dirty="0" smtClean="0"/>
              <a:t> is a legal ”</a:t>
            </a:r>
            <a:r>
              <a:rPr lang="nb-NO" dirty="0" err="1" smtClean="0"/>
              <a:t>sentence</a:t>
            </a:r>
            <a:r>
              <a:rPr lang="nb-NO" dirty="0" smtClean="0"/>
              <a:t>”. </a:t>
            </a:r>
            <a:endParaRPr lang="nb-NO" dirty="0"/>
          </a:p>
          <a:p>
            <a:pPr lvl="1"/>
            <a:r>
              <a:rPr lang="nb-NO" dirty="0" smtClean="0"/>
              <a:t>Small </a:t>
            </a:r>
            <a:r>
              <a:rPr lang="nb-NO" dirty="0" err="1" smtClean="0"/>
              <a:t>typos</a:t>
            </a:r>
            <a:r>
              <a:rPr lang="nb-NO" dirty="0" smtClean="0"/>
              <a:t>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>
                <a:solidFill>
                  <a:srgbClr val="FF0000"/>
                </a:solidFill>
              </a:rPr>
              <a:t>error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>
                <a:solidFill>
                  <a:srgbClr val="FF0000"/>
                </a:solidFill>
              </a:rPr>
              <a:t>message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/>
              <a:t>eller </a:t>
            </a:r>
            <a:r>
              <a:rPr lang="nb-NO" b="1" dirty="0" err="1" smtClean="0">
                <a:solidFill>
                  <a:srgbClr val="FF0000"/>
                </a:solidFill>
              </a:rPr>
              <a:t>unexpected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result</a:t>
            </a:r>
            <a:r>
              <a:rPr lang="nb-NO" dirty="0" smtClean="0"/>
              <a:t>.</a:t>
            </a:r>
            <a:endParaRPr lang="nb-NO" dirty="0"/>
          </a:p>
          <a:p>
            <a:pPr lvl="1"/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7" y="3052763"/>
            <a:ext cx="8609382" cy="10243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Plassholder for innhold 2"/>
          <p:cNvSpPr txBox="1">
            <a:spLocks/>
          </p:cNvSpPr>
          <p:nvPr/>
        </p:nvSpPr>
        <p:spPr>
          <a:xfrm>
            <a:off x="506868" y="4149080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nb-NO" b="1" dirty="0" smtClean="0">
                <a:solidFill>
                  <a:srgbClr val="FF0000"/>
                </a:solidFill>
              </a:rPr>
              <a:t>Read </a:t>
            </a:r>
            <a:r>
              <a:rPr lang="nb-NO" b="1" dirty="0" err="1" smtClean="0">
                <a:solidFill>
                  <a:srgbClr val="FF0000"/>
                </a:solidFill>
              </a:rPr>
              <a:t>the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error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messages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b="1" dirty="0" smtClean="0">
                <a:solidFill>
                  <a:srgbClr val="FF0000"/>
                </a:solidFill>
              </a:rPr>
              <a:t>!</a:t>
            </a:r>
            <a:endParaRPr lang="nb-NO" b="1" dirty="0">
              <a:solidFill>
                <a:srgbClr val="FF0000"/>
              </a:solidFill>
            </a:endParaRPr>
          </a:p>
          <a:p>
            <a:pPr lvl="1"/>
            <a:r>
              <a:rPr lang="nb-NO" dirty="0" err="1" smtClean="0"/>
              <a:t>Interpreting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messages</a:t>
            </a:r>
            <a:r>
              <a:rPr lang="nb-NO" dirty="0" smtClean="0"/>
              <a:t> </a:t>
            </a:r>
            <a:r>
              <a:rPr lang="nb-NO" dirty="0" err="1" smtClean="0"/>
              <a:t>demands</a:t>
            </a:r>
            <a:r>
              <a:rPr lang="nb-NO" dirty="0" smtClean="0"/>
              <a:t> training</a:t>
            </a:r>
            <a:r>
              <a:rPr lang="nb-NO" dirty="0" smtClean="0"/>
              <a:t>.</a:t>
            </a:r>
            <a:endParaRPr lang="nb-NO" dirty="0"/>
          </a:p>
          <a:p>
            <a:pPr lvl="1"/>
            <a:r>
              <a:rPr lang="nb-NO" dirty="0" smtClean="0"/>
              <a:t>The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messages</a:t>
            </a:r>
            <a:r>
              <a:rPr lang="nb-NO" dirty="0" smtClean="0"/>
              <a:t> do not </a:t>
            </a:r>
            <a:r>
              <a:rPr lang="nb-NO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identify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precisely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query</a:t>
            </a:r>
            <a:r>
              <a:rPr lang="nb-NO" dirty="0" smtClean="0"/>
              <a:t> is </a:t>
            </a:r>
            <a:r>
              <a:rPr lang="nb-NO" dirty="0" err="1" smtClean="0"/>
              <a:t>meaningful</a:t>
            </a:r>
            <a:r>
              <a:rPr lang="nb-NO" dirty="0" smtClean="0"/>
              <a:t>:</a:t>
            </a:r>
            <a:endParaRPr lang="nb-NO" dirty="0"/>
          </a:p>
          <a:p>
            <a:pPr lvl="1"/>
            <a:r>
              <a:rPr lang="nb-NO" dirty="0" smtClean="0"/>
              <a:t>The </a:t>
            </a:r>
            <a:r>
              <a:rPr lang="nb-NO" dirty="0" err="1" smtClean="0"/>
              <a:t>query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>
                <a:solidFill>
                  <a:srgbClr val="FF0000"/>
                </a:solidFill>
              </a:rPr>
              <a:t>logically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>
                <a:solidFill>
                  <a:srgbClr val="FF0000"/>
                </a:solidFill>
              </a:rPr>
              <a:t>wrong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/>
              <a:t>even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get</a:t>
            </a:r>
            <a:r>
              <a:rPr lang="nb-NO" dirty="0" smtClean="0"/>
              <a:t> an </a:t>
            </a:r>
            <a:r>
              <a:rPr lang="nb-NO" dirty="0" err="1" smtClean="0"/>
              <a:t>errors</a:t>
            </a:r>
            <a:r>
              <a:rPr lang="nb-NO" dirty="0" smtClean="0"/>
              <a:t> </a:t>
            </a:r>
            <a:r>
              <a:rPr lang="nb-NO" dirty="0" err="1" smtClean="0"/>
              <a:t>message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376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09191"/>
            <a:ext cx="8229600" cy="615553"/>
          </a:xfrm>
        </p:spPr>
        <p:txBody>
          <a:bodyPr/>
          <a:lstStyle/>
          <a:p>
            <a:r>
              <a:rPr lang="nb-NO" dirty="0" err="1" smtClean="0"/>
              <a:t>Building</a:t>
            </a:r>
            <a:r>
              <a:rPr lang="nb-NO" dirty="0" smtClean="0"/>
              <a:t> </a:t>
            </a:r>
            <a:r>
              <a:rPr lang="nb-NO" dirty="0" err="1" smtClean="0"/>
              <a:t>blocks</a:t>
            </a:r>
            <a:r>
              <a:rPr lang="nb-NO" dirty="0" smtClean="0"/>
              <a:t> in </a:t>
            </a:r>
            <a:r>
              <a:rPr lang="nb-NO" dirty="0" smtClean="0"/>
              <a:t>SQL</a:t>
            </a:r>
            <a:endParaRPr lang="nb-NO" dirty="0"/>
          </a:p>
        </p:txBody>
      </p:sp>
      <p:sp>
        <p:nvSpPr>
          <p:cNvPr id="4" name="Plassholder for innhold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Autofit/>
          </a:bodyPr>
          <a:lstStyle/>
          <a:p>
            <a:r>
              <a:rPr lang="nb-NO" dirty="0" smtClean="0"/>
              <a:t>SQL</a:t>
            </a:r>
            <a:r>
              <a:rPr lang="nb-NO" dirty="0"/>
              <a:t> </a:t>
            </a:r>
            <a:r>
              <a:rPr lang="nb-NO" dirty="0" err="1" smtClean="0"/>
              <a:t>queries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buildt</a:t>
            </a:r>
            <a:r>
              <a:rPr lang="nb-NO" dirty="0" smtClean="0"/>
              <a:t> from</a:t>
            </a:r>
            <a:r>
              <a:rPr lang="nb-NO" dirty="0" smtClean="0"/>
              <a:t>:</a:t>
            </a:r>
            <a:endParaRPr lang="nb-NO" dirty="0"/>
          </a:p>
          <a:p>
            <a:pPr lvl="1"/>
            <a:r>
              <a:rPr lang="nb-NO" dirty="0" err="1" smtClean="0"/>
              <a:t>Reserved</a:t>
            </a:r>
            <a:r>
              <a:rPr lang="nb-NO" dirty="0" smtClean="0"/>
              <a:t> </a:t>
            </a:r>
            <a:r>
              <a:rPr lang="nb-NO" dirty="0" err="1" smtClean="0"/>
              <a:t>words</a:t>
            </a:r>
            <a:r>
              <a:rPr lang="nb-NO" dirty="0" smtClean="0"/>
              <a:t>  (</a:t>
            </a:r>
            <a:r>
              <a:rPr lang="nb-NO" dirty="0" smtClean="0"/>
              <a:t>e.g.,</a:t>
            </a:r>
            <a:r>
              <a:rPr lang="nb-NO" dirty="0" smtClean="0"/>
              <a:t> </a:t>
            </a:r>
            <a:r>
              <a:rPr lang="nb-NO" b="1" dirty="0">
                <a:solidFill>
                  <a:srgbClr val="FF0000"/>
                </a:solidFill>
              </a:rPr>
              <a:t>SELECT</a:t>
            </a:r>
            <a:r>
              <a:rPr lang="nb-NO" dirty="0"/>
              <a:t> </a:t>
            </a:r>
            <a:r>
              <a:rPr lang="nb-NO" dirty="0" smtClean="0"/>
              <a:t>and</a:t>
            </a:r>
            <a:r>
              <a:rPr lang="nb-NO" dirty="0" smtClean="0"/>
              <a:t> </a:t>
            </a:r>
            <a:r>
              <a:rPr lang="nb-NO" b="1" dirty="0">
                <a:solidFill>
                  <a:srgbClr val="FF0000"/>
                </a:solidFill>
              </a:rPr>
              <a:t>FROM</a:t>
            </a:r>
            <a:r>
              <a:rPr lang="nb-NO" dirty="0"/>
              <a:t>)</a:t>
            </a:r>
          </a:p>
          <a:p>
            <a:pPr lvl="1"/>
            <a:r>
              <a:rPr lang="nb-NO" dirty="0" err="1" smtClean="0"/>
              <a:t>Name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r>
              <a:rPr lang="nb-NO" dirty="0" smtClean="0"/>
              <a:t> and </a:t>
            </a:r>
            <a:r>
              <a:rPr lang="nb-NO" dirty="0" err="1" smtClean="0"/>
              <a:t>columns</a:t>
            </a:r>
            <a:r>
              <a:rPr lang="nb-NO" dirty="0" smtClean="0"/>
              <a:t> (e.g., </a:t>
            </a:r>
            <a:r>
              <a:rPr lang="nb-NO" b="1" dirty="0">
                <a:solidFill>
                  <a:srgbClr val="FF0000"/>
                </a:solidFill>
              </a:rPr>
              <a:t>Ansatt</a:t>
            </a:r>
            <a:r>
              <a:rPr lang="nb-NO" dirty="0"/>
              <a:t> </a:t>
            </a:r>
            <a:r>
              <a:rPr lang="nb-NO" dirty="0" smtClean="0"/>
              <a:t>and</a:t>
            </a:r>
            <a:r>
              <a:rPr lang="nb-NO" dirty="0" smtClean="0"/>
              <a:t> </a:t>
            </a:r>
            <a:r>
              <a:rPr lang="nb-NO" b="1" dirty="0">
                <a:solidFill>
                  <a:srgbClr val="FF0000"/>
                </a:solidFill>
              </a:rPr>
              <a:t>Etternavn</a:t>
            </a:r>
            <a:r>
              <a:rPr lang="nb-NO" dirty="0"/>
              <a:t>)</a:t>
            </a:r>
          </a:p>
          <a:p>
            <a:pPr lvl="1"/>
            <a:r>
              <a:rPr lang="nb-NO" dirty="0" err="1" smtClean="0"/>
              <a:t>Functions</a:t>
            </a:r>
            <a:r>
              <a:rPr lang="nb-NO" dirty="0" smtClean="0"/>
              <a:t> (</a:t>
            </a:r>
            <a:r>
              <a:rPr lang="nb-NO" dirty="0" smtClean="0"/>
              <a:t>e.g.,</a:t>
            </a:r>
            <a:r>
              <a:rPr lang="nb-NO" dirty="0" smtClean="0"/>
              <a:t> </a:t>
            </a:r>
            <a:r>
              <a:rPr lang="nb-NO" b="1" dirty="0">
                <a:solidFill>
                  <a:srgbClr val="FF0000"/>
                </a:solidFill>
              </a:rPr>
              <a:t>UPPER</a:t>
            </a:r>
            <a:r>
              <a:rPr lang="nb-NO" dirty="0"/>
              <a:t>) </a:t>
            </a:r>
            <a:r>
              <a:rPr lang="nb-NO" dirty="0" smtClean="0"/>
              <a:t>and operators</a:t>
            </a:r>
            <a:r>
              <a:rPr lang="nb-NO" dirty="0" smtClean="0"/>
              <a:t> (</a:t>
            </a:r>
            <a:r>
              <a:rPr lang="nb-NO" dirty="0" smtClean="0"/>
              <a:t>e.g.,</a:t>
            </a:r>
            <a:r>
              <a:rPr lang="nb-NO" dirty="0" smtClean="0"/>
              <a:t> </a:t>
            </a:r>
            <a:r>
              <a:rPr lang="nb-NO" b="1" dirty="0">
                <a:solidFill>
                  <a:srgbClr val="FF0000"/>
                </a:solidFill>
              </a:rPr>
              <a:t>&lt;</a:t>
            </a:r>
            <a:r>
              <a:rPr lang="nb-NO" dirty="0"/>
              <a:t>)</a:t>
            </a:r>
          </a:p>
          <a:p>
            <a:pPr lvl="1"/>
            <a:r>
              <a:rPr lang="nb-NO" dirty="0" err="1" smtClean="0"/>
              <a:t>dividers</a:t>
            </a:r>
            <a:r>
              <a:rPr lang="nb-NO" dirty="0" smtClean="0"/>
              <a:t> (</a:t>
            </a:r>
            <a:r>
              <a:rPr lang="nb-NO" dirty="0" smtClean="0"/>
              <a:t>e.g.,</a:t>
            </a:r>
            <a:r>
              <a:rPr lang="nb-NO" dirty="0" smtClean="0"/>
              <a:t> </a:t>
            </a:r>
            <a:r>
              <a:rPr lang="nb-NO" b="1" dirty="0" err="1">
                <a:solidFill>
                  <a:srgbClr val="FF0000"/>
                </a:solidFill>
              </a:rPr>
              <a:t>c</a:t>
            </a:r>
            <a:r>
              <a:rPr lang="nb-NO" b="1" dirty="0" err="1" smtClean="0">
                <a:solidFill>
                  <a:srgbClr val="FF0000"/>
                </a:solidFill>
              </a:rPr>
              <a:t>omma</a:t>
            </a:r>
            <a:r>
              <a:rPr lang="nb-NO" dirty="0"/>
              <a:t>)</a:t>
            </a:r>
            <a:endParaRPr lang="nb-NO" sz="2400" b="1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b-NO" sz="2400" b="1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nb-NO" dirty="0" err="1" smtClean="0">
                <a:latin typeface="Lucida Console" panose="020B0609040504020204" pitchFamily="49" charset="0"/>
                <a:cs typeface="Courier New" pitchFamily="49" charset="0"/>
              </a:rPr>
              <a:t>AnsNr</a:t>
            </a: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, Etternavn, </a:t>
            </a:r>
            <a:r>
              <a:rPr lang="nb-NO" dirty="0" smtClean="0">
                <a:latin typeface="Lucida Console" panose="020B0609040504020204" pitchFamily="49" charset="0"/>
                <a:cs typeface="Courier New" pitchFamily="49" charset="0"/>
              </a:rPr>
              <a:t>Årslønn</a:t>
            </a:r>
            <a:endParaRPr lang="nb-NO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   Ansatt</a:t>
            </a:r>
          </a:p>
          <a:p>
            <a:pPr marL="400050" lvl="1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itchFamily="49" charset="0"/>
              </a:rPr>
              <a:t>WHERE</a:t>
            </a: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nb-NO" dirty="0" smtClean="0">
                <a:latin typeface="Lucida Console" panose="020B0609040504020204" pitchFamily="49" charset="0"/>
                <a:cs typeface="Courier New" pitchFamily="49" charset="0"/>
              </a:rPr>
              <a:t>Årslønn </a:t>
            </a: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&lt; </a:t>
            </a:r>
            <a:r>
              <a:rPr lang="nb-NO" dirty="0" smtClean="0">
                <a:latin typeface="Lucida Console" panose="020B0609040504020204" pitchFamily="49" charset="0"/>
                <a:cs typeface="Courier New" pitchFamily="49" charset="0"/>
              </a:rPr>
              <a:t>450000 </a:t>
            </a:r>
            <a:r>
              <a:rPr lang="nb-NO" b="1" dirty="0">
                <a:latin typeface="Lucida Console" panose="020B0609040504020204" pitchFamily="49" charset="0"/>
                <a:cs typeface="Courier New" pitchFamily="49" charset="0"/>
              </a:rPr>
              <a:t>AND</a:t>
            </a: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       UPPER(Stilling) = </a:t>
            </a:r>
            <a:r>
              <a:rPr lang="nb-NO" dirty="0" smtClean="0">
                <a:latin typeface="Lucida Console" panose="020B0609040504020204" pitchFamily="49" charset="0"/>
                <a:cs typeface="Courier New" pitchFamily="49" charset="0"/>
              </a:rPr>
              <a:t>’KUNDEBEHANDLER'</a:t>
            </a:r>
            <a:endParaRPr lang="nb-NO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9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76000" y="932071"/>
            <a:ext cx="6818518" cy="615553"/>
          </a:xfrm>
        </p:spPr>
        <p:txBody>
          <a:bodyPr/>
          <a:lstStyle/>
          <a:p>
            <a:r>
              <a:rPr lang="nb-NO" dirty="0" smtClean="0"/>
              <a:t>Query</a:t>
            </a:r>
            <a:r>
              <a:rPr lang="nb-NO" dirty="0" smtClean="0"/>
              <a:t> in </a:t>
            </a:r>
            <a:r>
              <a:rPr lang="nb-NO" dirty="0"/>
              <a:t>SQL (SELECT)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9859" y="1981200"/>
            <a:ext cx="8229600" cy="3528392"/>
          </a:xfrm>
        </p:spPr>
        <p:txBody>
          <a:bodyPr/>
          <a:lstStyle/>
          <a:p>
            <a:r>
              <a:rPr lang="nb-NO" dirty="0" smtClean="0"/>
              <a:t>First</a:t>
            </a:r>
            <a:r>
              <a:rPr lang="nb-NO" dirty="0" smtClean="0"/>
              <a:t>: Simple </a:t>
            </a:r>
            <a:r>
              <a:rPr lang="nb-NO" dirty="0" err="1" smtClean="0"/>
              <a:t>queries</a:t>
            </a:r>
            <a:r>
              <a:rPr lang="nb-NO" dirty="0" smtClean="0"/>
              <a:t> to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:</a:t>
            </a:r>
            <a:endParaRPr lang="nb-NO" dirty="0"/>
          </a:p>
          <a:p>
            <a:pPr lvl="1"/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columns</a:t>
            </a:r>
            <a:endParaRPr lang="nb-NO" dirty="0"/>
          </a:p>
          <a:p>
            <a:pPr lvl="1"/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endParaRPr lang="nb-NO" dirty="0"/>
          </a:p>
          <a:p>
            <a:pPr lvl="1"/>
            <a:r>
              <a:rPr lang="nb-NO" dirty="0" smtClean="0"/>
              <a:t>Sort </a:t>
            </a:r>
            <a:r>
              <a:rPr lang="nb-NO" dirty="0" err="1" smtClean="0"/>
              <a:t>rows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respect</a:t>
            </a:r>
            <a:r>
              <a:rPr lang="nb-NO" dirty="0" smtClean="0"/>
              <a:t> to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column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Add</a:t>
            </a:r>
            <a:r>
              <a:rPr lang="nb-NO" dirty="0" smtClean="0"/>
              <a:t> </a:t>
            </a:r>
            <a:r>
              <a:rPr lang="nb-NO" dirty="0" err="1" smtClean="0"/>
              <a:t>computed</a:t>
            </a:r>
            <a:r>
              <a:rPr lang="nb-NO" dirty="0" smtClean="0"/>
              <a:t> </a:t>
            </a:r>
            <a:r>
              <a:rPr lang="nb-NO" dirty="0" err="1" smtClean="0"/>
              <a:t>columns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Group and </a:t>
            </a:r>
            <a:r>
              <a:rPr lang="nb-NO" dirty="0" err="1" smtClean="0"/>
              <a:t>aggregate</a:t>
            </a:r>
            <a:r>
              <a:rPr lang="nb-NO" dirty="0" smtClean="0"/>
              <a:t> </a:t>
            </a:r>
            <a:r>
              <a:rPr lang="nb-NO" dirty="0"/>
              <a:t>data (sum, </a:t>
            </a:r>
            <a:r>
              <a:rPr lang="nb-NO" dirty="0" err="1" smtClean="0"/>
              <a:t>average</a:t>
            </a:r>
            <a:r>
              <a:rPr lang="nb-NO" dirty="0" smtClean="0"/>
              <a:t> etc.)</a:t>
            </a:r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934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67544" y="343891"/>
            <a:ext cx="6818518" cy="615553"/>
          </a:xfrm>
        </p:spPr>
        <p:txBody>
          <a:bodyPr/>
          <a:lstStyle/>
          <a:p>
            <a:r>
              <a:rPr lang="nb-NO" dirty="0" smtClean="0"/>
              <a:t>Select </a:t>
            </a:r>
            <a:r>
              <a:rPr lang="nb-NO" dirty="0" err="1" smtClean="0"/>
              <a:t>columns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66258" y="1196752"/>
            <a:ext cx="8229600" cy="5112568"/>
          </a:xfrm>
        </p:spPr>
        <p:txBody>
          <a:bodyPr>
            <a:noAutofit/>
          </a:bodyPr>
          <a:lstStyle/>
          <a:p>
            <a:r>
              <a:rPr lang="nb-NO" dirty="0" err="1" smtClean="0"/>
              <a:t>Selecting</a:t>
            </a:r>
            <a:r>
              <a:rPr lang="nb-NO" dirty="0" smtClean="0"/>
              <a:t> a </a:t>
            </a:r>
            <a:r>
              <a:rPr lang="nb-NO" dirty="0" err="1" smtClean="0"/>
              <a:t>few</a:t>
            </a:r>
            <a:r>
              <a:rPr lang="nb-NO" dirty="0" smtClean="0"/>
              <a:t> </a:t>
            </a:r>
            <a:r>
              <a:rPr lang="nb-NO" dirty="0" err="1" smtClean="0"/>
              <a:t>columns</a:t>
            </a:r>
            <a:r>
              <a:rPr lang="nb-NO" dirty="0" smtClean="0"/>
              <a:t>:</a:t>
            </a:r>
            <a:endParaRPr lang="nb-NO" dirty="0"/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AnsNr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Etternavn</a:t>
            </a:r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Ansatt</a:t>
            </a:r>
          </a:p>
          <a:p>
            <a:r>
              <a:rPr lang="nb-NO" dirty="0" err="1" smtClean="0"/>
              <a:t>Selecting</a:t>
            </a:r>
            <a:r>
              <a:rPr lang="nb-NO" dirty="0" smtClean="0"/>
              <a:t> all </a:t>
            </a:r>
            <a:r>
              <a:rPr lang="nb-NO" dirty="0" err="1" smtClean="0"/>
              <a:t>columns</a:t>
            </a:r>
            <a:r>
              <a:rPr lang="nb-NO" dirty="0" smtClean="0"/>
              <a:t>:</a:t>
            </a:r>
            <a:endParaRPr lang="nb-NO" dirty="0"/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Ansatt</a:t>
            </a:r>
            <a:endParaRPr lang="nb-NO" dirty="0">
              <a:latin typeface="Lucida Console" panose="020B0609040504020204" pitchFamily="49" charset="0"/>
            </a:endParaRPr>
          </a:p>
          <a:p>
            <a:r>
              <a:rPr lang="nb-NO" dirty="0" smtClean="0"/>
              <a:t>If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select</a:t>
            </a:r>
            <a:r>
              <a:rPr lang="nb-NO" dirty="0" smtClean="0"/>
              <a:t>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column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dirty="0" err="1" smtClean="0"/>
              <a:t>equal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</a:t>
            </a:r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duplicates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removed</a:t>
            </a:r>
            <a:r>
              <a:rPr lang="nb-NO" dirty="0" smtClean="0"/>
              <a:t>: </a:t>
            </a:r>
            <a:endParaRPr lang="nb-NO" dirty="0"/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DISTINCT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Stilling</a:t>
            </a:r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Ansatt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4624"/>
            <a:ext cx="1552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06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Select </a:t>
            </a:r>
            <a:r>
              <a:rPr lang="nb-NO" dirty="0" err="1" smtClean="0"/>
              <a:t>rows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76000" y="1860863"/>
            <a:ext cx="8229600" cy="5001419"/>
          </a:xfrm>
        </p:spPr>
        <p:txBody>
          <a:bodyPr/>
          <a:lstStyle/>
          <a:p>
            <a:r>
              <a:rPr lang="nb-NO" dirty="0" err="1" smtClean="0"/>
              <a:t>Selecting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r>
              <a:rPr lang="nb-NO" dirty="0" smtClean="0"/>
              <a:t> </a:t>
            </a:r>
            <a:r>
              <a:rPr lang="nb-NO" dirty="0" err="1" smtClean="0"/>
              <a:t>satisfying</a:t>
            </a:r>
            <a:r>
              <a:rPr lang="nb-NO" dirty="0" smtClean="0"/>
              <a:t> a </a:t>
            </a:r>
            <a:r>
              <a:rPr lang="nb-NO" dirty="0" err="1" smtClean="0"/>
              <a:t>certain</a:t>
            </a:r>
            <a:r>
              <a:rPr lang="nb-NO" dirty="0" smtClean="0"/>
              <a:t> </a:t>
            </a:r>
            <a:r>
              <a:rPr lang="nb-NO" dirty="0" err="1" smtClean="0"/>
              <a:t>condition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Ansatt</a:t>
            </a:r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WHERE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Årslønn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 </a:t>
            </a:r>
            <a:r>
              <a:rPr lang="nb-NO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450000</a:t>
            </a:r>
            <a:endParaRPr lang="nb-NO" b="1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nb-NO" dirty="0"/>
          </a:p>
          <a:p>
            <a:r>
              <a:rPr lang="nb-NO" dirty="0"/>
              <a:t>A</a:t>
            </a:r>
            <a:r>
              <a:rPr lang="nb-NO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condition</a:t>
            </a:r>
            <a:r>
              <a:rPr lang="nb-NO" dirty="0" smtClean="0"/>
              <a:t> is an </a:t>
            </a:r>
            <a:r>
              <a:rPr lang="nb-NO" dirty="0" err="1" smtClean="0"/>
              <a:t>expression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either</a:t>
            </a:r>
            <a:r>
              <a:rPr lang="nb-NO" dirty="0" smtClean="0"/>
              <a:t> True or False</a:t>
            </a:r>
            <a:endParaRPr lang="nb-NO" dirty="0"/>
          </a:p>
          <a:p>
            <a:endParaRPr lang="nb-N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49" y="31901"/>
            <a:ext cx="1533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80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66990" y="-387424"/>
            <a:ext cx="8497497" cy="1231106"/>
          </a:xfrm>
        </p:spPr>
        <p:txBody>
          <a:bodyPr/>
          <a:lstStyle/>
          <a:p>
            <a:r>
              <a:rPr lang="nb-NO" dirty="0" smtClean="0"/>
              <a:t>Logic operators </a:t>
            </a:r>
            <a:r>
              <a:rPr lang="nb-NO" dirty="0"/>
              <a:t>AND, OR </a:t>
            </a:r>
            <a:r>
              <a:rPr lang="nb-NO" dirty="0" smtClean="0"/>
              <a:t>and</a:t>
            </a:r>
            <a:r>
              <a:rPr lang="nb-NO" dirty="0" smtClean="0"/>
              <a:t> </a:t>
            </a:r>
            <a:r>
              <a:rPr lang="nb-NO" dirty="0"/>
              <a:t>NOT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199" y="1124744"/>
            <a:ext cx="5185247" cy="5328592"/>
          </a:xfrm>
        </p:spPr>
        <p:txBody>
          <a:bodyPr>
            <a:normAutofit/>
          </a:bodyPr>
          <a:lstStyle/>
          <a:p>
            <a:r>
              <a:rPr lang="nb-NO" dirty="0" smtClean="0"/>
              <a:t>Used to </a:t>
            </a:r>
            <a:r>
              <a:rPr lang="nb-NO" dirty="0" err="1" smtClean="0"/>
              <a:t>build</a:t>
            </a:r>
            <a:r>
              <a:rPr lang="nb-NO" dirty="0" smtClean="0"/>
              <a:t> </a:t>
            </a:r>
            <a:r>
              <a:rPr lang="nb-NO" dirty="0" err="1" smtClean="0"/>
              <a:t>connected</a:t>
            </a:r>
            <a:r>
              <a:rPr lang="nb-NO" dirty="0" smtClean="0"/>
              <a:t> </a:t>
            </a:r>
            <a:r>
              <a:rPr lang="nb-NO" dirty="0" err="1" smtClean="0"/>
              <a:t>conditions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>
                <a:latin typeface="Lucida Console" panose="020B0609040504020204" pitchFamily="49" charset="0"/>
              </a:rPr>
              <a:t>(Årslønn </a:t>
            </a:r>
            <a:r>
              <a:rPr lang="nb-NO" dirty="0">
                <a:latin typeface="Lucida Console" panose="020B0609040504020204" pitchFamily="49" charset="0"/>
              </a:rPr>
              <a:t>&gt; </a:t>
            </a:r>
            <a:r>
              <a:rPr lang="nb-NO" dirty="0" smtClean="0">
                <a:latin typeface="Lucida Console" panose="020B0609040504020204" pitchFamily="49" charset="0"/>
              </a:rPr>
              <a:t>450000</a:t>
            </a:r>
            <a:r>
              <a:rPr lang="nb-NO" dirty="0">
                <a:latin typeface="Lucida Console" panose="020B0609040504020204" pitchFamily="49" charset="0"/>
              </a:rPr>
              <a:t>)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</a:rPr>
              <a:t>AND</a:t>
            </a:r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</a:rPr>
              <a:t>(Stilling = </a:t>
            </a:r>
            <a:r>
              <a:rPr lang="nb-NO" dirty="0" smtClean="0">
                <a:latin typeface="Lucida Console" panose="020B0609040504020204" pitchFamily="49" charset="0"/>
              </a:rPr>
              <a:t>’</a:t>
            </a:r>
            <a:r>
              <a:rPr lang="nb-NO" dirty="0" err="1" smtClean="0">
                <a:latin typeface="Lucida Console" panose="020B0609040504020204" pitchFamily="49" charset="0"/>
              </a:rPr>
              <a:t>kundebhandler</a:t>
            </a:r>
            <a:r>
              <a:rPr lang="nb-NO" dirty="0" smtClean="0">
                <a:latin typeface="Lucida Console" panose="020B0609040504020204" pitchFamily="49" charset="0"/>
              </a:rPr>
              <a:t>'</a:t>
            </a:r>
            <a:r>
              <a:rPr lang="nb-NO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endParaRPr lang="nb-NO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</a:rPr>
              <a:t>(Lønn &lt; 300000)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</a:rPr>
              <a:t>OR</a:t>
            </a:r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</a:rPr>
              <a:t>(Lønn &gt; 500000)</a:t>
            </a:r>
          </a:p>
          <a:p>
            <a:pPr marL="0" indent="0">
              <a:buNone/>
            </a:pPr>
            <a:endParaRPr lang="nb-NO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nb-NO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nb-NO" dirty="0">
                <a:latin typeface="Lucida Console" panose="020B0609040504020204" pitchFamily="49" charset="0"/>
              </a:rPr>
              <a:t>(Lønn &lt;= 300000)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71" y="1196752"/>
            <a:ext cx="3505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32" y="3068960"/>
            <a:ext cx="29622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46" y="4869160"/>
            <a:ext cx="30670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39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6818518" cy="615553"/>
          </a:xfrm>
        </p:spPr>
        <p:txBody>
          <a:bodyPr/>
          <a:lstStyle/>
          <a:p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parenthesis</a:t>
            </a:r>
            <a:r>
              <a:rPr lang="nb-NO" dirty="0" smtClean="0"/>
              <a:t>!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wish</a:t>
            </a:r>
            <a:r>
              <a:rPr lang="nb-NO" dirty="0" smtClean="0"/>
              <a:t>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position</a:t>
            </a:r>
            <a:r>
              <a:rPr lang="nb-NO" dirty="0" smtClean="0"/>
              <a:t> </a:t>
            </a:r>
            <a:r>
              <a:rPr lang="nb-NO" dirty="0" smtClean="0"/>
              <a:t> ”kundebehandlere</a:t>
            </a:r>
            <a:r>
              <a:rPr lang="nb-NO" dirty="0" smtClean="0"/>
              <a:t>/</a:t>
            </a:r>
            <a:r>
              <a:rPr lang="nb-NO" dirty="0" smtClean="0"/>
              <a:t>selgere” </a:t>
            </a:r>
            <a:r>
              <a:rPr lang="nb-NO" dirty="0" err="1" smtClean="0"/>
              <a:t>earning</a:t>
            </a:r>
            <a:r>
              <a:rPr lang="nb-NO" dirty="0" smtClean="0"/>
              <a:t> more </a:t>
            </a:r>
            <a:r>
              <a:rPr lang="nb-NO" dirty="0" err="1" smtClean="0"/>
              <a:t>than</a:t>
            </a:r>
            <a:r>
              <a:rPr lang="nb-NO" dirty="0" smtClean="0"/>
              <a:t>  450.000,- per </a:t>
            </a:r>
            <a:r>
              <a:rPr lang="nb-NO" dirty="0" err="1" smtClean="0"/>
              <a:t>year</a:t>
            </a:r>
            <a:r>
              <a:rPr lang="nb-NO" dirty="0" smtClean="0"/>
              <a:t>.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 Ansatt</a:t>
            </a:r>
          </a:p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WHERE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Lønn &gt; </a:t>
            </a:r>
            <a:r>
              <a:rPr lang="nb-NO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450000 </a:t>
            </a:r>
            <a:endParaRPr lang="nb-NO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  Stilling = </a:t>
            </a:r>
            <a:r>
              <a:rPr lang="nb-NO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’Kundebehandler' </a:t>
            </a:r>
            <a:endParaRPr lang="nb-NO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OR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   Stilling = 'Selger'</a:t>
            </a:r>
          </a:p>
          <a:p>
            <a:endParaRPr lang="nb-NO" dirty="0"/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queries</a:t>
            </a:r>
            <a:r>
              <a:rPr lang="nb-NO" dirty="0" smtClean="0"/>
              <a:t> be </a:t>
            </a:r>
            <a:r>
              <a:rPr lang="nb-NO" dirty="0" err="1" smtClean="0"/>
              <a:t>interpreted</a:t>
            </a:r>
            <a:r>
              <a:rPr lang="nb-NO" dirty="0" smtClean="0"/>
              <a:t> in </a:t>
            </a:r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dirty="0" err="1" smtClean="0"/>
              <a:t>ways</a:t>
            </a:r>
            <a:r>
              <a:rPr lang="nb-NO" dirty="0" smtClean="0"/>
              <a:t> ?</a:t>
            </a:r>
            <a:r>
              <a:rPr lang="nb-NO" dirty="0" smtClean="0"/>
              <a:t> </a:t>
            </a:r>
            <a:endParaRPr lang="nb-NO" dirty="0"/>
          </a:p>
          <a:p>
            <a:r>
              <a:rPr lang="nb-NO" dirty="0" smtClean="0"/>
              <a:t>Are </a:t>
            </a:r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severla</a:t>
            </a:r>
            <a:r>
              <a:rPr lang="nb-NO" dirty="0" smtClean="0"/>
              <a:t> </a:t>
            </a:r>
            <a:r>
              <a:rPr lang="nb-NO" dirty="0" err="1" smtClean="0"/>
              <a:t>ways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placing</a:t>
            </a:r>
            <a:r>
              <a:rPr lang="nb-NO" dirty="0" smtClean="0"/>
              <a:t> </a:t>
            </a:r>
            <a:r>
              <a:rPr lang="nb-NO" dirty="0" err="1" smtClean="0"/>
              <a:t>paranthesis</a:t>
            </a:r>
            <a:r>
              <a:rPr lang="nb-NO" dirty="0" smtClean="0"/>
              <a:t>?</a:t>
            </a:r>
            <a:endParaRPr lang="nb-NO" dirty="0"/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happends</a:t>
            </a:r>
            <a:r>
              <a:rPr lang="nb-NO" dirty="0" smtClean="0"/>
              <a:t> first</a:t>
            </a:r>
            <a:r>
              <a:rPr lang="nb-NO" dirty="0" smtClean="0"/>
              <a:t>: </a:t>
            </a:r>
            <a:r>
              <a:rPr lang="nb-NO" b="1" dirty="0">
                <a:solidFill>
                  <a:srgbClr val="FF0000"/>
                </a:solidFill>
              </a:rPr>
              <a:t>AND</a:t>
            </a:r>
            <a:r>
              <a:rPr lang="nb-NO" dirty="0"/>
              <a:t> </a:t>
            </a:r>
            <a:r>
              <a:rPr lang="nb-NO" dirty="0" smtClean="0"/>
              <a:t>or</a:t>
            </a:r>
            <a:r>
              <a:rPr lang="nb-NO" dirty="0" smtClean="0"/>
              <a:t> </a:t>
            </a:r>
            <a:r>
              <a:rPr lang="nb-NO" b="1" dirty="0">
                <a:solidFill>
                  <a:srgbClr val="FF0000"/>
                </a:solidFill>
              </a:rPr>
              <a:t>OR</a:t>
            </a:r>
            <a:r>
              <a:rPr lang="nb-NO" dirty="0"/>
              <a:t>?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happends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b="1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paranthesis</a:t>
            </a:r>
            <a:r>
              <a:rPr lang="nb-NO" dirty="0" smtClean="0"/>
              <a:t> 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466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802389" cy="35417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4238" y="6186512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Helvetica Neue" charset="0"/>
              </a:rPr>
              <a:t>Bjørn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 charset="0"/>
              </a:rPr>
              <a:t>Kristoffersens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 charset="0"/>
              </a:rPr>
              <a:t>bok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>
                <a:solidFill>
                  <a:srgbClr val="0000FF"/>
                </a:solidFill>
              </a:rPr>
              <a:t>Priority</a:t>
            </a:r>
            <a:r>
              <a:rPr lang="nb-NO" dirty="0" smtClean="0">
                <a:solidFill>
                  <a:srgbClr val="0000FF"/>
                </a:solidFill>
              </a:rPr>
              <a:t> </a:t>
            </a:r>
            <a:r>
              <a:rPr lang="nb-NO" dirty="0" err="1" smtClean="0">
                <a:solidFill>
                  <a:srgbClr val="0000FF"/>
                </a:solidFill>
              </a:rPr>
              <a:t>of</a:t>
            </a:r>
            <a:r>
              <a:rPr lang="nb-NO" dirty="0" smtClean="0">
                <a:solidFill>
                  <a:srgbClr val="0000FF"/>
                </a:solidFill>
              </a:rPr>
              <a:t> operators</a:t>
            </a:r>
            <a:endParaRPr lang="nb-NO" dirty="0">
              <a:solidFill>
                <a:srgbClr val="0000FF"/>
              </a:solidFill>
            </a:endParaRP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844824"/>
            <a:ext cx="62865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6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818518" cy="615553"/>
          </a:xfrm>
        </p:spPr>
        <p:txBody>
          <a:bodyPr/>
          <a:lstStyle/>
          <a:p>
            <a:r>
              <a:rPr lang="nb-NO" dirty="0" err="1" smtClean="0"/>
              <a:t>Sorting</a:t>
            </a:r>
            <a:r>
              <a:rPr lang="nb-NO" dirty="0" smtClean="0"/>
              <a:t> and </a:t>
            </a:r>
            <a:r>
              <a:rPr lang="nb-NO" dirty="0" err="1" smtClean="0"/>
              <a:t>comparisons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21196" y="1066232"/>
            <a:ext cx="8229600" cy="3456384"/>
          </a:xfrm>
        </p:spPr>
        <p:txBody>
          <a:bodyPr>
            <a:normAutofit/>
          </a:bodyPr>
          <a:lstStyle/>
          <a:p>
            <a:r>
              <a:rPr lang="nb-NO" dirty="0" smtClean="0"/>
              <a:t>To sort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</a:t>
            </a:r>
            <a:r>
              <a:rPr lang="nb-NO" dirty="0" smtClean="0"/>
              <a:t> to </a:t>
            </a:r>
            <a:r>
              <a:rPr lang="nb-NO" dirty="0" err="1" smtClean="0"/>
              <a:t>compare</a:t>
            </a:r>
            <a:endParaRPr lang="nb-NO" dirty="0"/>
          </a:p>
          <a:p>
            <a:pPr lvl="1">
              <a:buClr>
                <a:schemeClr val="tx1"/>
              </a:buClr>
            </a:pPr>
            <a:r>
              <a:rPr lang="nb-NO" b="1" dirty="0" err="1" smtClean="0">
                <a:solidFill>
                  <a:srgbClr val="FF0000"/>
                </a:solidFill>
              </a:rPr>
              <a:t>Numbers</a:t>
            </a:r>
            <a:r>
              <a:rPr lang="nb-NO" dirty="0" smtClean="0"/>
              <a:t>: </a:t>
            </a:r>
            <a:r>
              <a:rPr lang="nb-NO" dirty="0"/>
              <a:t>… -2 &lt; -1 &lt; 0 &lt; 1 &lt; 2 &lt; 3 &lt; …</a:t>
            </a:r>
          </a:p>
          <a:p>
            <a:pPr lvl="1">
              <a:buClr>
                <a:schemeClr val="tx1"/>
              </a:buClr>
            </a:pPr>
            <a:r>
              <a:rPr lang="nb-NO" b="1" dirty="0" smtClean="0">
                <a:solidFill>
                  <a:srgbClr val="FF0000"/>
                </a:solidFill>
              </a:rPr>
              <a:t>Letters</a:t>
            </a:r>
            <a:r>
              <a:rPr lang="nb-NO" dirty="0" smtClean="0"/>
              <a:t>: </a:t>
            </a:r>
            <a:r>
              <a:rPr lang="nb-NO" dirty="0"/>
              <a:t>a &lt; b &lt; c &lt; …</a:t>
            </a:r>
          </a:p>
          <a:p>
            <a:pPr lvl="1">
              <a:buClr>
                <a:schemeClr val="tx1"/>
              </a:buClr>
            </a:pPr>
            <a:r>
              <a:rPr lang="nb-NO" b="1" dirty="0" err="1" smtClean="0">
                <a:solidFill>
                  <a:srgbClr val="FF0000"/>
                </a:solidFill>
              </a:rPr>
              <a:t>Texts</a:t>
            </a:r>
            <a:r>
              <a:rPr lang="nb-NO" dirty="0" smtClean="0"/>
              <a:t>: </a:t>
            </a:r>
            <a:r>
              <a:rPr lang="nb-NO" dirty="0"/>
              <a:t>adam &lt; anna &lt; </a:t>
            </a:r>
            <a:r>
              <a:rPr lang="nb-NO" dirty="0" err="1"/>
              <a:t>anne</a:t>
            </a:r>
            <a:r>
              <a:rPr lang="nb-NO" dirty="0"/>
              <a:t> &lt; </a:t>
            </a:r>
            <a:r>
              <a:rPr lang="nb-NO" dirty="0" err="1"/>
              <a:t>anneli</a:t>
            </a:r>
            <a:r>
              <a:rPr lang="nb-NO" dirty="0"/>
              <a:t> &lt; </a:t>
            </a:r>
            <a:r>
              <a:rPr lang="nb-NO" dirty="0" err="1"/>
              <a:t>david</a:t>
            </a:r>
            <a:endParaRPr lang="nb-NO" dirty="0"/>
          </a:p>
          <a:p>
            <a:pPr lvl="1">
              <a:buClr>
                <a:schemeClr val="tx1"/>
              </a:buClr>
            </a:pPr>
            <a:r>
              <a:rPr lang="nb-NO" b="1" dirty="0" err="1" smtClean="0">
                <a:solidFill>
                  <a:srgbClr val="FF0000"/>
                </a:solidFill>
              </a:rPr>
              <a:t>Dates</a:t>
            </a:r>
            <a:r>
              <a:rPr lang="nb-NO" dirty="0" smtClean="0"/>
              <a:t>: </a:t>
            </a:r>
            <a:r>
              <a:rPr lang="nb-NO" dirty="0"/>
              <a:t>22.03.1978 &lt; 07.02.1992 &lt; 31.12.2014</a:t>
            </a:r>
          </a:p>
          <a:p>
            <a:r>
              <a:rPr lang="nb-NO" dirty="0" err="1" smtClean="0"/>
              <a:t>Sorting</a:t>
            </a:r>
            <a:r>
              <a:rPr lang="nb-NO" dirty="0" smtClean="0"/>
              <a:t> in SQL </a:t>
            </a:r>
            <a:r>
              <a:rPr lang="nb-NO" dirty="0" err="1" smtClean="0"/>
              <a:t>means</a:t>
            </a:r>
            <a:r>
              <a:rPr lang="nb-NO" dirty="0" smtClean="0"/>
              <a:t> </a:t>
            </a:r>
            <a:r>
              <a:rPr lang="nb-NO" dirty="0" err="1" smtClean="0"/>
              <a:t>s</a:t>
            </a:r>
            <a:r>
              <a:rPr lang="nb-NO" dirty="0" err="1" smtClean="0"/>
              <a:t>orting</a:t>
            </a:r>
            <a:r>
              <a:rPr lang="nb-NO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rows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respect</a:t>
            </a:r>
            <a:r>
              <a:rPr lang="nb-NO" dirty="0" smtClean="0"/>
              <a:t> to a </a:t>
            </a:r>
            <a:r>
              <a:rPr lang="nb-NO" dirty="0" err="1" smtClean="0"/>
              <a:t>certain</a:t>
            </a:r>
            <a:r>
              <a:rPr lang="nb-NO" dirty="0" smtClean="0"/>
              <a:t> </a:t>
            </a:r>
            <a:r>
              <a:rPr lang="nb-NO" dirty="0" err="1" smtClean="0"/>
              <a:t>colum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Certain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r>
              <a:rPr lang="nb-NO" dirty="0" smtClean="0"/>
              <a:t> in  ”Ansatt</a:t>
            </a:r>
            <a:r>
              <a:rPr lang="nb-NO" dirty="0" smtClean="0"/>
              <a:t>”</a:t>
            </a:r>
            <a:r>
              <a:rPr lang="nb-NO" dirty="0" smtClean="0"/>
              <a:t> </a:t>
            </a:r>
            <a:r>
              <a:rPr lang="nb-NO" dirty="0" err="1" smtClean="0"/>
              <a:t>sorted</a:t>
            </a:r>
            <a:r>
              <a:rPr lang="nb-NO" dirty="0" smtClean="0"/>
              <a:t> </a:t>
            </a:r>
            <a:r>
              <a:rPr lang="nb-NO" dirty="0" err="1" smtClean="0"/>
              <a:t>w.r.t</a:t>
            </a:r>
            <a:r>
              <a:rPr lang="nb-NO" dirty="0" smtClean="0"/>
              <a:t>.  </a:t>
            </a:r>
            <a:r>
              <a:rPr lang="nb-NO" b="1" dirty="0" smtClean="0">
                <a:solidFill>
                  <a:srgbClr val="FF0000"/>
                </a:solidFill>
              </a:rPr>
              <a:t>Årsl</a:t>
            </a:r>
            <a:r>
              <a:rPr lang="nb-NO" b="1" dirty="0" smtClean="0">
                <a:solidFill>
                  <a:srgbClr val="FF0000"/>
                </a:solidFill>
              </a:rPr>
              <a:t>ønn</a:t>
            </a:r>
            <a:r>
              <a:rPr lang="nb-NO" dirty="0"/>
              <a:t>:</a:t>
            </a:r>
          </a:p>
        </p:txBody>
      </p:sp>
      <p:graphicFrame>
        <p:nvGraphicFramePr>
          <p:cNvPr id="4" name="Group 2776"/>
          <p:cNvGraphicFramePr>
            <a:graphicFrameLocks/>
          </p:cNvGraphicFramePr>
          <p:nvPr>
            <p:extLst/>
          </p:nvPr>
        </p:nvGraphicFramePr>
        <p:xfrm>
          <a:off x="323528" y="4725144"/>
          <a:ext cx="8424936" cy="1676400"/>
        </p:xfrm>
        <a:graphic>
          <a:graphicData uri="http://schemas.openxmlformats.org/drawingml/2006/table">
            <a:tbl>
              <a:tblPr/>
              <a:tblGrid>
                <a:gridCol w="1093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7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5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26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2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421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AnsattNr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Etternavn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Fornavn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AnsattDato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Stilling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Lønn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nb-N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Veum</a:t>
                      </a:r>
                      <a:endParaRPr kumimoji="0" lang="nb-N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Varg</a:t>
                      </a:r>
                      <a:endParaRPr kumimoji="0" lang="nb-N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01.01.1992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Løpegutt</a:t>
                      </a:r>
                      <a:endParaRPr kumimoji="0" lang="nb-N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183 000.00</a:t>
                      </a:r>
                      <a:endParaRPr kumimoji="0" lang="nb-NO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nb-N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Stein</a:t>
                      </a:r>
                      <a:endParaRPr kumimoji="0" lang="nb-N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Trude</a:t>
                      </a:r>
                      <a:endParaRPr kumimoji="0" lang="nb-N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10.10.2000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DBA</a:t>
                      </a:r>
                      <a:endParaRPr kumimoji="0" lang="nb-N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270 700.00</a:t>
                      </a:r>
                      <a:endParaRPr kumimoji="0" lang="nb-NO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Felgen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Reodor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12.12.2001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Sykkelreparatør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279 500.00</a:t>
                      </a:r>
                      <a:endParaRPr kumimoji="0" lang="nb-NO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Gredelin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Sofie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18.05.1998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Underdirektør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625 850.00</a:t>
                      </a:r>
                      <a:endParaRPr kumimoji="0" lang="nb-NO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Sorting</a:t>
            </a:r>
            <a:r>
              <a:rPr lang="nb-NO" dirty="0" smtClean="0"/>
              <a:t> in </a:t>
            </a:r>
            <a:r>
              <a:rPr lang="nb-NO" dirty="0"/>
              <a:t>SQL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762000" eaLnBrk="0" hangingPunct="0"/>
            <a:r>
              <a:rPr lang="nb-NO" dirty="0" err="1" smtClean="0"/>
              <a:t>Sorted</a:t>
            </a:r>
            <a:r>
              <a:rPr lang="nb-NO" dirty="0" smtClean="0"/>
              <a:t> </a:t>
            </a:r>
            <a:r>
              <a:rPr lang="nb-NO" dirty="0" err="1" smtClean="0"/>
              <a:t>namelist</a:t>
            </a:r>
            <a:r>
              <a:rPr lang="nb-NO" dirty="0" smtClean="0"/>
              <a:t>:</a:t>
            </a:r>
            <a:endParaRPr lang="nb-NO" dirty="0"/>
          </a:p>
          <a:p>
            <a:pPr marL="0" indent="0" defTabSz="762000" eaLnBrk="0" hangingPunct="0">
              <a:lnSpc>
                <a:spcPct val="80000"/>
              </a:lnSpc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AnsNr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, Etternavn</a:t>
            </a:r>
          </a:p>
          <a:p>
            <a:pPr marL="0" indent="0" defTabSz="762000" eaLnBrk="0" hangingPunct="0">
              <a:lnSpc>
                <a:spcPct val="80000"/>
              </a:lnSpc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Ansatt</a:t>
            </a:r>
          </a:p>
          <a:p>
            <a:pPr marL="0" indent="0" defTabSz="762000" eaLnBrk="0" hangingPunct="0">
              <a:lnSpc>
                <a:spcPct val="80000"/>
              </a:lnSpc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ORDER BY 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Etternavn</a:t>
            </a:r>
          </a:p>
          <a:p>
            <a:pPr defTabSz="762000" eaLnBrk="0" hangingPunct="0">
              <a:lnSpc>
                <a:spcPct val="80000"/>
              </a:lnSpc>
            </a:pPr>
            <a:endParaRPr lang="nb-NO" dirty="0">
              <a:solidFill>
                <a:srgbClr val="0000FF"/>
              </a:solidFill>
              <a:latin typeface="Lucida Console" pitchFamily="49" charset="0"/>
            </a:endParaRPr>
          </a:p>
          <a:p>
            <a:pPr defTabSz="762000" eaLnBrk="0" hangingPunct="0"/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dirty="0" err="1" smtClean="0"/>
              <a:t>criteria</a:t>
            </a:r>
            <a:r>
              <a:rPr lang="nb-NO" dirty="0" smtClean="0"/>
              <a:t> for </a:t>
            </a:r>
            <a:r>
              <a:rPr lang="nb-NO" dirty="0" smtClean="0"/>
              <a:t>sortering:</a:t>
            </a:r>
            <a:endParaRPr lang="nb-NO" dirty="0"/>
          </a:p>
          <a:p>
            <a:pPr marL="0" indent="0" defTabSz="762000" eaLnBrk="0" hangingPunct="0">
              <a:lnSpc>
                <a:spcPct val="80000"/>
              </a:lnSpc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Etternavn, Stilling, </a:t>
            </a:r>
            <a:r>
              <a:rPr lang="nb-NO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Årslønn</a:t>
            </a:r>
            <a:endParaRPr lang="nb-NO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762000" eaLnBrk="0" hangingPunct="0">
              <a:lnSpc>
                <a:spcPct val="80000"/>
              </a:lnSpc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Ansatt</a:t>
            </a:r>
          </a:p>
          <a:p>
            <a:pPr marL="0" indent="0" defTabSz="762000" eaLnBrk="0" hangingPunct="0">
              <a:lnSpc>
                <a:spcPct val="80000"/>
              </a:lnSpc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ORDER BY 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Stilling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ASC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nb-NO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Årslønn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DESC</a:t>
            </a:r>
          </a:p>
          <a:p>
            <a:pPr defTabSz="762000" eaLnBrk="0" hangingPunct="0">
              <a:lnSpc>
                <a:spcPct val="80000"/>
              </a:lnSpc>
            </a:pPr>
            <a:endParaRPr lang="nb-NO" b="1" dirty="0">
              <a:solidFill>
                <a:srgbClr val="0000FF"/>
              </a:solidFill>
              <a:latin typeface="Lucida Console" pitchFamily="49" charset="0"/>
            </a:endParaRPr>
          </a:p>
          <a:p>
            <a:pPr defTabSz="762000" eaLnBrk="0" hangingPunct="0">
              <a:lnSpc>
                <a:spcPct val="80000"/>
              </a:lnSpc>
              <a:buClr>
                <a:schemeClr val="tx1"/>
              </a:buClr>
            </a:pPr>
            <a:r>
              <a:rPr lang="nb-NO" b="1" dirty="0">
                <a:solidFill>
                  <a:srgbClr val="0000FF"/>
                </a:solidFill>
              </a:rPr>
              <a:t>ASC</a:t>
            </a:r>
            <a:r>
              <a:rPr lang="nb-NO" dirty="0"/>
              <a:t> </a:t>
            </a:r>
            <a:r>
              <a:rPr lang="nb-NO" dirty="0" err="1" smtClean="0"/>
              <a:t>means</a:t>
            </a:r>
            <a:r>
              <a:rPr lang="nb-NO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ascending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/>
              <a:t>sorting</a:t>
            </a:r>
            <a:r>
              <a:rPr lang="nb-NO" dirty="0" smtClean="0"/>
              <a:t> and </a:t>
            </a:r>
            <a:r>
              <a:rPr lang="nb-NO" b="1" dirty="0">
                <a:solidFill>
                  <a:srgbClr val="0000FF"/>
                </a:solidFill>
              </a:rPr>
              <a:t>DESC</a:t>
            </a:r>
            <a:r>
              <a:rPr lang="nb-NO" dirty="0"/>
              <a:t> </a:t>
            </a:r>
            <a:r>
              <a:rPr lang="nb-NO" dirty="0" err="1" smtClean="0"/>
              <a:t>means</a:t>
            </a:r>
            <a:r>
              <a:rPr lang="nb-NO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descening</a:t>
            </a:r>
            <a:r>
              <a:rPr lang="nb-NO" dirty="0" smtClean="0"/>
              <a:t>.</a:t>
            </a:r>
            <a:endParaRPr lang="nb-NO" dirty="0"/>
          </a:p>
          <a:p>
            <a:pPr defTabSz="762000" eaLnBrk="0" hangingPunct="0">
              <a:lnSpc>
                <a:spcPct val="80000"/>
              </a:lnSpc>
              <a:buClr>
                <a:schemeClr val="tx1"/>
              </a:buClr>
            </a:pPr>
            <a:r>
              <a:rPr lang="nb-NO" dirty="0"/>
              <a:t>ASC </a:t>
            </a:r>
            <a:r>
              <a:rPr lang="nb-NO" dirty="0" smtClean="0"/>
              <a:t>is</a:t>
            </a:r>
            <a:r>
              <a:rPr lang="nb-NO" dirty="0" smtClean="0"/>
              <a:t> </a:t>
            </a:r>
            <a:r>
              <a:rPr lang="nb-NO" dirty="0"/>
              <a:t>standard, </a:t>
            </a:r>
            <a:r>
              <a:rPr lang="nb-NO" dirty="0" smtClean="0"/>
              <a:t>so firs</a:t>
            </a:r>
            <a:r>
              <a:rPr lang="nb-NO" dirty="0" smtClean="0"/>
              <a:t>t </a:t>
            </a:r>
            <a:r>
              <a:rPr lang="nb-NO" dirty="0" err="1" smtClean="0"/>
              <a:t>query</a:t>
            </a:r>
            <a:r>
              <a:rPr lang="nb-NO" dirty="0" smtClean="0"/>
              <a:t> is </a:t>
            </a:r>
            <a:r>
              <a:rPr lang="nb-NO" dirty="0" err="1" smtClean="0"/>
              <a:t>ascending</a:t>
            </a:r>
            <a:r>
              <a:rPr lang="nb-NO" dirty="0" smtClean="0"/>
              <a:t> </a:t>
            </a:r>
            <a:r>
              <a:rPr lang="nb-NO" dirty="0" err="1" smtClean="0"/>
              <a:t>sorting</a:t>
            </a:r>
            <a:r>
              <a:rPr lang="nb-NO" dirty="0" smtClean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2915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9399" y="332656"/>
            <a:ext cx="6818518" cy="615553"/>
          </a:xfrm>
        </p:spPr>
        <p:txBody>
          <a:bodyPr/>
          <a:lstStyle/>
          <a:p>
            <a:r>
              <a:rPr lang="nb-NO" dirty="0" smtClean="0"/>
              <a:t>Joker and </a:t>
            </a:r>
            <a:r>
              <a:rPr lang="nb-NO" dirty="0" err="1" smtClean="0"/>
              <a:t>interval</a:t>
            </a:r>
            <a:r>
              <a:rPr lang="nb-NO" dirty="0" smtClean="0"/>
              <a:t> </a:t>
            </a:r>
            <a:r>
              <a:rPr lang="nb-NO" dirty="0" err="1" smtClean="0"/>
              <a:t>search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5328592"/>
          </a:xfrm>
        </p:spPr>
        <p:txBody>
          <a:bodyPr>
            <a:normAutofit/>
          </a:bodyPr>
          <a:lstStyle/>
          <a:p>
            <a:pPr defTabSz="762000" eaLnBrk="0" hangingPunct="0"/>
            <a:r>
              <a:rPr lang="nb-NO" dirty="0" err="1" smtClean="0"/>
              <a:t>Find</a:t>
            </a:r>
            <a:r>
              <a:rPr lang="nb-NO" dirty="0" smtClean="0"/>
              <a:t> all </a:t>
            </a:r>
            <a:r>
              <a:rPr lang="nb-NO" dirty="0" err="1" smtClean="0"/>
              <a:t>with</a:t>
            </a:r>
            <a:r>
              <a:rPr lang="nb-NO" dirty="0" smtClean="0"/>
              <a:t> ”</a:t>
            </a:r>
            <a:r>
              <a:rPr lang="nb-NO" dirty="0" smtClean="0"/>
              <a:t>etternavn” </a:t>
            </a:r>
            <a:r>
              <a:rPr lang="nb-NO" dirty="0" err="1" smtClean="0"/>
              <a:t>starting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/>
              <a:t>B</a:t>
            </a:r>
            <a:r>
              <a:rPr lang="nb-NO" dirty="0" smtClean="0"/>
              <a:t>:</a:t>
            </a:r>
            <a:endParaRPr lang="nb-NO" b="1" dirty="0"/>
          </a:p>
          <a:p>
            <a:pPr marL="400050" lvl="1" indent="0" defTabSz="762000" eaLnBrk="0" hangingPunct="0">
              <a:lnSpc>
                <a:spcPct val="80000"/>
              </a:lnSpc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</a:p>
          <a:p>
            <a:pPr marL="400050" lvl="1" indent="0" defTabSz="762000" eaLnBrk="0" hangingPunct="0">
              <a:lnSpc>
                <a:spcPct val="80000"/>
              </a:lnSpc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 Ansatt</a:t>
            </a:r>
          </a:p>
          <a:p>
            <a:pPr marL="400050" lvl="1" indent="0" defTabSz="762000" eaLnBrk="0" hangingPunct="0">
              <a:lnSpc>
                <a:spcPct val="80000"/>
              </a:lnSpc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WHERE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Etternavn &gt;= </a:t>
            </a:r>
            <a:r>
              <a:rPr lang="nb-NO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’B' </a:t>
            </a:r>
            <a:endParaRPr lang="nb-NO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00050" lvl="1" indent="0" defTabSz="762000" eaLnBrk="0" hangingPunct="0">
              <a:lnSpc>
                <a:spcPct val="80000"/>
              </a:lnSpc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  Etternavn &lt;  </a:t>
            </a:r>
            <a:r>
              <a:rPr lang="nb-NO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’C'</a:t>
            </a:r>
            <a:endParaRPr lang="nb-NO" sz="650" b="1" dirty="0">
              <a:solidFill>
                <a:srgbClr val="000099"/>
              </a:solidFill>
              <a:latin typeface="Lucida Console" pitchFamily="49" charset="0"/>
            </a:endParaRPr>
          </a:p>
          <a:p>
            <a:pPr defTabSz="762000" eaLnBrk="0" hangingPunct="0">
              <a:buClr>
                <a:schemeClr val="tx1"/>
              </a:buClr>
            </a:pPr>
            <a:endParaRPr lang="nb-NO" dirty="0"/>
          </a:p>
          <a:p>
            <a:pPr defTabSz="762000" eaLnBrk="0" hangingPunct="0">
              <a:buClr>
                <a:schemeClr val="tx1"/>
              </a:buClr>
            </a:pPr>
            <a:r>
              <a:rPr lang="nb-NO" dirty="0" smtClean="0"/>
              <a:t>Joker is more </a:t>
            </a:r>
            <a:r>
              <a:rPr lang="nb-NO" dirty="0"/>
              <a:t>elegant </a:t>
            </a:r>
            <a:r>
              <a:rPr lang="nb-NO" dirty="0" err="1" smtClean="0"/>
              <a:t>here</a:t>
            </a:r>
            <a:r>
              <a:rPr lang="nb-NO" dirty="0" smtClean="0"/>
              <a:t>:</a:t>
            </a:r>
            <a:endParaRPr lang="nb-NO" dirty="0"/>
          </a:p>
          <a:p>
            <a:pPr marL="400050" lvl="1" indent="0" defTabSz="762000" eaLnBrk="0" hangingPunct="0">
              <a:lnSpc>
                <a:spcPct val="80000"/>
              </a:lnSpc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</a:p>
          <a:p>
            <a:pPr marL="400050" lvl="1" indent="0" defTabSz="762000" eaLnBrk="0" hangingPunct="0">
              <a:lnSpc>
                <a:spcPct val="80000"/>
              </a:lnSpc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 Ansatt</a:t>
            </a:r>
          </a:p>
          <a:p>
            <a:pPr marL="400050" lvl="1" indent="0" defTabSz="762000" eaLnBrk="0" hangingPunct="0">
              <a:lnSpc>
                <a:spcPct val="80000"/>
              </a:lnSpc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WHERE 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Etternavn LIKE </a:t>
            </a:r>
            <a:r>
              <a:rPr lang="nb-NO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’B%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  <a:p>
            <a:pPr defTabSz="762000" eaLnBrk="0" hangingPunct="0">
              <a:lnSpc>
                <a:spcPct val="80000"/>
              </a:lnSpc>
            </a:pPr>
            <a:endParaRPr lang="nb-NO" sz="1050" dirty="0">
              <a:solidFill>
                <a:srgbClr val="0000FF"/>
              </a:solidFill>
              <a:latin typeface="Lucida Console" pitchFamily="49" charset="0"/>
            </a:endParaRPr>
          </a:p>
          <a:p>
            <a:pPr defTabSz="762000" eaLnBrk="0" hangingPunct="0">
              <a:lnSpc>
                <a:spcPct val="80000"/>
              </a:lnSpc>
            </a:pPr>
            <a:endParaRPr lang="nb-NO" dirty="0"/>
          </a:p>
          <a:p>
            <a:pPr defTabSz="762000" eaLnBrk="0" hangingPunct="0">
              <a:lnSpc>
                <a:spcPct val="80000"/>
              </a:lnSpc>
            </a:pPr>
            <a:r>
              <a:rPr lang="nb-NO" dirty="0" err="1" smtClean="0"/>
              <a:t>Why</a:t>
            </a:r>
            <a:r>
              <a:rPr lang="nb-NO" dirty="0" smtClean="0"/>
              <a:t> is</a:t>
            </a:r>
            <a:r>
              <a:rPr lang="nb-NO" dirty="0" smtClean="0"/>
              <a:t> </a:t>
            </a:r>
            <a:r>
              <a:rPr lang="nb-NO" b="1" dirty="0">
                <a:solidFill>
                  <a:srgbClr val="FF0000"/>
                </a:solidFill>
              </a:rPr>
              <a:t>Etternavn = </a:t>
            </a:r>
            <a:r>
              <a:rPr lang="nb-NO" dirty="0" smtClean="0">
                <a:solidFill>
                  <a:srgbClr val="FF0000"/>
                </a:solidFill>
              </a:rPr>
              <a:t>’</a:t>
            </a:r>
            <a:r>
              <a:rPr lang="nb-NO" b="1" dirty="0">
                <a:solidFill>
                  <a:srgbClr val="FF0000"/>
                </a:solidFill>
              </a:rPr>
              <a:t>B</a:t>
            </a:r>
            <a:r>
              <a:rPr lang="nb-NO" b="1" dirty="0" smtClean="0">
                <a:solidFill>
                  <a:srgbClr val="FF0000"/>
                </a:solidFill>
              </a:rPr>
              <a:t>%</a:t>
            </a:r>
            <a:r>
              <a:rPr lang="nb-NO" dirty="0">
                <a:solidFill>
                  <a:srgbClr val="FF0000"/>
                </a:solidFill>
              </a:rPr>
              <a:t>'</a:t>
            </a:r>
            <a:r>
              <a:rPr lang="nb-NO" dirty="0"/>
              <a:t> </a:t>
            </a:r>
            <a:r>
              <a:rPr lang="nb-NO" dirty="0" err="1" smtClean="0"/>
              <a:t>meaningless</a:t>
            </a:r>
            <a:r>
              <a:rPr lang="nb-NO" dirty="0" smtClean="0"/>
              <a:t> ?</a:t>
            </a:r>
            <a:endParaRPr lang="nb-NO" dirty="0"/>
          </a:p>
          <a:p>
            <a:pPr defTabSz="762000" eaLnBrk="0" hangingPunct="0">
              <a:lnSpc>
                <a:spcPct val="80000"/>
              </a:lnSpc>
            </a:pPr>
            <a:r>
              <a:rPr lang="nb-NO" dirty="0" err="1" smtClean="0"/>
              <a:t>Find</a:t>
            </a:r>
            <a:r>
              <a:rPr lang="nb-NO" dirty="0" smtClean="0"/>
              <a:t> all </a:t>
            </a:r>
            <a:r>
              <a:rPr lang="nb-NO" dirty="0" err="1" smtClean="0"/>
              <a:t>with</a:t>
            </a:r>
            <a:r>
              <a:rPr lang="nb-NO" dirty="0" smtClean="0"/>
              <a:t> ”</a:t>
            </a:r>
            <a:r>
              <a:rPr lang="nb-NO" dirty="0" smtClean="0"/>
              <a:t>etternavn” </a:t>
            </a:r>
            <a:r>
              <a:rPr lang="nb-NO" dirty="0" smtClean="0"/>
              <a:t>ending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smtClean="0"/>
              <a:t> </a:t>
            </a:r>
            <a:r>
              <a:rPr lang="nb-NO" dirty="0"/>
              <a:t>'sen' !</a:t>
            </a:r>
          </a:p>
        </p:txBody>
      </p:sp>
    </p:spTree>
    <p:extLst>
      <p:ext uri="{BB962C8B-B14F-4D97-AF65-F5344CB8AC3E}">
        <p14:creationId xmlns:p14="http://schemas.microsoft.com/office/powerpoint/2010/main" val="212537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Computed</a:t>
            </a:r>
            <a:r>
              <a:rPr lang="nb-NO" dirty="0" smtClean="0"/>
              <a:t> </a:t>
            </a:r>
            <a:r>
              <a:rPr lang="nb-NO" dirty="0" err="1" smtClean="0"/>
              <a:t>columns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It is legal to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expressions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smtClean="0"/>
              <a:t>SELECT: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AnsNr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, Etternavn,</a:t>
            </a:r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</a:t>
            </a:r>
            <a:r>
              <a:rPr lang="nb-NO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Årslønn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/12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AS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LønnPrMåned</a:t>
            </a:r>
            <a:endParaRPr lang="nb-NO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 Ansatt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Not </a:t>
            </a:r>
            <a:r>
              <a:rPr lang="nb-NO" dirty="0" err="1" smtClean="0"/>
              <a:t>necessary</a:t>
            </a:r>
            <a:r>
              <a:rPr lang="nb-NO" dirty="0" smtClean="0"/>
              <a:t> to store </a:t>
            </a:r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smtClean="0"/>
              <a:t> </a:t>
            </a:r>
            <a:r>
              <a:rPr lang="nb-NO" dirty="0" smtClean="0"/>
              <a:t>”</a:t>
            </a:r>
            <a:r>
              <a:rPr lang="nb-NO" dirty="0" smtClean="0"/>
              <a:t>årslønn” (</a:t>
            </a:r>
            <a:r>
              <a:rPr lang="nb-NO" dirty="0" err="1" smtClean="0"/>
              <a:t>yearly</a:t>
            </a:r>
            <a:r>
              <a:rPr lang="nb-NO" dirty="0" smtClean="0"/>
              <a:t> </a:t>
            </a:r>
            <a:r>
              <a:rPr lang="nb-NO" dirty="0" err="1" smtClean="0"/>
              <a:t>salary</a:t>
            </a:r>
            <a:r>
              <a:rPr lang="nb-NO" dirty="0" smtClean="0"/>
              <a:t>) and </a:t>
            </a:r>
            <a:r>
              <a:rPr lang="nb-NO" dirty="0" smtClean="0"/>
              <a:t>”</a:t>
            </a:r>
            <a:r>
              <a:rPr lang="nb-NO" dirty="0" smtClean="0"/>
              <a:t>månedslønn” (</a:t>
            </a:r>
            <a:r>
              <a:rPr lang="nb-NO" dirty="0" err="1" smtClean="0"/>
              <a:t>monthly</a:t>
            </a:r>
            <a:r>
              <a:rPr lang="nb-NO" dirty="0" smtClean="0"/>
              <a:t> </a:t>
            </a:r>
            <a:r>
              <a:rPr lang="nb-NO" dirty="0" err="1" smtClean="0"/>
              <a:t>salary</a:t>
            </a:r>
            <a:r>
              <a:rPr lang="nb-NO" dirty="0" smtClean="0"/>
              <a:t>) !</a:t>
            </a:r>
            <a:endParaRPr lang="nb-NO" dirty="0"/>
          </a:p>
          <a:p>
            <a:r>
              <a:rPr lang="nb-NO" dirty="0" smtClean="0"/>
              <a:t>Årsl</a:t>
            </a:r>
            <a:r>
              <a:rPr lang="nb-NO" dirty="0" smtClean="0"/>
              <a:t>ønn</a:t>
            </a:r>
            <a:r>
              <a:rPr lang="nb-NO" dirty="0"/>
              <a:t>/12 </a:t>
            </a:r>
            <a:r>
              <a:rPr lang="nb-NO" dirty="0" smtClean="0"/>
              <a:t>is an </a:t>
            </a:r>
            <a:r>
              <a:rPr lang="nb-NO" dirty="0" err="1" smtClean="0">
                <a:solidFill>
                  <a:srgbClr val="FF0000"/>
                </a:solidFill>
              </a:rPr>
              <a:t>expression</a:t>
            </a:r>
            <a:r>
              <a:rPr lang="nb-NO" dirty="0" smtClean="0"/>
              <a:t>. In order to </a:t>
            </a:r>
            <a:r>
              <a:rPr lang="nb-NO" dirty="0" err="1" smtClean="0"/>
              <a:t>get</a:t>
            </a:r>
            <a:r>
              <a:rPr lang="nb-NO" dirty="0" smtClean="0"/>
              <a:t> a </a:t>
            </a:r>
            <a:r>
              <a:rPr lang="nb-NO" dirty="0" err="1" smtClean="0"/>
              <a:t>meaningful</a:t>
            </a:r>
            <a:r>
              <a:rPr lang="nb-NO" dirty="0" smtClean="0"/>
              <a:t> </a:t>
            </a:r>
            <a:r>
              <a:rPr lang="nb-NO" dirty="0" err="1" smtClean="0"/>
              <a:t>title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output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give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columns</a:t>
            </a:r>
            <a:r>
              <a:rPr lang="nb-NO" dirty="0" smtClean="0"/>
              <a:t> a </a:t>
            </a:r>
            <a:r>
              <a:rPr lang="nb-NO" dirty="0" err="1" smtClean="0"/>
              <a:t>name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224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3052" y="332656"/>
            <a:ext cx="6818518" cy="615553"/>
          </a:xfrm>
        </p:spPr>
        <p:txBody>
          <a:bodyPr/>
          <a:lstStyle/>
          <a:p>
            <a:r>
              <a:rPr lang="nb-NO" dirty="0" err="1" smtClean="0"/>
              <a:t>Functions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48219" y="1074619"/>
            <a:ext cx="8496944" cy="4104456"/>
          </a:xfrm>
        </p:spPr>
        <p:txBody>
          <a:bodyPr>
            <a:normAutofit lnSpcReduction="10000"/>
          </a:bodyPr>
          <a:lstStyle/>
          <a:p>
            <a:r>
              <a:rPr lang="nb-NO" dirty="0" err="1" smtClean="0"/>
              <a:t>Text</a:t>
            </a:r>
            <a:r>
              <a:rPr lang="nb-NO" dirty="0" smtClean="0"/>
              <a:t>, e.g., </a:t>
            </a:r>
            <a:r>
              <a:rPr lang="nb-NO" dirty="0" err="1" smtClean="0"/>
              <a:t>names</a:t>
            </a:r>
            <a:r>
              <a:rPr lang="nb-NO" dirty="0" smtClean="0"/>
              <a:t>,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capital</a:t>
            </a:r>
            <a:r>
              <a:rPr lang="nb-NO" dirty="0" smtClean="0"/>
              <a:t> letters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AnsattNr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UPPER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(Etternavn)</a:t>
            </a:r>
          </a:p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 Ansatt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UPPER </a:t>
            </a:r>
            <a:r>
              <a:rPr lang="nb-NO" dirty="0" smtClean="0"/>
              <a:t>is a</a:t>
            </a:r>
            <a:r>
              <a:rPr lang="nb-NO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function</a:t>
            </a:r>
            <a:r>
              <a:rPr lang="nb-NO" dirty="0" smtClean="0"/>
              <a:t> </a:t>
            </a:r>
            <a:r>
              <a:rPr lang="nb-NO" dirty="0"/>
              <a:t>(MySQL).</a:t>
            </a:r>
          </a:p>
          <a:p>
            <a:r>
              <a:rPr lang="nb-NO" dirty="0"/>
              <a:t>A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b="1" dirty="0" smtClean="0">
                <a:solidFill>
                  <a:srgbClr val="FF0000"/>
                </a:solidFill>
              </a:rPr>
              <a:t>arguments</a:t>
            </a:r>
            <a:r>
              <a:rPr lang="nb-NO" dirty="0" smtClean="0"/>
              <a:t>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return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value</a:t>
            </a:r>
            <a:endParaRPr lang="nb-NO" dirty="0"/>
          </a:p>
          <a:p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, </a:t>
            </a:r>
            <a:r>
              <a:rPr lang="nb-NO" dirty="0" err="1" smtClean="0"/>
              <a:t>see</a:t>
            </a:r>
            <a:r>
              <a:rPr lang="nb-NO" dirty="0" smtClean="0"/>
              <a:t> MySQL </a:t>
            </a:r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internet</a:t>
            </a:r>
            <a:r>
              <a:rPr lang="nb-NO" dirty="0" smtClean="0"/>
              <a:t> 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071900" y="5085184"/>
            <a:ext cx="0" cy="7315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71900" y="5816704"/>
            <a:ext cx="8915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37760" y="5816704"/>
            <a:ext cx="8915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129300" y="5085184"/>
            <a:ext cx="0" cy="7315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826280" y="5085184"/>
            <a:ext cx="130302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71900" y="5085184"/>
            <a:ext cx="480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 flipV="1">
            <a:off x="3414800" y="4902304"/>
            <a:ext cx="137160" cy="1828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4237760" y="5816704"/>
            <a:ext cx="137160" cy="1828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3826280" y="4902304"/>
            <a:ext cx="137160" cy="1828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3826280" y="5816704"/>
            <a:ext cx="137160" cy="1828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228405" y="5189324"/>
            <a:ext cx="1645920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nb-NO" sz="2800" dirty="0"/>
              <a:t>UPPER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256511" y="5305485"/>
            <a:ext cx="0" cy="2438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100600" y="5816704"/>
            <a:ext cx="0" cy="2438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74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6818518" cy="615553"/>
          </a:xfrm>
        </p:spPr>
        <p:txBody>
          <a:bodyPr/>
          <a:lstStyle/>
          <a:p>
            <a:r>
              <a:rPr lang="nb-NO" dirty="0" smtClean="0"/>
              <a:t>Test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in </a:t>
            </a:r>
            <a:r>
              <a:rPr lang="nb-NO" dirty="0"/>
              <a:t>MySQL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01419"/>
          </a:xfrm>
        </p:spPr>
        <p:txBody>
          <a:bodyPr>
            <a:normAutofit/>
          </a:bodyPr>
          <a:lstStyle/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experience</a:t>
            </a:r>
            <a:r>
              <a:rPr lang="nb-NO" dirty="0" smtClean="0"/>
              <a:t> in </a:t>
            </a:r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write</a:t>
            </a:r>
            <a:r>
              <a:rPr lang="nb-NO" dirty="0" smtClean="0"/>
              <a:t> </a:t>
            </a:r>
            <a:r>
              <a:rPr lang="nb-NO" dirty="0" err="1" smtClean="0"/>
              <a:t>expressions</a:t>
            </a:r>
            <a:r>
              <a:rPr lang="nb-NO" dirty="0" smtClean="0"/>
              <a:t> in a </a:t>
            </a:r>
            <a:r>
              <a:rPr lang="nb-NO" dirty="0" err="1" smtClean="0"/>
              <a:t>query</a:t>
            </a:r>
            <a:r>
              <a:rPr lang="nb-NO" dirty="0" smtClean="0"/>
              <a:t>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FROM part.  </a:t>
            </a:r>
            <a:r>
              <a:rPr lang="nb-NO" sz="2400" dirty="0" smtClean="0"/>
              <a:t> </a:t>
            </a:r>
          </a:p>
          <a:p>
            <a:pPr marL="0" indent="0">
              <a:buNone/>
            </a:pPr>
            <a:endParaRPr lang="nb-NO" sz="2400" dirty="0"/>
          </a:p>
          <a:p>
            <a:pPr marL="400050" lvl="1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UPPER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('Hansen')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dirty="0" err="1" smtClean="0"/>
              <a:t>answer</a:t>
            </a:r>
            <a:r>
              <a:rPr lang="nb-NO" sz="2400" dirty="0" smtClean="0"/>
              <a:t>:</a:t>
            </a:r>
            <a:endParaRPr lang="nb-NO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HANSEN</a:t>
            </a:r>
          </a:p>
          <a:p>
            <a:pPr marL="0" indent="0">
              <a:buNone/>
            </a:pPr>
            <a:endParaRPr lang="nb-NO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dirty="0" err="1" smtClean="0">
                <a:cs typeface="Courier New" panose="02070309020205020404" pitchFamily="49" charset="0"/>
              </a:rPr>
              <a:t>You</a:t>
            </a:r>
            <a:r>
              <a:rPr lang="nb-NO" dirty="0" smtClean="0">
                <a:cs typeface="Courier New" panose="02070309020205020404" pitchFamily="49" charset="0"/>
              </a:rPr>
              <a:t> </a:t>
            </a:r>
            <a:r>
              <a:rPr lang="nb-NO" dirty="0" err="1" smtClean="0">
                <a:cs typeface="Courier New" panose="02070309020205020404" pitchFamily="49" charset="0"/>
              </a:rPr>
              <a:t>can</a:t>
            </a:r>
            <a:r>
              <a:rPr lang="nb-NO" dirty="0" smtClean="0">
                <a:cs typeface="Courier New" panose="02070309020205020404" pitchFamily="49" charset="0"/>
              </a:rPr>
              <a:t> </a:t>
            </a:r>
            <a:r>
              <a:rPr lang="nb-NO" dirty="0" err="1" smtClean="0">
                <a:cs typeface="Courier New" panose="02070309020205020404" pitchFamily="49" charset="0"/>
              </a:rPr>
              <a:t>use</a:t>
            </a:r>
            <a:r>
              <a:rPr lang="nb-NO" dirty="0" smtClean="0">
                <a:cs typeface="Courier New" panose="02070309020205020404" pitchFamily="49" charset="0"/>
              </a:rPr>
              <a:t> </a:t>
            </a:r>
            <a:r>
              <a:rPr lang="nb-NO" sz="2400" dirty="0" smtClean="0">
                <a:cs typeface="Courier New" panose="02070309020205020404" pitchFamily="49" charset="0"/>
              </a:rPr>
              <a:t> MySQL </a:t>
            </a:r>
            <a:r>
              <a:rPr lang="nb-NO" dirty="0" smtClean="0">
                <a:cs typeface="Courier New" panose="02070309020205020404" pitchFamily="49" charset="0"/>
              </a:rPr>
              <a:t>as </a:t>
            </a:r>
            <a:r>
              <a:rPr lang="nb-NO" dirty="0" err="1" smtClean="0">
                <a:cs typeface="Courier New" panose="02070309020205020404" pitchFamily="49" charset="0"/>
              </a:rPr>
              <a:t>calculater</a:t>
            </a:r>
            <a:r>
              <a:rPr lang="nb-NO" sz="2400" dirty="0" smtClean="0">
                <a:cs typeface="Courier New" panose="02070309020205020404" pitchFamily="49" charset="0"/>
              </a:rPr>
              <a:t>:</a:t>
            </a:r>
            <a:endParaRPr lang="nb-NO" sz="24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SELECT 2+2</a:t>
            </a:r>
          </a:p>
        </p:txBody>
      </p:sp>
    </p:spTree>
    <p:extLst>
      <p:ext uri="{BB962C8B-B14F-4D97-AF65-F5344CB8AC3E}">
        <p14:creationId xmlns:p14="http://schemas.microsoft.com/office/powerpoint/2010/main" val="46160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818518" cy="615553"/>
          </a:xfrm>
        </p:spPr>
        <p:txBody>
          <a:bodyPr/>
          <a:lstStyle/>
          <a:p>
            <a:r>
              <a:rPr lang="nb-NO" dirty="0" smtClean="0"/>
              <a:t>Operators and </a:t>
            </a:r>
            <a:r>
              <a:rPr lang="nb-NO" dirty="0" err="1" smtClean="0"/>
              <a:t>expressions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rmAutofit/>
          </a:bodyPr>
          <a:lstStyle/>
          <a:p>
            <a:r>
              <a:rPr lang="nb-NO" dirty="0" smtClean="0"/>
              <a:t>Operators</a:t>
            </a:r>
            <a:endParaRPr lang="nb-NO" dirty="0"/>
          </a:p>
          <a:p>
            <a:pPr marL="685800" lvl="1" indent="-228600" eaLnBrk="0" hangingPunct="0">
              <a:lnSpc>
                <a:spcPct val="80000"/>
              </a:lnSpc>
              <a:spcBef>
                <a:spcPct val="30000"/>
              </a:spcBef>
            </a:pPr>
            <a:r>
              <a:rPr lang="nb-NO" dirty="0" err="1" smtClean="0"/>
              <a:t>Arithmetic</a:t>
            </a:r>
            <a:r>
              <a:rPr lang="nb-NO" dirty="0" smtClean="0"/>
              <a:t>: </a:t>
            </a:r>
            <a:r>
              <a:rPr lang="nb-NO" dirty="0"/>
              <a:t>		</a:t>
            </a:r>
            <a:r>
              <a:rPr lang="nb-NO" b="1" dirty="0">
                <a:latin typeface="Lucida Console" pitchFamily="49" charset="0"/>
              </a:rPr>
              <a:t>*, /, +, -</a:t>
            </a:r>
            <a:endParaRPr lang="nb-NO" dirty="0">
              <a:latin typeface="Lucida Console" pitchFamily="49" charset="0"/>
            </a:endParaRPr>
          </a:p>
          <a:p>
            <a:pPr marL="685800" lvl="1" indent="-228600" eaLnBrk="0" hangingPunct="0">
              <a:lnSpc>
                <a:spcPct val="80000"/>
              </a:lnSpc>
              <a:spcBef>
                <a:spcPct val="30000"/>
              </a:spcBef>
            </a:pPr>
            <a:r>
              <a:rPr lang="nb-NO" dirty="0" err="1" smtClean="0"/>
              <a:t>Comparisons</a:t>
            </a:r>
            <a:r>
              <a:rPr lang="nb-NO" dirty="0" smtClean="0"/>
              <a:t>:</a:t>
            </a:r>
            <a:r>
              <a:rPr lang="nb-NO" dirty="0"/>
              <a:t>		</a:t>
            </a:r>
            <a:r>
              <a:rPr lang="nb-NO" b="1" dirty="0">
                <a:latin typeface="Lucida Console" pitchFamily="49" charset="0"/>
              </a:rPr>
              <a:t>&gt;,&lt;, =, &gt;=, &lt;=, &lt;, &lt;&gt;</a:t>
            </a:r>
          </a:p>
          <a:p>
            <a:pPr marL="685800" lvl="1" indent="-228600" eaLnBrk="0" hangingPunct="0">
              <a:lnSpc>
                <a:spcPct val="80000"/>
              </a:lnSpc>
              <a:spcBef>
                <a:spcPct val="30000"/>
              </a:spcBef>
            </a:pPr>
            <a:r>
              <a:rPr lang="nb-NO" dirty="0" smtClean="0"/>
              <a:t>Joker:	</a:t>
            </a:r>
            <a:r>
              <a:rPr lang="nb-NO" dirty="0"/>
              <a:t>		</a:t>
            </a:r>
            <a:r>
              <a:rPr lang="nb-NO" b="1" dirty="0">
                <a:latin typeface="Lucida Console" pitchFamily="49" charset="0"/>
              </a:rPr>
              <a:t>LIKE</a:t>
            </a:r>
            <a:endParaRPr lang="nb-NO" dirty="0">
              <a:latin typeface="Lucida Console" pitchFamily="49" charset="0"/>
            </a:endParaRPr>
          </a:p>
          <a:p>
            <a:pPr marL="685800" lvl="1" indent="-228600" eaLnBrk="0" hangingPunct="0">
              <a:lnSpc>
                <a:spcPct val="80000"/>
              </a:lnSpc>
              <a:spcBef>
                <a:spcPct val="30000"/>
              </a:spcBef>
            </a:pPr>
            <a:r>
              <a:rPr lang="nb-NO" dirty="0"/>
              <a:t>Test for </a:t>
            </a:r>
            <a:r>
              <a:rPr lang="nb-NO" dirty="0" smtClean="0"/>
              <a:t>null:	 </a:t>
            </a:r>
            <a:r>
              <a:rPr lang="nb-NO" dirty="0"/>
              <a:t>	</a:t>
            </a:r>
            <a:r>
              <a:rPr lang="nb-NO" b="1" dirty="0">
                <a:latin typeface="Lucida Console" pitchFamily="49" charset="0"/>
              </a:rPr>
              <a:t>IS NULL</a:t>
            </a:r>
            <a:endParaRPr lang="nb-NO" dirty="0">
              <a:latin typeface="Lucida Console" pitchFamily="49" charset="0"/>
            </a:endParaRPr>
          </a:p>
          <a:p>
            <a:pPr marL="685800" lvl="1" indent="-228600" eaLnBrk="0" hangingPunct="0">
              <a:lnSpc>
                <a:spcPct val="80000"/>
              </a:lnSpc>
              <a:spcBef>
                <a:spcPct val="30000"/>
              </a:spcBef>
            </a:pPr>
            <a:r>
              <a:rPr lang="nb-NO" dirty="0" err="1" smtClean="0"/>
              <a:t>Boolean</a:t>
            </a:r>
            <a:r>
              <a:rPr lang="nb-NO" dirty="0" smtClean="0"/>
              <a:t>: </a:t>
            </a:r>
            <a:r>
              <a:rPr lang="nb-NO" dirty="0"/>
              <a:t>		</a:t>
            </a:r>
            <a:r>
              <a:rPr lang="nb-NO" b="1" dirty="0" smtClean="0">
                <a:latin typeface="Lucida Console" pitchFamily="49" charset="0"/>
              </a:rPr>
              <a:t>NOT</a:t>
            </a:r>
            <a:r>
              <a:rPr lang="nb-NO" b="1" dirty="0">
                <a:latin typeface="Lucida Console" pitchFamily="49" charset="0"/>
              </a:rPr>
              <a:t>, AND, OR</a:t>
            </a:r>
          </a:p>
          <a:p>
            <a:pPr marL="685800" lvl="1" indent="-228600" eaLnBrk="0" hangingPunct="0">
              <a:lnSpc>
                <a:spcPct val="80000"/>
              </a:lnSpc>
              <a:spcBef>
                <a:spcPct val="30000"/>
              </a:spcBef>
            </a:pPr>
            <a:r>
              <a:rPr lang="nb-NO" dirty="0" err="1" smtClean="0"/>
              <a:t>Interval</a:t>
            </a:r>
            <a:r>
              <a:rPr lang="nb-NO" dirty="0" smtClean="0"/>
              <a:t> test</a:t>
            </a:r>
            <a:r>
              <a:rPr lang="nb-NO" dirty="0"/>
              <a:t>:		</a:t>
            </a:r>
            <a:r>
              <a:rPr lang="nb-NO" b="1" dirty="0">
                <a:latin typeface="Lucida Console" pitchFamily="49" charset="0"/>
              </a:rPr>
              <a:t>BETWEEN … AND …</a:t>
            </a:r>
            <a:endParaRPr lang="nb-NO" dirty="0">
              <a:latin typeface="Comic Sans MS" pitchFamily="66" charset="0"/>
            </a:endParaRPr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build</a:t>
            </a:r>
            <a:r>
              <a:rPr lang="nb-NO" dirty="0" smtClean="0"/>
              <a:t> </a:t>
            </a:r>
            <a:r>
              <a:rPr lang="nb-NO" dirty="0" err="1" smtClean="0"/>
              <a:t>expressions</a:t>
            </a:r>
            <a:r>
              <a:rPr lang="nb-NO" dirty="0" smtClean="0"/>
              <a:t> from </a:t>
            </a:r>
            <a:r>
              <a:rPr lang="nb-NO" dirty="0" err="1" smtClean="0"/>
              <a:t>concrete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, </a:t>
            </a:r>
            <a:r>
              <a:rPr lang="nb-NO" dirty="0" err="1" smtClean="0"/>
              <a:t>name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columns</a:t>
            </a:r>
            <a:r>
              <a:rPr lang="nb-NO" dirty="0" smtClean="0"/>
              <a:t>, </a:t>
            </a:r>
            <a:r>
              <a:rPr lang="nb-NO" dirty="0" err="1" smtClean="0"/>
              <a:t>functions</a:t>
            </a:r>
            <a:r>
              <a:rPr lang="nb-NO" dirty="0" smtClean="0"/>
              <a:t> and operators</a:t>
            </a:r>
            <a:endParaRPr lang="nb-NO" dirty="0"/>
          </a:p>
          <a:p>
            <a:pPr marL="0" indent="0">
              <a:buNone/>
            </a:pPr>
            <a:r>
              <a:rPr lang="nb-NO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(Stilling </a:t>
            </a:r>
            <a:r>
              <a:rPr lang="nb-NO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nb-NO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'S*') </a:t>
            </a:r>
            <a:r>
              <a:rPr lang="nb-NO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nb-NO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lang="nb-NO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(Årslønn</a:t>
            </a:r>
            <a:r>
              <a:rPr lang="nb-NO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/12)&gt;15000)</a:t>
            </a:r>
          </a:p>
        </p:txBody>
      </p:sp>
    </p:spTree>
    <p:extLst>
      <p:ext uri="{BB962C8B-B14F-4D97-AF65-F5344CB8AC3E}">
        <p14:creationId xmlns:p14="http://schemas.microsoft.com/office/powerpoint/2010/main" val="1901764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6818518" cy="615553"/>
          </a:xfrm>
        </p:spPr>
        <p:txBody>
          <a:bodyPr/>
          <a:lstStyle/>
          <a:p>
            <a:r>
              <a:rPr lang="nb-NO" dirty="0" smtClean="0"/>
              <a:t>Date and time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/>
          <a:p>
            <a:r>
              <a:rPr lang="nb-NO" dirty="0" smtClean="0"/>
              <a:t>Age, </a:t>
            </a:r>
            <a:r>
              <a:rPr lang="nb-NO" dirty="0" err="1" smtClean="0"/>
              <a:t>number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days</a:t>
            </a:r>
            <a:r>
              <a:rPr lang="nb-NO" dirty="0" smtClean="0"/>
              <a:t>:</a:t>
            </a:r>
            <a:endParaRPr lang="nb-NO" dirty="0"/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Etternavn,</a:t>
            </a:r>
          </a:p>
          <a:p>
            <a:pPr marL="0" indent="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YEAR</a:t>
            </a:r>
            <a:r>
              <a:rPr lang="nb-NO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nb-NO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Fødselsdato</a:t>
            </a:r>
            <a:r>
              <a:rPr lang="nb-NO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nb-NO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b="1" smtClean="0">
                <a:latin typeface="Lucida Console" panose="020B0609040504020204" pitchFamily="49" charset="0"/>
                <a:cs typeface="Courier New" panose="02070309020205020404" pitchFamily="49" charset="0"/>
              </a:rPr>
              <a:t>  FROM</a:t>
            </a:r>
            <a:r>
              <a:rPr lang="nb-NO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Ansatt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Current</a:t>
            </a:r>
            <a:r>
              <a:rPr lang="nb-NO" dirty="0" smtClean="0"/>
              <a:t> date</a:t>
            </a:r>
            <a:r>
              <a:rPr lang="nb-NO" dirty="0" smtClean="0"/>
              <a:t>: </a:t>
            </a:r>
            <a:r>
              <a:rPr lang="nb-NO" b="1" dirty="0">
                <a:solidFill>
                  <a:srgbClr val="FF0000"/>
                </a:solidFill>
              </a:rPr>
              <a:t>CURDATE</a:t>
            </a:r>
          </a:p>
          <a:p>
            <a:r>
              <a:rPr lang="nb-NO" dirty="0" err="1" smtClean="0"/>
              <a:t>Extract</a:t>
            </a:r>
            <a:r>
              <a:rPr lang="nb-NO" dirty="0" smtClean="0"/>
              <a:t> part </a:t>
            </a:r>
            <a:r>
              <a:rPr lang="nb-NO" dirty="0" err="1" smtClean="0"/>
              <a:t>of</a:t>
            </a:r>
            <a:r>
              <a:rPr lang="nb-NO" dirty="0" smtClean="0"/>
              <a:t> a date</a:t>
            </a:r>
            <a:r>
              <a:rPr lang="nb-NO" dirty="0" smtClean="0"/>
              <a:t>: </a:t>
            </a:r>
            <a:r>
              <a:rPr lang="nb-NO" b="1" dirty="0">
                <a:solidFill>
                  <a:srgbClr val="FF0000"/>
                </a:solidFill>
              </a:rPr>
              <a:t>YEAR</a:t>
            </a:r>
            <a:r>
              <a:rPr lang="nb-NO" dirty="0"/>
              <a:t>, </a:t>
            </a:r>
            <a:r>
              <a:rPr lang="nb-NO" b="1" dirty="0">
                <a:solidFill>
                  <a:srgbClr val="FF0000"/>
                </a:solidFill>
              </a:rPr>
              <a:t>MONTH</a:t>
            </a:r>
            <a:r>
              <a:rPr lang="nb-NO" dirty="0"/>
              <a:t>, </a:t>
            </a:r>
            <a:r>
              <a:rPr lang="nb-NO" b="1" dirty="0">
                <a:solidFill>
                  <a:srgbClr val="FF0000"/>
                </a:solidFill>
              </a:rPr>
              <a:t>HOUR</a:t>
            </a:r>
          </a:p>
          <a:p>
            <a:r>
              <a:rPr lang="nb-NO" dirty="0" err="1" smtClean="0"/>
              <a:t>Compare</a:t>
            </a:r>
            <a:r>
              <a:rPr lang="nb-NO" dirty="0" smtClean="0"/>
              <a:t> </a:t>
            </a:r>
            <a:r>
              <a:rPr lang="nb-NO" dirty="0" err="1" smtClean="0"/>
              <a:t>dates</a:t>
            </a:r>
            <a:r>
              <a:rPr lang="nb-NO" dirty="0" smtClean="0"/>
              <a:t>: </a:t>
            </a:r>
            <a:r>
              <a:rPr lang="nb-NO" dirty="0"/>
              <a:t>&lt;, &gt;, &lt;=, &gt;=, =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960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31974"/>
            <a:ext cx="7971606" cy="615553"/>
          </a:xfrm>
        </p:spPr>
        <p:txBody>
          <a:bodyPr/>
          <a:lstStyle/>
          <a:p>
            <a:pPr eaLnBrk="1" hangingPunct="1"/>
            <a:r>
              <a:rPr lang="nb-NO" dirty="0" err="1" smtClean="0"/>
              <a:t>Grouping</a:t>
            </a:r>
            <a:endParaRPr lang="nb-NO" dirty="0"/>
          </a:p>
        </p:txBody>
      </p:sp>
      <p:sp>
        <p:nvSpPr>
          <p:cNvPr id="29699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55650" y="1190625"/>
            <a:ext cx="7632700" cy="51149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nb-NO" sz="2400" b="1" dirty="0">
                <a:solidFill>
                  <a:srgbClr val="FF0000"/>
                </a:solidFill>
              </a:rPr>
              <a:t>Ola Nordmann </a:t>
            </a:r>
            <a:r>
              <a:rPr lang="nb-NO" b="1" dirty="0" smtClean="0">
                <a:solidFill>
                  <a:srgbClr val="FF0000"/>
                </a:solidFill>
              </a:rPr>
              <a:t>lives</a:t>
            </a:r>
            <a:r>
              <a:rPr lang="nb-NO" sz="2400" b="1" dirty="0" smtClean="0">
                <a:solidFill>
                  <a:srgbClr val="FF0000"/>
                </a:solidFill>
              </a:rPr>
              <a:t> in </a:t>
            </a:r>
            <a:r>
              <a:rPr lang="nb-NO" sz="2400" b="1" dirty="0" err="1">
                <a:solidFill>
                  <a:srgbClr val="FF0000"/>
                </a:solidFill>
              </a:rPr>
              <a:t>Hansegata</a:t>
            </a:r>
            <a:r>
              <a:rPr lang="nb-NO" sz="2400" b="1" dirty="0">
                <a:solidFill>
                  <a:srgbClr val="FF0000"/>
                </a:solidFill>
              </a:rPr>
              <a:t> 3, Andebu </a:t>
            </a:r>
            <a:r>
              <a:rPr lang="nb-NO" b="1" dirty="0" smtClean="0">
                <a:solidFill>
                  <a:srgbClr val="FF0000"/>
                </a:solidFill>
              </a:rPr>
              <a:t>and</a:t>
            </a:r>
            <a:r>
              <a:rPr lang="nb-NO" sz="2400" b="1" dirty="0" smtClean="0">
                <a:solidFill>
                  <a:srgbClr val="FF0000"/>
                </a:solidFill>
              </a:rPr>
              <a:t> </a:t>
            </a:r>
            <a:r>
              <a:rPr lang="nb-NO" sz="2400" b="1" dirty="0" err="1" smtClean="0">
                <a:solidFill>
                  <a:srgbClr val="FF0000"/>
                </a:solidFill>
              </a:rPr>
              <a:t>earns</a:t>
            </a:r>
            <a:r>
              <a:rPr lang="nb-NO" sz="2400" b="1" dirty="0" smtClean="0">
                <a:solidFill>
                  <a:srgbClr val="FF0000"/>
                </a:solidFill>
              </a:rPr>
              <a:t> </a:t>
            </a:r>
            <a:r>
              <a:rPr lang="nb-NO" sz="2400" b="1" dirty="0">
                <a:solidFill>
                  <a:srgbClr val="FF0000"/>
                </a:solidFill>
              </a:rPr>
              <a:t>320.000 kr. </a:t>
            </a:r>
            <a:r>
              <a:rPr lang="nb-NO" sz="2400" b="1" dirty="0" smtClean="0">
                <a:solidFill>
                  <a:srgbClr val="FF0000"/>
                </a:solidFill>
              </a:rPr>
              <a:t>per </a:t>
            </a:r>
            <a:r>
              <a:rPr lang="nb-NO" sz="2400" b="1" dirty="0" err="1" smtClean="0">
                <a:solidFill>
                  <a:srgbClr val="FF0000"/>
                </a:solidFill>
              </a:rPr>
              <a:t>year</a:t>
            </a:r>
            <a:endParaRPr lang="nb-NO" sz="2400" b="1" dirty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nb-NO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nb-NO" sz="2400" dirty="0" smtClean="0"/>
              <a:t>If </a:t>
            </a:r>
            <a:r>
              <a:rPr lang="nb-NO" sz="2400" dirty="0" err="1" smtClean="0"/>
              <a:t>we</a:t>
            </a:r>
            <a:r>
              <a:rPr lang="nb-NO" sz="2400" dirty="0" smtClean="0"/>
              <a:t> </a:t>
            </a:r>
            <a:r>
              <a:rPr lang="nb-NO" dirty="0" smtClean="0"/>
              <a:t>z</a:t>
            </a:r>
            <a:r>
              <a:rPr lang="nb-NO" sz="2400" dirty="0" smtClean="0"/>
              <a:t>oom </a:t>
            </a:r>
            <a:r>
              <a:rPr lang="nb-NO" sz="2400" u="sng" dirty="0" smtClean="0"/>
              <a:t>in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map</a:t>
            </a:r>
            <a:r>
              <a:rPr lang="nb-NO" sz="2400" dirty="0" smtClean="0"/>
              <a:t> </a:t>
            </a:r>
            <a:r>
              <a:rPr lang="nb-NO" sz="2400" dirty="0" err="1" smtClean="0"/>
              <a:t>we</a:t>
            </a:r>
            <a:r>
              <a:rPr lang="nb-NO" sz="2400" dirty="0" smtClean="0"/>
              <a:t> </a:t>
            </a:r>
            <a:r>
              <a:rPr lang="nb-NO" sz="2400" dirty="0" err="1" smtClean="0"/>
              <a:t>can</a:t>
            </a:r>
            <a:endParaRPr lang="nb-NO" sz="2400" dirty="0" smtClean="0"/>
          </a:p>
          <a:p>
            <a:pPr marL="0" indent="0" eaLnBrk="1" hangingPunct="1">
              <a:buNone/>
            </a:pPr>
            <a:r>
              <a:rPr lang="nb-NO" sz="2400" dirty="0" smtClean="0"/>
              <a:t> show </a:t>
            </a:r>
            <a:r>
              <a:rPr lang="nb-NO" sz="2400" dirty="0" err="1" smtClean="0"/>
              <a:t>characteristics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Ola</a:t>
            </a: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/>
            <a:r>
              <a:rPr lang="nb-NO" sz="2400" dirty="0" smtClean="0"/>
              <a:t>If </a:t>
            </a:r>
            <a:r>
              <a:rPr lang="nb-NO" sz="2400" dirty="0" err="1" smtClean="0"/>
              <a:t>we</a:t>
            </a:r>
            <a:r>
              <a:rPr lang="nb-NO" sz="2400" dirty="0" smtClean="0"/>
              <a:t> zoom  </a:t>
            </a:r>
            <a:r>
              <a:rPr lang="nb-NO" u="sng" dirty="0" err="1" smtClean="0"/>
              <a:t>ou</a:t>
            </a:r>
            <a:r>
              <a:rPr lang="nb-NO" sz="2400" u="sng" dirty="0" err="1" smtClean="0"/>
              <a:t>t</a:t>
            </a:r>
            <a:r>
              <a:rPr lang="nb-NO" sz="2400" dirty="0" smtClean="0"/>
              <a:t> </a:t>
            </a:r>
            <a:r>
              <a:rPr lang="nb-NO" sz="2400" dirty="0" err="1" smtClean="0"/>
              <a:t>we</a:t>
            </a:r>
            <a:r>
              <a:rPr lang="nb-NO" sz="2400" dirty="0" smtClean="0"/>
              <a:t> </a:t>
            </a:r>
            <a:r>
              <a:rPr lang="nb-NO" sz="2400" dirty="0" err="1" smtClean="0"/>
              <a:t>get</a:t>
            </a:r>
            <a:r>
              <a:rPr lang="nb-NO" sz="2400" dirty="0" smtClean="0"/>
              <a:t> </a:t>
            </a: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r>
              <a:rPr lang="nb-NO" sz="2400" b="1" dirty="0" err="1" smtClean="0">
                <a:solidFill>
                  <a:srgbClr val="FF0000"/>
                </a:solidFill>
              </a:rPr>
              <a:t>aggregated</a:t>
            </a:r>
            <a:r>
              <a:rPr lang="nb-NO" sz="2400" b="1" dirty="0" smtClean="0">
                <a:solidFill>
                  <a:srgbClr val="FF0000"/>
                </a:solidFill>
              </a:rPr>
              <a:t> </a:t>
            </a:r>
            <a:r>
              <a:rPr lang="nb-NO" sz="2400" b="1" dirty="0">
                <a:solidFill>
                  <a:srgbClr val="FF0000"/>
                </a:solidFill>
              </a:rPr>
              <a:t>data</a:t>
            </a:r>
            <a:r>
              <a:rPr lang="nb-NO" sz="2400" dirty="0"/>
              <a:t>: Total </a:t>
            </a:r>
            <a:r>
              <a:rPr lang="nb-NO" sz="2400" dirty="0" err="1" smtClean="0"/>
              <a:t>income</a:t>
            </a:r>
            <a:r>
              <a:rPr lang="nb-NO" sz="2400" dirty="0" smtClean="0"/>
              <a:t>,</a:t>
            </a: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r>
              <a:rPr lang="nb-NO" dirty="0" err="1" smtClean="0"/>
              <a:t>Average</a:t>
            </a:r>
            <a:r>
              <a:rPr lang="nb-NO" dirty="0" smtClean="0"/>
              <a:t> </a:t>
            </a:r>
            <a:r>
              <a:rPr lang="nb-NO" dirty="0" err="1" smtClean="0"/>
              <a:t>income</a:t>
            </a:r>
            <a:r>
              <a:rPr lang="nb-NO" sz="2400" dirty="0" smtClean="0"/>
              <a:t> </a:t>
            </a:r>
            <a:r>
              <a:rPr lang="nb-NO" sz="2400" dirty="0" err="1" smtClean="0"/>
              <a:t>distributed</a:t>
            </a:r>
            <a:r>
              <a:rPr lang="nb-NO" sz="2400" dirty="0" smtClean="0"/>
              <a:t> </a:t>
            </a:r>
            <a:r>
              <a:rPr lang="nb-NO" sz="2400" dirty="0" err="1" smtClean="0"/>
              <a:t>on</a:t>
            </a:r>
            <a:endParaRPr lang="nb-NO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nb-NO" dirty="0" smtClean="0"/>
              <a:t> sex, age</a:t>
            </a:r>
            <a:r>
              <a:rPr lang="nb-NO" sz="2400" dirty="0" smtClean="0"/>
              <a:t>, </a:t>
            </a:r>
            <a:r>
              <a:rPr lang="nb-NO" sz="2400" dirty="0" err="1" smtClean="0"/>
              <a:t>etc</a:t>
            </a:r>
            <a:endParaRPr lang="nb-NO" sz="2400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492375"/>
            <a:ext cx="33623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8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81199"/>
            <a:ext cx="8229600" cy="615553"/>
          </a:xfrm>
        </p:spPr>
        <p:txBody>
          <a:bodyPr/>
          <a:lstStyle/>
          <a:p>
            <a:r>
              <a:rPr lang="nb-NO" dirty="0" smtClean="0"/>
              <a:t>Learning goals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r>
              <a:rPr lang="nb-NO" sz="2400" dirty="0" err="1" smtClean="0"/>
              <a:t>Know</a:t>
            </a:r>
            <a:r>
              <a:rPr lang="nb-NO" sz="2400" dirty="0" smtClean="0"/>
              <a:t> </a:t>
            </a:r>
            <a:r>
              <a:rPr lang="nb-NO" sz="2400" dirty="0" err="1" smtClean="0"/>
              <a:t>important</a:t>
            </a:r>
            <a:r>
              <a:rPr lang="nb-NO" sz="2400" dirty="0" smtClean="0"/>
              <a:t> areas </a:t>
            </a:r>
            <a:r>
              <a:rPr lang="nb-NO" sz="2400" dirty="0" err="1" smtClean="0"/>
              <a:t>where</a:t>
            </a:r>
            <a:r>
              <a:rPr lang="nb-NO" sz="2400" dirty="0" smtClean="0"/>
              <a:t> SQL is used</a:t>
            </a:r>
            <a:endParaRPr lang="nb-NO" sz="2400" dirty="0"/>
          </a:p>
          <a:p>
            <a:r>
              <a:rPr lang="nb-NO" sz="2400" dirty="0" err="1" smtClean="0"/>
              <a:t>Know</a:t>
            </a:r>
            <a:r>
              <a:rPr lang="nb-NO" sz="2400" dirty="0" smtClean="0"/>
              <a:t> </a:t>
            </a:r>
            <a:r>
              <a:rPr lang="nb-NO" sz="2400" dirty="0" err="1" smtClean="0"/>
              <a:t>how</a:t>
            </a:r>
            <a:r>
              <a:rPr lang="nb-NO" sz="2400" dirty="0" smtClean="0"/>
              <a:t> to </a:t>
            </a:r>
            <a:r>
              <a:rPr lang="nb-NO" sz="2400" dirty="0" err="1" smtClean="0"/>
              <a:t>use</a:t>
            </a:r>
            <a:r>
              <a:rPr lang="nb-NO" sz="2400" dirty="0" smtClean="0"/>
              <a:t> SQL to make </a:t>
            </a:r>
            <a:r>
              <a:rPr lang="nb-NO" sz="2400" dirty="0" err="1" smtClean="0"/>
              <a:t>queries</a:t>
            </a:r>
            <a:r>
              <a:rPr lang="nb-NO" sz="2400" dirty="0" smtClean="0"/>
              <a:t> to </a:t>
            </a:r>
            <a:r>
              <a:rPr lang="nb-NO" sz="2400" dirty="0" err="1" smtClean="0"/>
              <a:t>one</a:t>
            </a:r>
            <a:r>
              <a:rPr lang="nb-NO" sz="2400" dirty="0" smtClean="0"/>
              <a:t> </a:t>
            </a:r>
            <a:r>
              <a:rPr lang="nb-NO" sz="2400" dirty="0" err="1" smtClean="0"/>
              <a:t>table</a:t>
            </a:r>
            <a:r>
              <a:rPr lang="nb-NO" sz="2400" dirty="0" smtClean="0"/>
              <a:t> </a:t>
            </a:r>
          </a:p>
          <a:p>
            <a:r>
              <a:rPr lang="nb-NO" sz="2400" dirty="0" err="1" smtClean="0"/>
              <a:t>Know</a:t>
            </a:r>
            <a:r>
              <a:rPr lang="nb-NO" sz="2400" dirty="0" smtClean="0"/>
              <a:t> </a:t>
            </a:r>
            <a:r>
              <a:rPr lang="nb-NO" sz="2400" dirty="0" err="1" smtClean="0"/>
              <a:t>how</a:t>
            </a:r>
            <a:r>
              <a:rPr lang="nb-NO" sz="2400" dirty="0" smtClean="0"/>
              <a:t> to </a:t>
            </a:r>
            <a:r>
              <a:rPr lang="nb-NO" sz="2400" dirty="0" err="1" smtClean="0"/>
              <a:t>choose</a:t>
            </a:r>
            <a:r>
              <a:rPr lang="nb-NO" sz="2400" dirty="0" smtClean="0"/>
              <a:t> </a:t>
            </a:r>
            <a:r>
              <a:rPr lang="nb-NO" sz="2400" dirty="0" err="1" smtClean="0"/>
              <a:t>columns</a:t>
            </a:r>
            <a:r>
              <a:rPr lang="nb-NO" sz="2400" dirty="0" smtClean="0"/>
              <a:t> and </a:t>
            </a:r>
            <a:r>
              <a:rPr lang="nb-NO" sz="2400" dirty="0" err="1" smtClean="0"/>
              <a:t>rows</a:t>
            </a:r>
            <a:endParaRPr lang="nb-NO" sz="2400" dirty="0"/>
          </a:p>
          <a:p>
            <a:r>
              <a:rPr lang="nb-NO" sz="2400" dirty="0" err="1" smtClean="0"/>
              <a:t>Know</a:t>
            </a:r>
            <a:r>
              <a:rPr lang="nb-NO" sz="2400" dirty="0" smtClean="0"/>
              <a:t> </a:t>
            </a:r>
            <a:r>
              <a:rPr lang="nb-NO" sz="2400" dirty="0" err="1" smtClean="0"/>
              <a:t>how</a:t>
            </a:r>
            <a:r>
              <a:rPr lang="nb-NO" sz="2400" dirty="0" smtClean="0"/>
              <a:t> to sort </a:t>
            </a:r>
            <a:r>
              <a:rPr lang="nb-NO" sz="2400" dirty="0" err="1" smtClean="0"/>
              <a:t>rows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</a:t>
            </a:r>
            <a:r>
              <a:rPr lang="nb-NO" sz="2400" dirty="0" err="1" smtClean="0"/>
              <a:t>respect</a:t>
            </a:r>
            <a:r>
              <a:rPr lang="nb-NO" sz="2400" dirty="0" smtClean="0"/>
              <a:t> to </a:t>
            </a:r>
            <a:r>
              <a:rPr lang="nb-NO" sz="2400" dirty="0" err="1" smtClean="0"/>
              <a:t>certain</a:t>
            </a:r>
            <a:r>
              <a:rPr lang="nb-NO" sz="2400" dirty="0" smtClean="0"/>
              <a:t> </a:t>
            </a:r>
            <a:r>
              <a:rPr lang="nb-NO" sz="2400" dirty="0" err="1" smtClean="0"/>
              <a:t>columns</a:t>
            </a:r>
            <a:r>
              <a:rPr lang="nb-NO" sz="2400" dirty="0" smtClean="0"/>
              <a:t> </a:t>
            </a:r>
          </a:p>
          <a:p>
            <a:r>
              <a:rPr lang="nb-NO" sz="2400" dirty="0" err="1" smtClean="0"/>
              <a:t>Know</a:t>
            </a:r>
            <a:r>
              <a:rPr lang="nb-NO" sz="2400" dirty="0" smtClean="0"/>
              <a:t> </a:t>
            </a:r>
            <a:r>
              <a:rPr lang="nb-NO" sz="2400" dirty="0" err="1" smtClean="0"/>
              <a:t>how</a:t>
            </a:r>
            <a:r>
              <a:rPr lang="nb-NO" sz="2400" dirty="0" smtClean="0"/>
              <a:t> to </a:t>
            </a:r>
            <a:r>
              <a:rPr lang="nb-NO" sz="2400" dirty="0" err="1" smtClean="0"/>
              <a:t>compute</a:t>
            </a:r>
            <a:r>
              <a:rPr lang="nb-NO" sz="2400" dirty="0" smtClean="0"/>
              <a:t> sum, </a:t>
            </a:r>
            <a:r>
              <a:rPr lang="nb-NO" sz="2400" dirty="0" err="1" smtClean="0"/>
              <a:t>average</a:t>
            </a:r>
            <a:r>
              <a:rPr lang="nb-NO" sz="2400" dirty="0" smtClean="0"/>
              <a:t>, etc. </a:t>
            </a:r>
            <a:endParaRPr lang="nb-NO" sz="2400" dirty="0"/>
          </a:p>
          <a:p>
            <a:r>
              <a:rPr lang="nb-NO" sz="2400" dirty="0" err="1" smtClean="0"/>
              <a:t>Know</a:t>
            </a:r>
            <a:r>
              <a:rPr lang="nb-NO" sz="2400" dirty="0" smtClean="0"/>
              <a:t> </a:t>
            </a:r>
            <a:r>
              <a:rPr lang="nb-NO" sz="2400" dirty="0" err="1" smtClean="0"/>
              <a:t>how</a:t>
            </a:r>
            <a:r>
              <a:rPr lang="nb-NO" sz="2400" dirty="0" smtClean="0"/>
              <a:t> to </a:t>
            </a:r>
            <a:r>
              <a:rPr lang="nb-NO" sz="2400" dirty="0" err="1" smtClean="0"/>
              <a:t>use</a:t>
            </a:r>
            <a:r>
              <a:rPr lang="nb-NO" sz="2400" dirty="0" smtClean="0"/>
              <a:t> </a:t>
            </a:r>
            <a:r>
              <a:rPr lang="nb-NO" sz="2400" dirty="0" err="1" smtClean="0"/>
              <a:t>functions</a:t>
            </a:r>
            <a:r>
              <a:rPr lang="nb-NO" sz="2400" dirty="0" smtClean="0"/>
              <a:t> and operators 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53280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9552" y="259120"/>
            <a:ext cx="6818518" cy="615553"/>
          </a:xfrm>
        </p:spPr>
        <p:txBody>
          <a:bodyPr/>
          <a:lstStyle/>
          <a:p>
            <a:r>
              <a:rPr lang="nb-NO" dirty="0"/>
              <a:t>To </a:t>
            </a:r>
            <a:r>
              <a:rPr lang="nb-NO" dirty="0" smtClean="0"/>
              <a:t>types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columns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39552" y="4653136"/>
            <a:ext cx="8229600" cy="1656184"/>
          </a:xfrm>
        </p:spPr>
        <p:txBody>
          <a:bodyPr>
            <a:normAutofit/>
          </a:bodyPr>
          <a:lstStyle/>
          <a:p>
            <a:r>
              <a:rPr lang="nb-NO" dirty="0" err="1" smtClean="0"/>
              <a:t>Column</a:t>
            </a:r>
            <a:r>
              <a:rPr lang="nb-NO" dirty="0" smtClean="0"/>
              <a:t> </a:t>
            </a:r>
            <a:r>
              <a:rPr lang="nb-NO" dirty="0"/>
              <a:t>Lønn: </a:t>
            </a:r>
            <a:r>
              <a:rPr lang="nb-NO" dirty="0" err="1" smtClean="0"/>
              <a:t>compute</a:t>
            </a:r>
            <a:r>
              <a:rPr lang="nb-NO" dirty="0" smtClean="0"/>
              <a:t> </a:t>
            </a:r>
            <a:r>
              <a:rPr lang="nb-NO" dirty="0"/>
              <a:t>sum, </a:t>
            </a:r>
            <a:r>
              <a:rPr lang="nb-NO" dirty="0" err="1" smtClean="0"/>
              <a:t>average</a:t>
            </a:r>
            <a:r>
              <a:rPr lang="nb-NO" dirty="0" smtClean="0"/>
              <a:t>, </a:t>
            </a:r>
            <a:r>
              <a:rPr lang="nb-NO" dirty="0"/>
              <a:t>…</a:t>
            </a:r>
          </a:p>
          <a:p>
            <a:r>
              <a:rPr lang="nb-NO" dirty="0" err="1" smtClean="0"/>
              <a:t>Column</a:t>
            </a:r>
            <a:r>
              <a:rPr lang="nb-NO" dirty="0" smtClean="0"/>
              <a:t> </a:t>
            </a:r>
            <a:r>
              <a:rPr lang="nb-NO" dirty="0" smtClean="0"/>
              <a:t>Stilling: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/>
              <a:t>«</a:t>
            </a:r>
            <a:r>
              <a:rPr lang="nb-NO" dirty="0" err="1" smtClean="0"/>
              <a:t>groups</a:t>
            </a:r>
            <a:r>
              <a:rPr lang="nb-NO" dirty="0" smtClean="0"/>
              <a:t>»</a:t>
            </a:r>
            <a:r>
              <a:rPr lang="nb-NO" dirty="0"/>
              <a:t>, </a:t>
            </a:r>
            <a:r>
              <a:rPr lang="nb-NO" dirty="0" smtClean="0"/>
              <a:t>e.g.,</a:t>
            </a:r>
            <a:endParaRPr lang="nb-NO" dirty="0"/>
          </a:p>
          <a:p>
            <a:pPr lvl="1"/>
            <a:r>
              <a:rPr lang="nb-NO" dirty="0" err="1" smtClean="0"/>
              <a:t>average</a:t>
            </a:r>
            <a:r>
              <a:rPr lang="nb-NO" dirty="0" smtClean="0"/>
              <a:t> </a:t>
            </a:r>
            <a:r>
              <a:rPr lang="nb-NO" dirty="0"/>
              <a:t>for </a:t>
            </a:r>
            <a:r>
              <a:rPr lang="nb-NO" dirty="0" err="1" smtClean="0"/>
              <a:t>each</a:t>
            </a:r>
            <a:r>
              <a:rPr lang="nb-NO" dirty="0" smtClean="0"/>
              <a:t> type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position</a:t>
            </a:r>
            <a:r>
              <a:rPr lang="nb-NO" dirty="0" smtClean="0"/>
              <a:t> </a:t>
            </a:r>
            <a:r>
              <a:rPr lang="nb-NO" dirty="0"/>
              <a:t>(</a:t>
            </a:r>
            <a:r>
              <a:rPr lang="nb-NO" dirty="0" err="1" smtClean="0"/>
              <a:t>group</a:t>
            </a:r>
            <a:r>
              <a:rPr lang="nb-NO" dirty="0" smtClean="0"/>
              <a:t>)</a:t>
            </a:r>
            <a:endParaRPr lang="nb-NO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6353"/>
              </p:ext>
            </p:extLst>
          </p:nvPr>
        </p:nvGraphicFramePr>
        <p:xfrm>
          <a:off x="755576" y="878696"/>
          <a:ext cx="79208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0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73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09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AnsattNr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Etternavn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Stilling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Lønn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Varg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00B050"/>
                          </a:solidFill>
                        </a:rPr>
                        <a:t>Selger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300 000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Trude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FF0000"/>
                          </a:solidFill>
                        </a:rPr>
                        <a:t>Programmerer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400 000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Dudal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Inger-Lise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Sekretær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300 000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FF0000"/>
                          </a:solidFill>
                        </a:rPr>
                        <a:t>Programmerer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Bjørnsen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Henrik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00B050"/>
                          </a:solidFill>
                        </a:rPr>
                        <a:t>Selger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500 000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Gredelin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Sofie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7030A0"/>
                          </a:solidFill>
                        </a:rPr>
                        <a:t>Direktør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800 000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Zimmermann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FF0000"/>
                          </a:solidFill>
                        </a:rPr>
                        <a:t>Programmerer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600 000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0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982" y="342900"/>
            <a:ext cx="8570658" cy="863600"/>
          </a:xfrm>
          <a:noFill/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lang="nb-NO" dirty="0" err="1" smtClean="0"/>
              <a:t>Common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endParaRPr lang="nb-NO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776"/>
            <a:ext cx="5400675" cy="4811812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sz="2400" dirty="0" smtClean="0"/>
              <a:t>Operations </a:t>
            </a:r>
            <a:r>
              <a:rPr lang="nb-NO" sz="2400" dirty="0" err="1" smtClean="0"/>
              <a:t>on</a:t>
            </a:r>
            <a:r>
              <a:rPr lang="nb-NO" sz="2400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one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sz="2400" b="1" dirty="0" err="1" smtClean="0">
                <a:solidFill>
                  <a:srgbClr val="FF0000"/>
                </a:solidFill>
              </a:rPr>
              <a:t>value</a:t>
            </a:r>
            <a:r>
              <a:rPr lang="nb-NO" sz="2400" dirty="0" smtClean="0"/>
              <a:t>, e.g.,:</a:t>
            </a:r>
            <a:endParaRPr lang="nb-NO" sz="2400" dirty="0"/>
          </a:p>
          <a:p>
            <a:pPr lvl="1" eaLnBrk="1" hangingPunct="1"/>
            <a:r>
              <a:rPr lang="nb-NO" dirty="0"/>
              <a:t>UPPER: </a:t>
            </a:r>
            <a:r>
              <a:rPr lang="nb-NO" dirty="0" err="1" smtClean="0"/>
              <a:t>capital</a:t>
            </a:r>
            <a:r>
              <a:rPr lang="nb-NO" dirty="0" smtClean="0"/>
              <a:t> letters</a:t>
            </a:r>
            <a:endParaRPr lang="nb-NO" dirty="0"/>
          </a:p>
          <a:p>
            <a:pPr lvl="1" eaLnBrk="1" hangingPunct="1"/>
            <a:r>
              <a:rPr lang="nb-NO" sz="2400" dirty="0"/>
              <a:t>YEAR: </a:t>
            </a:r>
            <a:r>
              <a:rPr lang="nb-NO" dirty="0" err="1" smtClean="0"/>
              <a:t>extract</a:t>
            </a:r>
            <a:r>
              <a:rPr lang="nb-NO" dirty="0" smtClean="0"/>
              <a:t> </a:t>
            </a:r>
            <a:r>
              <a:rPr lang="nb-NO" dirty="0" err="1" smtClean="0"/>
              <a:t>year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date</a:t>
            </a: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dirty="0"/>
          </a:p>
          <a:p>
            <a:pPr eaLnBrk="1" hangingPunct="1">
              <a:buFont typeface="Wingdings" pitchFamily="2" charset="2"/>
              <a:buNone/>
            </a:pPr>
            <a:endParaRPr lang="nb-NO" dirty="0"/>
          </a:p>
          <a:p>
            <a:pPr eaLnBrk="1" hangingPunct="1"/>
            <a:r>
              <a:rPr lang="nb-NO" sz="2400" dirty="0" smtClean="0"/>
              <a:t>Operations </a:t>
            </a:r>
            <a:r>
              <a:rPr lang="nb-NO" sz="2400" dirty="0" err="1" smtClean="0"/>
              <a:t>on</a:t>
            </a:r>
            <a:r>
              <a:rPr lang="nb-NO" dirty="0"/>
              <a:t> </a:t>
            </a:r>
            <a:r>
              <a:rPr lang="nb-NO" dirty="0" smtClean="0"/>
              <a:t>a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sz="2400" dirty="0" smtClean="0"/>
              <a:t>:</a:t>
            </a:r>
            <a:endParaRPr lang="nb-NO" sz="2400" dirty="0"/>
          </a:p>
          <a:p>
            <a:pPr lvl="1" eaLnBrk="1" hangingPunct="1">
              <a:lnSpc>
                <a:spcPct val="80000"/>
              </a:lnSpc>
            </a:pPr>
            <a:r>
              <a:rPr lang="nb-NO" sz="2400" b="1" dirty="0"/>
              <a:t>AVG</a:t>
            </a:r>
            <a:r>
              <a:rPr lang="nb-NO" sz="2400" dirty="0"/>
              <a:t>(</a:t>
            </a:r>
            <a:r>
              <a:rPr lang="nb-NO" sz="2400" dirty="0" err="1"/>
              <a:t>kolnavn</a:t>
            </a:r>
            <a:r>
              <a:rPr lang="nb-NO" sz="2400" dirty="0"/>
              <a:t>)	 </a:t>
            </a:r>
            <a:r>
              <a:rPr lang="nb-NO" dirty="0" err="1" smtClean="0"/>
              <a:t>average</a:t>
            </a:r>
            <a:endParaRPr lang="nb-NO" sz="2400" dirty="0"/>
          </a:p>
          <a:p>
            <a:pPr lvl="1" eaLnBrk="1" hangingPunct="1">
              <a:lnSpc>
                <a:spcPct val="80000"/>
              </a:lnSpc>
            </a:pPr>
            <a:r>
              <a:rPr lang="nb-NO" sz="2400" b="1" dirty="0"/>
              <a:t>SUM</a:t>
            </a:r>
            <a:r>
              <a:rPr lang="nb-NO" sz="2400" dirty="0"/>
              <a:t>(</a:t>
            </a:r>
            <a:r>
              <a:rPr lang="nb-NO" sz="2400" dirty="0" err="1"/>
              <a:t>kolnavn</a:t>
            </a:r>
            <a:r>
              <a:rPr lang="nb-NO" sz="2400" dirty="0"/>
              <a:t>)	 sum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400" b="1" dirty="0"/>
              <a:t>COUNT</a:t>
            </a:r>
            <a:r>
              <a:rPr lang="nb-NO" sz="2400" dirty="0"/>
              <a:t>(*)	 </a:t>
            </a:r>
            <a:r>
              <a:rPr lang="nb-NO" dirty="0" err="1" smtClean="0"/>
              <a:t>number</a:t>
            </a:r>
            <a:endParaRPr lang="nb-NO" sz="2400" dirty="0"/>
          </a:p>
          <a:p>
            <a:pPr lvl="1" eaLnBrk="1" hangingPunct="1">
              <a:lnSpc>
                <a:spcPct val="80000"/>
              </a:lnSpc>
            </a:pPr>
            <a:r>
              <a:rPr lang="nb-NO" sz="2400" b="1" dirty="0"/>
              <a:t>MIN</a:t>
            </a:r>
            <a:r>
              <a:rPr lang="nb-NO" sz="2400" dirty="0"/>
              <a:t>(</a:t>
            </a:r>
            <a:r>
              <a:rPr lang="nb-NO" sz="2400" dirty="0" err="1"/>
              <a:t>kolnavn</a:t>
            </a:r>
            <a:r>
              <a:rPr lang="nb-NO" sz="2400" dirty="0"/>
              <a:t>)	 minimum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400" b="1" dirty="0"/>
              <a:t>MAX</a:t>
            </a:r>
            <a:r>
              <a:rPr lang="nb-NO" sz="2400" dirty="0"/>
              <a:t>(</a:t>
            </a:r>
            <a:r>
              <a:rPr lang="nb-NO" sz="2400" dirty="0" err="1"/>
              <a:t>kolnavn</a:t>
            </a:r>
            <a:r>
              <a:rPr lang="nb-NO" sz="2400" dirty="0"/>
              <a:t>)	 </a:t>
            </a:r>
            <a:r>
              <a:rPr lang="nb-NO" sz="2400" dirty="0" err="1" smtClean="0"/>
              <a:t>maximum</a:t>
            </a:r>
            <a:endParaRPr lang="nb-NO" sz="2400" dirty="0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6084888" y="1557338"/>
            <a:ext cx="2425700" cy="4178300"/>
            <a:chOff x="4036" y="916"/>
            <a:chExt cx="1528" cy="2632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036" y="331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4040" y="920"/>
              <a:ext cx="1520" cy="2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4036" y="115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4036" y="139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4036" y="163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4560" y="916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5040" y="916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4564" y="1396"/>
              <a:ext cx="472" cy="2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4040" y="2360"/>
              <a:ext cx="1520" cy="2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4036" y="307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4036" y="283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4036" y="259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4608" y="2356"/>
              <a:ext cx="0" cy="1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5088" y="2356"/>
              <a:ext cx="0" cy="1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4612" y="2596"/>
              <a:ext cx="472" cy="95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671739304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17029"/>
            <a:ext cx="7772400" cy="70532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computing</a:t>
            </a:r>
            <a:r>
              <a:rPr lang="nb-NO" dirty="0" smtClean="0"/>
              <a:t> </a:t>
            </a:r>
            <a:r>
              <a:rPr lang="nb-NO" dirty="0" err="1" smtClean="0"/>
              <a:t>statistics</a:t>
            </a:r>
            <a:endParaRPr lang="nb-NO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49350"/>
            <a:ext cx="7561263" cy="5159375"/>
          </a:xfrm>
          <a:noFill/>
        </p:spPr>
        <p:txBody>
          <a:bodyPr lIns="90488" tIns="44450" rIns="90488" bIns="44450">
            <a:normAutofit/>
          </a:bodyPr>
          <a:lstStyle/>
          <a:p>
            <a:pPr defTabSz="762000" eaLnBrk="1" hangingPunct="1"/>
            <a:r>
              <a:rPr lang="nb-NO" dirty="0" err="1" smtClean="0"/>
              <a:t>Average</a:t>
            </a:r>
            <a:r>
              <a:rPr lang="nb-NO" dirty="0" smtClean="0"/>
              <a:t> </a:t>
            </a:r>
            <a:r>
              <a:rPr lang="nb-NO" dirty="0" err="1" smtClean="0"/>
              <a:t>salary</a:t>
            </a:r>
            <a:r>
              <a:rPr lang="nb-NO" dirty="0" smtClean="0"/>
              <a:t>:</a:t>
            </a:r>
            <a:endParaRPr lang="nb-NO" dirty="0"/>
          </a:p>
          <a:p>
            <a:pPr defTabSz="762000" eaLnBrk="1" hangingPunct="1">
              <a:buFont typeface="Wingdings" pitchFamily="2" charset="2"/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AVG</a:t>
            </a:r>
            <a:r>
              <a:rPr lang="nb-NO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(Årslønn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AS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SnittLønn</a:t>
            </a:r>
            <a:endParaRPr lang="nb-NO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defTabSz="762000" eaLnBrk="1" hangingPunct="1">
              <a:buFont typeface="Wingdings" pitchFamily="2" charset="2"/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Ansatt</a:t>
            </a:r>
          </a:p>
          <a:p>
            <a:pPr defTabSz="762000" eaLnBrk="1" hangingPunct="1">
              <a:buFont typeface="Wingdings" pitchFamily="2" charset="2"/>
              <a:buNone/>
            </a:pPr>
            <a:endParaRPr lang="nb-NO" dirty="0">
              <a:latin typeface="Lucida Console" pitchFamily="49" charset="0"/>
            </a:endParaRPr>
          </a:p>
          <a:p>
            <a:pPr defTabSz="762000" eaLnBrk="1" hangingPunct="1"/>
            <a:endParaRPr lang="nb-NO" dirty="0"/>
          </a:p>
          <a:p>
            <a:pPr defTabSz="762000" eaLnBrk="1" hangingPunct="1"/>
            <a:endParaRPr lang="nb-NO" dirty="0"/>
          </a:p>
          <a:p>
            <a:pPr defTabSz="762000" eaLnBrk="1" hangingPunct="1"/>
            <a:endParaRPr lang="nb-NO" dirty="0"/>
          </a:p>
          <a:p>
            <a:pPr defTabSz="762000" eaLnBrk="1" hangingPunct="1"/>
            <a:endParaRPr lang="nb-NO" dirty="0" smtClean="0"/>
          </a:p>
          <a:p>
            <a:pPr marL="0" indent="0" defTabSz="762000" eaLnBrk="1" hangingPunct="1">
              <a:buNone/>
            </a:pPr>
            <a:endParaRPr lang="nb-NO" dirty="0"/>
          </a:p>
          <a:p>
            <a:pPr defTabSz="762000" eaLnBrk="1" hangingPunct="1"/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b="1" dirty="0" smtClean="0"/>
              <a:t>total </a:t>
            </a:r>
            <a:r>
              <a:rPr lang="nb-NO" dirty="0" err="1" smtClean="0"/>
              <a:t>salary</a:t>
            </a:r>
            <a:r>
              <a:rPr lang="nb-NO" dirty="0" smtClean="0"/>
              <a:t> </a:t>
            </a:r>
            <a:r>
              <a:rPr lang="nb-NO" dirty="0" err="1" smtClean="0"/>
              <a:t>cost</a:t>
            </a:r>
            <a:r>
              <a:rPr lang="nb-NO" dirty="0" smtClean="0"/>
              <a:t> </a:t>
            </a:r>
            <a:r>
              <a:rPr lang="nb-NO" dirty="0" smtClean="0"/>
              <a:t>?</a:t>
            </a:r>
            <a:endParaRPr lang="nb-NO" dirty="0"/>
          </a:p>
          <a:p>
            <a:pPr defTabSz="762000" eaLnBrk="1" hangingPunct="1"/>
            <a:r>
              <a:rPr lang="nb-NO" dirty="0" smtClean="0"/>
              <a:t>Or </a:t>
            </a:r>
            <a:r>
              <a:rPr lang="nb-NO" dirty="0" err="1" smtClean="0"/>
              <a:t>average</a:t>
            </a:r>
            <a:r>
              <a:rPr lang="nb-NO" dirty="0" smtClean="0"/>
              <a:t> </a:t>
            </a:r>
            <a:r>
              <a:rPr lang="nb-NO" dirty="0" err="1" smtClean="0"/>
              <a:t>salary</a:t>
            </a:r>
            <a:r>
              <a:rPr lang="nb-NO" dirty="0" smtClean="0"/>
              <a:t> for</a:t>
            </a:r>
            <a:r>
              <a:rPr lang="nb-NO" b="1" dirty="0" smtClean="0"/>
              <a:t> programmers </a:t>
            </a:r>
            <a:r>
              <a:rPr lang="nb-NO" dirty="0" smtClean="0"/>
              <a:t>?</a:t>
            </a:r>
            <a:endParaRPr lang="nb-NO" dirty="0"/>
          </a:p>
        </p:txBody>
      </p:sp>
      <p:graphicFrame>
        <p:nvGraphicFramePr>
          <p:cNvPr id="2" name="Tabell 1"/>
          <p:cNvGraphicFramePr>
            <a:graphicFrameLocks noGrp="1"/>
          </p:cNvGraphicFramePr>
          <p:nvPr>
            <p:extLst/>
          </p:nvPr>
        </p:nvGraphicFramePr>
        <p:xfrm>
          <a:off x="1187624" y="2982652"/>
          <a:ext cx="21839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866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66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66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66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66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Tabel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10936"/>
              </p:ext>
            </p:extLst>
          </p:nvPr>
        </p:nvGraphicFramePr>
        <p:xfrm>
          <a:off x="5796136" y="3439852"/>
          <a:ext cx="18722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 err="1"/>
                        <a:t>SnittLønn</a:t>
                      </a:r>
                      <a:endParaRPr lang="nb-N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2400" dirty="0"/>
                        <a:t>485 714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Pil høyre 3"/>
          <p:cNvSpPr/>
          <p:nvPr/>
        </p:nvSpPr>
        <p:spPr>
          <a:xfrm>
            <a:off x="4067944" y="3717032"/>
            <a:ext cx="1008112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5724128" y="443711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>
                <a:solidFill>
                  <a:srgbClr val="FF0000"/>
                </a:solidFill>
              </a:rPr>
              <a:t>1 kolonne!</a:t>
            </a:r>
          </a:p>
        </p:txBody>
      </p:sp>
      <p:sp>
        <p:nvSpPr>
          <p:cNvPr id="8" name="TekstSylinder 7"/>
          <p:cNvSpPr txBox="1"/>
          <p:nvPr/>
        </p:nvSpPr>
        <p:spPr>
          <a:xfrm>
            <a:off x="7596336" y="3759423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>
                <a:solidFill>
                  <a:srgbClr val="FF0000"/>
                </a:solidFill>
              </a:rPr>
              <a:t>1 rad!</a:t>
            </a:r>
          </a:p>
        </p:txBody>
      </p:sp>
    </p:spTree>
    <p:extLst>
      <p:ext uri="{BB962C8B-B14F-4D97-AF65-F5344CB8AC3E}">
        <p14:creationId xmlns:p14="http://schemas.microsoft.com/office/powerpoint/2010/main" val="859328866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8830" y="581025"/>
            <a:ext cx="6818518" cy="615553"/>
          </a:xfrm>
        </p:spPr>
        <p:txBody>
          <a:bodyPr/>
          <a:lstStyle/>
          <a:p>
            <a:r>
              <a:rPr lang="nb-NO" dirty="0"/>
              <a:t>COUNT </a:t>
            </a:r>
            <a:r>
              <a:rPr lang="nb-NO" dirty="0" smtClean="0"/>
              <a:t>and</a:t>
            </a:r>
            <a:r>
              <a:rPr lang="nb-NO" dirty="0" smtClean="0"/>
              <a:t> null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762000"/>
            <a:r>
              <a:rPr lang="nb-NO" dirty="0" err="1" smtClean="0"/>
              <a:t>Number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employees</a:t>
            </a:r>
            <a:r>
              <a:rPr lang="nb-NO" sz="2400" dirty="0" smtClean="0"/>
              <a:t> </a:t>
            </a:r>
            <a:r>
              <a:rPr lang="nb-NO" sz="2400" dirty="0"/>
              <a:t>(= </a:t>
            </a:r>
            <a:r>
              <a:rPr lang="nb-NO" dirty="0" err="1" smtClean="0"/>
              <a:t>number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sz="2400" dirty="0" smtClean="0"/>
              <a:t> </a:t>
            </a:r>
            <a:r>
              <a:rPr lang="nb-NO" sz="2400" dirty="0" err="1" smtClean="0"/>
              <a:t>rows</a:t>
            </a:r>
            <a:r>
              <a:rPr lang="nb-NO" sz="2400" dirty="0" smtClean="0"/>
              <a:t>)</a:t>
            </a:r>
            <a:r>
              <a:rPr lang="nb-NO" sz="2400" dirty="0"/>
              <a:t>:</a:t>
            </a:r>
          </a:p>
          <a:p>
            <a:pPr marL="400050" lvl="1" indent="0" defTabSz="76200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COUNT(*) 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Ansatt</a:t>
            </a:r>
          </a:p>
          <a:p>
            <a:pPr defTabSz="762000"/>
            <a:endParaRPr lang="nb-NO" sz="2400" dirty="0"/>
          </a:p>
          <a:p>
            <a:pPr defTabSz="762000"/>
            <a:r>
              <a:rPr lang="nb-NO" dirty="0" err="1" smtClean="0"/>
              <a:t>Number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sz="2400" dirty="0" smtClean="0"/>
              <a:t> </a:t>
            </a:r>
            <a:r>
              <a:rPr lang="nb-NO" sz="2400" dirty="0" err="1" smtClean="0"/>
              <a:t>employees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</a:t>
            </a:r>
            <a:r>
              <a:rPr lang="nb-NO" sz="2400" dirty="0" err="1" smtClean="0"/>
              <a:t>registered</a:t>
            </a:r>
            <a:r>
              <a:rPr lang="nb-NO" sz="2400" dirty="0" smtClean="0"/>
              <a:t> </a:t>
            </a:r>
            <a:r>
              <a:rPr lang="nb-NO" sz="2400" dirty="0" err="1" smtClean="0"/>
              <a:t>salary</a:t>
            </a:r>
            <a:r>
              <a:rPr lang="nb-NO" sz="2400" dirty="0" smtClean="0"/>
              <a:t>:</a:t>
            </a:r>
            <a:endParaRPr lang="nb-NO" sz="2400" dirty="0"/>
          </a:p>
          <a:p>
            <a:pPr marL="400050" lvl="2" indent="0" defTabSz="762000"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COUNT</a:t>
            </a:r>
            <a:r>
              <a:rPr lang="nb-NO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(Årslønn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Ansatt</a:t>
            </a:r>
          </a:p>
          <a:p>
            <a:pPr marL="400050" lvl="2" indent="0" defTabSz="762000">
              <a:buNone/>
            </a:pP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endParaRPr lang="nb-NO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00050" lvl="2" indent="0" defTabSz="762000">
              <a:buNone/>
            </a:pPr>
            <a:r>
              <a:rPr lang="nb-NO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sz="2400" dirty="0" smtClean="0"/>
              <a:t>COUNT(Årslønn</a:t>
            </a:r>
            <a:r>
              <a:rPr lang="nb-NO" sz="2400" dirty="0"/>
              <a:t>) </a:t>
            </a:r>
            <a:r>
              <a:rPr lang="nb-NO" dirty="0" err="1" smtClean="0"/>
              <a:t>does</a:t>
            </a:r>
            <a:r>
              <a:rPr lang="nb-NO" dirty="0" smtClean="0"/>
              <a:t> not </a:t>
            </a:r>
            <a:r>
              <a:rPr lang="nb-NO" dirty="0" err="1" smtClean="0"/>
              <a:t>count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null</a:t>
            </a:r>
            <a:endParaRPr lang="nb-NO" sz="2400" dirty="0"/>
          </a:p>
          <a:p>
            <a:pPr defTabSz="762000"/>
            <a:endParaRPr lang="nb-NO" sz="2400" dirty="0"/>
          </a:p>
          <a:p>
            <a:pPr defTabSz="762000"/>
            <a:r>
              <a:rPr lang="nb-NO" dirty="0"/>
              <a:t>A</a:t>
            </a:r>
            <a:r>
              <a:rPr lang="nb-NO" sz="2400" dirty="0" smtClean="0"/>
              <a:t> </a:t>
            </a:r>
            <a:r>
              <a:rPr lang="nb-NO" b="1" dirty="0" smtClean="0"/>
              <a:t>bad</a:t>
            </a:r>
            <a:r>
              <a:rPr lang="nb-NO" sz="2400" dirty="0" smtClean="0"/>
              <a:t> </a:t>
            </a:r>
            <a:r>
              <a:rPr lang="nb-NO" dirty="0" err="1" smtClean="0"/>
              <a:t>attempt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computing</a:t>
            </a:r>
            <a:r>
              <a:rPr lang="nb-NO" dirty="0" smtClean="0"/>
              <a:t> </a:t>
            </a:r>
            <a:r>
              <a:rPr lang="nb-NO" dirty="0" err="1" smtClean="0"/>
              <a:t>average</a:t>
            </a:r>
            <a:r>
              <a:rPr lang="nb-NO" dirty="0" smtClean="0"/>
              <a:t>:</a:t>
            </a:r>
            <a:endParaRPr lang="nb-NO" sz="2400" dirty="0"/>
          </a:p>
          <a:p>
            <a:pPr marL="0" indent="0" defTabSz="762000">
              <a:buNone/>
            </a:pPr>
            <a:r>
              <a:rPr lang="nb-NO" sz="2400" dirty="0">
                <a:latin typeface="Lucida Console" pitchFamily="49" charset="0"/>
              </a:rPr>
              <a:t>  </a:t>
            </a:r>
            <a:r>
              <a:rPr lang="nb-NO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SUM</a:t>
            </a:r>
            <a:r>
              <a:rPr lang="nb-NO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(Årslønn</a:t>
            </a: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)/COUNT(*) </a:t>
            </a:r>
            <a:r>
              <a:rPr lang="nb-NO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Ansatt</a:t>
            </a:r>
          </a:p>
          <a:p>
            <a:pPr marL="0" indent="0" defTabSz="762000">
              <a:buNone/>
            </a:pPr>
            <a:endParaRPr lang="nb-NO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defTabSz="762000"/>
            <a:r>
              <a:rPr lang="nb-NO" dirty="0" err="1" smtClean="0"/>
              <a:t>Use</a:t>
            </a:r>
            <a:r>
              <a:rPr lang="nb-NO" sz="2400" dirty="0" smtClean="0"/>
              <a:t> </a:t>
            </a:r>
            <a:r>
              <a:rPr lang="nb-NO" sz="2400" b="1" dirty="0">
                <a:solidFill>
                  <a:srgbClr val="FF0000"/>
                </a:solidFill>
              </a:rPr>
              <a:t>AVG</a:t>
            </a:r>
            <a:r>
              <a:rPr lang="nb-NO" sz="2400" b="1" dirty="0" smtClean="0">
                <a:solidFill>
                  <a:srgbClr val="FF0000"/>
                </a:solidFill>
              </a:rPr>
              <a:t>(Årslønn</a:t>
            </a:r>
            <a:r>
              <a:rPr lang="nb-NO" sz="2400" b="1" dirty="0">
                <a:solidFill>
                  <a:srgbClr val="FF0000"/>
                </a:solidFill>
              </a:rPr>
              <a:t>)</a:t>
            </a:r>
            <a:r>
              <a:rPr lang="nb-NO" sz="2400" dirty="0"/>
              <a:t> </a:t>
            </a:r>
            <a:r>
              <a:rPr lang="nb-NO" sz="2400" dirty="0" smtClean="0"/>
              <a:t>in </a:t>
            </a:r>
            <a:r>
              <a:rPr lang="nb-NO" sz="2400" dirty="0" err="1" smtClean="0"/>
              <a:t>stead</a:t>
            </a:r>
            <a:r>
              <a:rPr lang="nb-NO" sz="2400" dirty="0" smtClean="0"/>
              <a:t>!</a:t>
            </a:r>
            <a:endParaRPr lang="nb-NO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04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312" y="311311"/>
            <a:ext cx="6818518" cy="70532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dirty="0" err="1" smtClean="0"/>
              <a:t>Grouping</a:t>
            </a:r>
            <a:endParaRPr lang="nb-NO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sz="2400" dirty="0" err="1" smtClean="0"/>
              <a:t>Find</a:t>
            </a:r>
            <a:r>
              <a:rPr lang="nb-NO" sz="2400" dirty="0" smtClean="0"/>
              <a:t> </a:t>
            </a:r>
            <a:r>
              <a:rPr lang="nb-NO" sz="2400" dirty="0" err="1" smtClean="0"/>
              <a:t>average</a:t>
            </a:r>
            <a:r>
              <a:rPr lang="nb-NO" sz="2400" dirty="0" smtClean="0"/>
              <a:t> </a:t>
            </a:r>
            <a:r>
              <a:rPr lang="nb-NO" sz="2400" dirty="0" err="1" smtClean="0"/>
              <a:t>salary</a:t>
            </a:r>
            <a:r>
              <a:rPr lang="nb-NO" sz="2400" dirty="0" smtClean="0"/>
              <a:t> for </a:t>
            </a:r>
            <a:r>
              <a:rPr lang="nb-NO" sz="2400" dirty="0" err="1" smtClean="0"/>
              <a:t>ech</a:t>
            </a:r>
            <a:r>
              <a:rPr lang="nb-NO" sz="2400" dirty="0" smtClean="0"/>
              <a:t> </a:t>
            </a:r>
            <a:r>
              <a:rPr lang="nb-NO" sz="2400" dirty="0" err="1" smtClean="0"/>
              <a:t>position</a:t>
            </a:r>
            <a:r>
              <a:rPr lang="nb-NO" sz="2400" dirty="0" smtClean="0"/>
              <a:t> (stilling)</a:t>
            </a: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nb-NO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sz="2400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Stilling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AVG</a:t>
            </a:r>
            <a:r>
              <a:rPr lang="nb-NO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(Årslønn</a:t>
            </a: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nb-NO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Ansatt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nb-NO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GROUP BY </a:t>
            </a:r>
            <a:r>
              <a:rPr lang="nb-NO" sz="2400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Stilling</a:t>
            </a:r>
          </a:p>
          <a:p>
            <a:pPr eaLnBrk="1" hangingPunct="1">
              <a:buFont typeface="Wingdings" pitchFamily="2" charset="2"/>
              <a:buNone/>
            </a:pPr>
            <a:endParaRPr lang="nb-NO" sz="2400" b="1" dirty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/>
            <a:r>
              <a:rPr lang="nb-NO" sz="2400" dirty="0"/>
              <a:t>Stilling </a:t>
            </a:r>
            <a:r>
              <a:rPr lang="nb-NO" sz="2400" dirty="0" smtClean="0"/>
              <a:t>has a </a:t>
            </a:r>
            <a:r>
              <a:rPr lang="nb-NO" sz="2400" dirty="0" err="1" smtClean="0"/>
              <a:t>only</a:t>
            </a:r>
            <a:r>
              <a:rPr lang="nb-NO" sz="2400" dirty="0" smtClean="0"/>
              <a:t> </a:t>
            </a:r>
            <a:r>
              <a:rPr lang="nb-NO" sz="2400" dirty="0" err="1" smtClean="0"/>
              <a:t>few</a:t>
            </a:r>
            <a:r>
              <a:rPr lang="nb-NO" sz="2400" dirty="0" smtClean="0"/>
              <a:t> </a:t>
            </a:r>
            <a:r>
              <a:rPr lang="nb-NO" sz="2400" dirty="0" err="1" smtClean="0"/>
              <a:t>values</a:t>
            </a:r>
            <a:r>
              <a:rPr lang="nb-NO" sz="2400" dirty="0" smtClean="0"/>
              <a:t> !</a:t>
            </a:r>
            <a:endParaRPr lang="nb-NO" sz="2400" dirty="0"/>
          </a:p>
          <a:p>
            <a:pPr eaLnBrk="1" hangingPunct="1"/>
            <a:r>
              <a:rPr lang="nb-NO" sz="2400" dirty="0" err="1" smtClean="0"/>
              <a:t>Grouping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</a:t>
            </a:r>
            <a:r>
              <a:rPr lang="nb-NO" sz="2400" dirty="0" err="1" smtClean="0"/>
              <a:t>columns</a:t>
            </a:r>
            <a:r>
              <a:rPr lang="nb-NO" sz="2400" dirty="0" smtClean="0"/>
              <a:t> must be </a:t>
            </a:r>
            <a:r>
              <a:rPr lang="nb-NO" sz="2400" dirty="0" err="1" smtClean="0"/>
              <a:t>included</a:t>
            </a:r>
            <a:r>
              <a:rPr lang="nb-NO" sz="2400" dirty="0" smtClean="0"/>
              <a:t> in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result</a:t>
            </a:r>
            <a:r>
              <a:rPr lang="nb-NO" sz="2400" dirty="0" smtClean="0"/>
              <a:t> 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920680" y="2205038"/>
            <a:ext cx="2971800" cy="2273300"/>
            <a:chOff x="3576" y="1636"/>
            <a:chExt cx="1872" cy="1432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3752" y="1640"/>
              <a:ext cx="1520" cy="2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3748" y="259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3748" y="235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3748" y="211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3748" y="187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3748" y="2836"/>
              <a:ext cx="152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4704" y="1636"/>
              <a:ext cx="0" cy="1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4224" y="1636"/>
              <a:ext cx="0" cy="1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3576" y="2352"/>
              <a:ext cx="18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3576" y="2832"/>
              <a:ext cx="18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4228" y="2356"/>
              <a:ext cx="472" cy="4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624631669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1560" y="384921"/>
            <a:ext cx="6818518" cy="615553"/>
          </a:xfrm>
        </p:spPr>
        <p:txBody>
          <a:bodyPr/>
          <a:lstStyle/>
          <a:p>
            <a:r>
              <a:rPr lang="nb-NO" dirty="0" smtClean="0"/>
              <a:t>Query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124745"/>
            <a:ext cx="8363272" cy="1872208"/>
          </a:xfrm>
        </p:spPr>
        <p:txBody>
          <a:bodyPr>
            <a:noAutofit/>
          </a:bodyPr>
          <a:lstStyle/>
          <a:p>
            <a:r>
              <a:rPr lang="nb-NO" dirty="0" smtClean="0"/>
              <a:t>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average</a:t>
            </a:r>
            <a:r>
              <a:rPr lang="nb-NO" dirty="0" smtClean="0"/>
              <a:t> </a:t>
            </a:r>
            <a:r>
              <a:rPr lang="nb-NO" dirty="0" err="1" smtClean="0"/>
              <a:t>salary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position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</a:t>
            </a:r>
            <a:r>
              <a:rPr lang="nb-NO" dirty="0" smtClean="0"/>
              <a:t> to form </a:t>
            </a:r>
            <a:r>
              <a:rPr lang="nb-NO" dirty="0" err="1" smtClean="0"/>
              <a:t>groups</a:t>
            </a:r>
            <a:r>
              <a:rPr lang="nb-NO" dirty="0" smtClean="0"/>
              <a:t>: </a:t>
            </a:r>
            <a:r>
              <a:rPr lang="nb-NO" sz="2400" dirty="0" smtClean="0"/>
              <a:t> selgere, programmer, </a:t>
            </a:r>
            <a:r>
              <a:rPr lang="nb-NO" sz="2400" dirty="0"/>
              <a:t>…</a:t>
            </a:r>
          </a:p>
          <a:p>
            <a:r>
              <a:rPr lang="nb-NO" dirty="0" err="1" smtClean="0"/>
              <a:t>Then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compute</a:t>
            </a:r>
            <a:r>
              <a:rPr lang="nb-NO" dirty="0" smtClean="0"/>
              <a:t> </a:t>
            </a:r>
            <a:r>
              <a:rPr lang="nb-NO" dirty="0" err="1" smtClean="0"/>
              <a:t>average</a:t>
            </a:r>
            <a:r>
              <a:rPr lang="nb-NO" dirty="0" smtClean="0"/>
              <a:t> </a:t>
            </a:r>
            <a:r>
              <a:rPr lang="nb-NO" dirty="0" err="1" smtClean="0"/>
              <a:t>salary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group</a:t>
            </a:r>
            <a:endParaRPr lang="nb-NO" sz="2400" dirty="0"/>
          </a:p>
          <a:p>
            <a:r>
              <a:rPr lang="nb-NO" dirty="0" smtClean="0"/>
              <a:t>The </a:t>
            </a:r>
            <a:r>
              <a:rPr lang="nb-NO" dirty="0" err="1" smtClean="0"/>
              <a:t>r</a:t>
            </a:r>
            <a:r>
              <a:rPr lang="nb-NO" sz="2400" dirty="0" err="1" smtClean="0"/>
              <a:t>esult</a:t>
            </a:r>
            <a:r>
              <a:rPr lang="nb-NO" sz="2400" dirty="0" smtClean="0"/>
              <a:t> </a:t>
            </a:r>
            <a:r>
              <a:rPr lang="nb-NO" sz="2400" dirty="0" err="1" smtClean="0"/>
              <a:t>gives</a:t>
            </a:r>
            <a:r>
              <a:rPr lang="nb-NO" sz="2400" dirty="0" smtClean="0"/>
              <a:t> </a:t>
            </a:r>
            <a:r>
              <a:rPr lang="nb-NO" sz="2400" dirty="0"/>
              <a:t>4 </a:t>
            </a:r>
            <a:r>
              <a:rPr lang="nb-NO" sz="2400" dirty="0" err="1" smtClean="0"/>
              <a:t>rows</a:t>
            </a:r>
            <a:r>
              <a:rPr lang="nb-NO" sz="2400" dirty="0" smtClean="0"/>
              <a:t> </a:t>
            </a:r>
            <a:r>
              <a:rPr lang="nb-NO" sz="2400" dirty="0" err="1" smtClean="0"/>
              <a:t>because</a:t>
            </a:r>
            <a:r>
              <a:rPr lang="nb-NO" sz="2400" dirty="0" smtClean="0"/>
              <a:t> </a:t>
            </a:r>
            <a:r>
              <a:rPr lang="nb-NO" sz="2400" dirty="0" err="1" smtClean="0"/>
              <a:t>there</a:t>
            </a:r>
            <a:r>
              <a:rPr lang="nb-NO" sz="2400" dirty="0" smtClean="0"/>
              <a:t> </a:t>
            </a:r>
            <a:r>
              <a:rPr lang="nb-NO" sz="2400" dirty="0" err="1" smtClean="0"/>
              <a:t>are</a:t>
            </a:r>
            <a:r>
              <a:rPr lang="nb-NO" sz="2400" dirty="0" smtClean="0"/>
              <a:t> 4 different </a:t>
            </a:r>
            <a:r>
              <a:rPr lang="nb-NO" sz="2400" dirty="0" err="1" smtClean="0"/>
              <a:t>positions</a:t>
            </a:r>
            <a:endParaRPr lang="nb-NO" sz="2400" dirty="0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/>
          </p:nvPr>
        </p:nvGraphicFramePr>
        <p:xfrm>
          <a:off x="2339752" y="3429000"/>
          <a:ext cx="4488364" cy="274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2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3259">
                <a:tc>
                  <a:txBody>
                    <a:bodyPr/>
                    <a:lstStyle/>
                    <a:p>
                      <a:r>
                        <a:rPr lang="nb-NO" sz="2400" dirty="0"/>
                        <a:t>Stilling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dirty="0"/>
                        <a:t>Lønn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56">
                <a:tc>
                  <a:txBody>
                    <a:bodyPr/>
                    <a:lstStyle/>
                    <a:p>
                      <a:r>
                        <a:rPr lang="nb-NO" sz="2400" b="1" dirty="0"/>
                        <a:t>Sekretær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400" dirty="0"/>
                        <a:t>300 000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56">
                <a:tc>
                  <a:txBody>
                    <a:bodyPr/>
                    <a:lstStyle/>
                    <a:p>
                      <a:r>
                        <a:rPr lang="nb-NO" sz="2400" b="1" dirty="0">
                          <a:solidFill>
                            <a:srgbClr val="FF0000"/>
                          </a:solidFill>
                        </a:rPr>
                        <a:t>Programmerer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400" dirty="0"/>
                        <a:t>500 000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556">
                <a:tc>
                  <a:txBody>
                    <a:bodyPr/>
                    <a:lstStyle/>
                    <a:p>
                      <a:r>
                        <a:rPr lang="nb-NO" sz="2400" b="1" dirty="0">
                          <a:solidFill>
                            <a:srgbClr val="00B050"/>
                          </a:solidFill>
                        </a:rPr>
                        <a:t>Selger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400" dirty="0"/>
                        <a:t>400 000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556">
                <a:tc>
                  <a:txBody>
                    <a:bodyPr/>
                    <a:lstStyle/>
                    <a:p>
                      <a:r>
                        <a:rPr lang="nb-NO" sz="2400" b="1" dirty="0">
                          <a:solidFill>
                            <a:srgbClr val="7030A0"/>
                          </a:solidFill>
                        </a:rPr>
                        <a:t>Direktør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400" dirty="0"/>
                        <a:t>800 000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617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755650" y="1412875"/>
            <a:ext cx="770413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defTabSz="7620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 err="1" smtClean="0"/>
              <a:t>What</a:t>
            </a:r>
            <a:r>
              <a:rPr lang="nb-NO" sz="2400" dirty="0" smtClean="0"/>
              <a:t> is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result</a:t>
            </a:r>
            <a:r>
              <a:rPr lang="nb-NO" sz="2400" dirty="0" smtClean="0"/>
              <a:t> </a:t>
            </a:r>
            <a:r>
              <a:rPr lang="nb-NO" sz="2400" dirty="0" err="1" smtClean="0"/>
              <a:t>here</a:t>
            </a:r>
            <a:r>
              <a:rPr lang="nb-NO" sz="2400" dirty="0" smtClean="0"/>
              <a:t> </a:t>
            </a:r>
            <a:r>
              <a:rPr lang="nb-NO" sz="2400" dirty="0" smtClean="0"/>
              <a:t>?</a:t>
            </a:r>
            <a:endParaRPr lang="nb-NO" sz="2400" dirty="0"/>
          </a:p>
          <a:p>
            <a:pPr marL="342900" indent="-342900" defTabSz="762000" eaLnBrk="0" hangingPunct="0">
              <a:spcBef>
                <a:spcPct val="20000"/>
              </a:spcBef>
            </a:pPr>
            <a:endParaRPr lang="nb-NO" sz="2400" dirty="0"/>
          </a:p>
          <a:p>
            <a:pPr marL="342900" indent="-342900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	</a:t>
            </a:r>
            <a:r>
              <a:rPr lang="nb-NO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Stilling, AVG</a:t>
            </a:r>
            <a:r>
              <a:rPr lang="nb-NO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(Årslønn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), COUNT(*)</a:t>
            </a:r>
          </a:p>
          <a:p>
            <a:pPr marL="342900" indent="-342900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	</a:t>
            </a:r>
            <a:r>
              <a:rPr lang="nb-NO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Ansatt</a:t>
            </a:r>
          </a:p>
          <a:p>
            <a:pPr marL="342900" indent="-342900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	</a:t>
            </a:r>
            <a:r>
              <a:rPr lang="nb-NO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GROUP BY 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Stilling</a:t>
            </a:r>
          </a:p>
          <a:p>
            <a:pPr marL="342900" indent="-342900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	</a:t>
            </a: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HAVING AVG</a:t>
            </a:r>
            <a:r>
              <a:rPr lang="nb-NO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(Årslønn</a:t>
            </a: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&gt; </a:t>
            </a:r>
            <a:r>
              <a:rPr lang="nb-NO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450000</a:t>
            </a:r>
            <a:endParaRPr lang="nb-NO" sz="2400" b="1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indent="-342900" defTabSz="762000" eaLnBrk="0" hangingPunct="0">
              <a:lnSpc>
                <a:spcPct val="80000"/>
              </a:lnSpc>
              <a:spcBef>
                <a:spcPct val="20000"/>
              </a:spcBef>
            </a:pPr>
            <a:endParaRPr lang="nb-NO" sz="2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 defTabSz="7620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b="1" dirty="0">
                <a:solidFill>
                  <a:srgbClr val="FF0000"/>
                </a:solidFill>
              </a:rPr>
              <a:t>HAVING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 err="1" smtClean="0"/>
              <a:t>on</a:t>
            </a:r>
            <a:r>
              <a:rPr lang="nb-NO" sz="2400" dirty="0" smtClean="0"/>
              <a:t> </a:t>
            </a:r>
            <a:r>
              <a:rPr lang="nb-NO" sz="2400" dirty="0" err="1" smtClean="0"/>
              <a:t>groups</a:t>
            </a:r>
            <a:r>
              <a:rPr lang="nb-NO" sz="2400" dirty="0" smtClean="0"/>
              <a:t> </a:t>
            </a:r>
            <a:r>
              <a:rPr lang="nb-NO" sz="2400" dirty="0" err="1" smtClean="0"/>
              <a:t>corresponds</a:t>
            </a:r>
            <a:r>
              <a:rPr lang="nb-NO" sz="2400" dirty="0" smtClean="0"/>
              <a:t> to</a:t>
            </a:r>
            <a:r>
              <a:rPr lang="nb-NO" sz="2400" dirty="0" smtClean="0"/>
              <a:t> </a:t>
            </a:r>
            <a:r>
              <a:rPr lang="nb-NO" sz="2400" b="1" dirty="0">
                <a:solidFill>
                  <a:srgbClr val="FF0000"/>
                </a:solidFill>
              </a:rPr>
              <a:t>WHERE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 err="1" smtClean="0"/>
              <a:t>on</a:t>
            </a:r>
            <a:r>
              <a:rPr lang="nb-NO" sz="2400" dirty="0" smtClean="0"/>
              <a:t> </a:t>
            </a:r>
            <a:r>
              <a:rPr lang="nb-NO" sz="2400" dirty="0" err="1" smtClean="0"/>
              <a:t>rows</a:t>
            </a:r>
            <a:r>
              <a:rPr lang="nb-NO" sz="2400" dirty="0" smtClean="0"/>
              <a:t>.</a:t>
            </a:r>
            <a:endParaRPr lang="nb-NO" sz="2400" dirty="0"/>
          </a:p>
          <a:p>
            <a:pPr marL="342900" indent="-342900" defTabSz="7620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nb-NO" sz="2400" dirty="0"/>
          </a:p>
          <a:p>
            <a:pPr marL="342900" indent="-342900" defTabSz="7620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 smtClean="0"/>
              <a:t>Note</a:t>
            </a:r>
            <a:r>
              <a:rPr lang="nb-NO" sz="2400" dirty="0" smtClean="0"/>
              <a:t>: It is not legal to </a:t>
            </a:r>
            <a:r>
              <a:rPr lang="nb-NO" sz="2400" dirty="0" err="1" smtClean="0"/>
              <a:t>use</a:t>
            </a:r>
            <a:r>
              <a:rPr lang="nb-NO" sz="2400" dirty="0" smtClean="0"/>
              <a:t> </a:t>
            </a:r>
            <a:r>
              <a:rPr lang="nb-NO" sz="2400" dirty="0" err="1" smtClean="0"/>
              <a:t>statistical</a:t>
            </a:r>
            <a:r>
              <a:rPr lang="nb-NO" sz="2400" dirty="0" smtClean="0"/>
              <a:t> </a:t>
            </a:r>
            <a:r>
              <a:rPr lang="nb-NO" sz="2400" dirty="0" err="1" smtClean="0"/>
              <a:t>functions</a:t>
            </a:r>
            <a:r>
              <a:rPr lang="nb-NO" sz="2400" dirty="0" smtClean="0"/>
              <a:t> in </a:t>
            </a:r>
            <a:r>
              <a:rPr lang="nb-NO" sz="2400" b="1" dirty="0" smtClean="0"/>
              <a:t>WHERE</a:t>
            </a:r>
            <a:r>
              <a:rPr lang="nb-NO" sz="2400" dirty="0"/>
              <a:t> </a:t>
            </a:r>
            <a:r>
              <a:rPr lang="nb-NO" sz="2400" dirty="0" err="1" smtClean="0"/>
              <a:t>conditions</a:t>
            </a:r>
            <a:r>
              <a:rPr lang="nb-NO" sz="2400" dirty="0" smtClean="0"/>
              <a:t>.</a:t>
            </a:r>
            <a:endParaRPr lang="nb-NO" sz="1800" dirty="0">
              <a:solidFill>
                <a:srgbClr val="0000FF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eaLnBrk="1" hangingPunct="1"/>
            <a:r>
              <a:rPr lang="nb-NO" sz="3200" dirty="0" smtClean="0">
                <a:solidFill>
                  <a:srgbClr val="0000FF"/>
                </a:solidFill>
              </a:rPr>
              <a:t>Group </a:t>
            </a:r>
            <a:r>
              <a:rPr lang="nb-NO" sz="3200" dirty="0" err="1" smtClean="0">
                <a:solidFill>
                  <a:srgbClr val="0000FF"/>
                </a:solidFill>
              </a:rPr>
              <a:t>condition</a:t>
            </a:r>
            <a:r>
              <a:rPr lang="nb-NO" sz="3200" dirty="0" smtClean="0">
                <a:solidFill>
                  <a:srgbClr val="0000FF"/>
                </a:solidFill>
              </a:rPr>
              <a:t> </a:t>
            </a:r>
            <a:r>
              <a:rPr lang="nb-NO" sz="3200" dirty="0">
                <a:solidFill>
                  <a:srgbClr val="0000FF"/>
                </a:solidFill>
              </a:rPr>
              <a:t>(HAVING)</a:t>
            </a:r>
          </a:p>
        </p:txBody>
      </p:sp>
    </p:spTree>
    <p:extLst>
      <p:ext uri="{BB962C8B-B14F-4D97-AF65-F5344CB8AC3E}">
        <p14:creationId xmlns:p14="http://schemas.microsoft.com/office/powerpoint/2010/main" val="674016939"/>
      </p:ext>
    </p:extLst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1557338"/>
            <a:ext cx="7772400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b-NO" sz="2400" dirty="0" err="1" smtClean="0"/>
              <a:t>Conditions</a:t>
            </a:r>
            <a:r>
              <a:rPr lang="nb-NO" sz="2400" dirty="0" smtClean="0"/>
              <a:t> </a:t>
            </a:r>
            <a:r>
              <a:rPr lang="nb-NO" sz="2400" dirty="0" err="1" smtClean="0"/>
              <a:t>on</a:t>
            </a:r>
            <a:r>
              <a:rPr lang="nb-NO" sz="2400" dirty="0" smtClean="0"/>
              <a:t> </a:t>
            </a:r>
            <a:r>
              <a:rPr lang="nb-NO" sz="2400" dirty="0" err="1" smtClean="0"/>
              <a:t>rows</a:t>
            </a:r>
            <a:r>
              <a:rPr lang="nb-NO" sz="2400" dirty="0" smtClean="0"/>
              <a:t> and </a:t>
            </a:r>
            <a:r>
              <a:rPr lang="nb-NO" sz="2400" dirty="0" err="1" smtClean="0"/>
              <a:t>on</a:t>
            </a:r>
            <a:r>
              <a:rPr lang="nb-NO" sz="2400" dirty="0" smtClean="0"/>
              <a:t> </a:t>
            </a:r>
            <a:r>
              <a:rPr lang="nb-NO" sz="2400" dirty="0" err="1" smtClean="0"/>
              <a:t>groups</a:t>
            </a:r>
            <a:r>
              <a:rPr lang="nb-NO" sz="2400" dirty="0" smtClean="0"/>
              <a:t>:</a:t>
            </a:r>
            <a:endParaRPr lang="nb-NO" sz="2400" dirty="0"/>
          </a:p>
          <a:p>
            <a:pPr marL="342900" indent="-342900" defTabSz="762000" eaLnBrk="0" hangingPunct="0">
              <a:spcBef>
                <a:spcPct val="20000"/>
              </a:spcBef>
            </a:pPr>
            <a:endParaRPr lang="nb-NO" sz="2400" dirty="0"/>
          </a:p>
          <a:p>
            <a:pPr marL="342900" indent="-342900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	</a:t>
            </a:r>
            <a:r>
              <a:rPr lang="nb-NO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Stilling, AVG</a:t>
            </a:r>
            <a:r>
              <a:rPr lang="nb-NO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(Årslønn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), COUNT(*)</a:t>
            </a:r>
          </a:p>
          <a:p>
            <a:pPr marL="342900" indent="-342900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	</a:t>
            </a:r>
            <a:r>
              <a:rPr lang="nb-NO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Ansatt</a:t>
            </a:r>
          </a:p>
          <a:p>
            <a:pPr marL="342900" indent="-342900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	WHERE </a:t>
            </a:r>
            <a:r>
              <a:rPr lang="nb-NO" sz="2400" b="1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Year</a:t>
            </a: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nb-NO" sz="2400" b="1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AnsattDato</a:t>
            </a: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&gt; 1990</a:t>
            </a:r>
          </a:p>
          <a:p>
            <a:pPr marL="342900" indent="-342900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	</a:t>
            </a:r>
            <a:r>
              <a:rPr lang="nb-NO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GROUP BY</a:t>
            </a: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Stilling</a:t>
            </a:r>
          </a:p>
          <a:p>
            <a:pPr marL="342900" indent="-342900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nb-NO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	</a:t>
            </a: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HAVING AVG</a:t>
            </a:r>
            <a:r>
              <a:rPr lang="nb-NO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(Årslønn</a:t>
            </a:r>
            <a:r>
              <a:rPr lang="nb-NO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&gt; 280000</a:t>
            </a:r>
          </a:p>
          <a:p>
            <a:pPr marL="342900" indent="-342900" defTabSz="762000" eaLnBrk="0" hangingPunct="0">
              <a:lnSpc>
                <a:spcPct val="80000"/>
              </a:lnSpc>
              <a:spcBef>
                <a:spcPct val="20000"/>
              </a:spcBef>
            </a:pPr>
            <a:endParaRPr lang="nb-NO" sz="2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nb-NO" sz="2400" dirty="0" err="1" smtClean="0"/>
              <a:t>Why</a:t>
            </a:r>
            <a:r>
              <a:rPr lang="nb-NO" sz="2400" dirty="0" smtClean="0"/>
              <a:t> </a:t>
            </a:r>
            <a:r>
              <a:rPr lang="nb-NO" sz="2400" dirty="0" err="1" smtClean="0"/>
              <a:t>can’t</a:t>
            </a:r>
            <a:r>
              <a:rPr lang="nb-NO" sz="2400" dirty="0" smtClean="0"/>
              <a:t> </a:t>
            </a:r>
            <a:r>
              <a:rPr lang="nb-NO" sz="2400" dirty="0" err="1" smtClean="0"/>
              <a:t>we</a:t>
            </a:r>
            <a:r>
              <a:rPr lang="nb-NO" sz="2400" dirty="0" smtClean="0"/>
              <a:t> </a:t>
            </a:r>
            <a:r>
              <a:rPr lang="nb-NO" sz="2400" dirty="0" err="1" smtClean="0"/>
              <a:t>merge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two</a:t>
            </a:r>
            <a:r>
              <a:rPr lang="nb-NO" sz="2400" dirty="0" smtClean="0"/>
              <a:t> </a:t>
            </a:r>
            <a:r>
              <a:rPr lang="nb-NO" sz="2400" dirty="0" err="1" smtClean="0"/>
              <a:t>conditions</a:t>
            </a:r>
            <a:r>
              <a:rPr lang="nb-NO" sz="2400" dirty="0" smtClean="0"/>
              <a:t> ?</a:t>
            </a:r>
            <a:r>
              <a:rPr lang="nb-NO" sz="2400" dirty="0" smtClean="0"/>
              <a:t> </a:t>
            </a:r>
            <a:endParaRPr lang="nb-NO" sz="24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8077200" cy="803275"/>
          </a:xfrm>
        </p:spPr>
        <p:txBody>
          <a:bodyPr>
            <a:normAutofit/>
          </a:bodyPr>
          <a:lstStyle/>
          <a:p>
            <a:pPr eaLnBrk="1" hangingPunct="1"/>
            <a:r>
              <a:rPr lang="nb-NO" sz="3200" dirty="0" smtClean="0">
                <a:solidFill>
                  <a:srgbClr val="0000FF"/>
                </a:solidFill>
              </a:rPr>
              <a:t>Group </a:t>
            </a:r>
            <a:r>
              <a:rPr lang="nb-NO" sz="3200" dirty="0" err="1" smtClean="0">
                <a:solidFill>
                  <a:srgbClr val="0000FF"/>
                </a:solidFill>
              </a:rPr>
              <a:t>conditions</a:t>
            </a:r>
            <a:r>
              <a:rPr lang="nb-NO" sz="3200" dirty="0" smtClean="0">
                <a:solidFill>
                  <a:srgbClr val="0000FF"/>
                </a:solidFill>
              </a:rPr>
              <a:t> and </a:t>
            </a:r>
            <a:r>
              <a:rPr lang="nb-NO" sz="3200" dirty="0" err="1" smtClean="0">
                <a:solidFill>
                  <a:srgbClr val="0000FF"/>
                </a:solidFill>
              </a:rPr>
              <a:t>row</a:t>
            </a:r>
            <a:r>
              <a:rPr lang="nb-NO" sz="3200" dirty="0" smtClean="0">
                <a:solidFill>
                  <a:srgbClr val="0000FF"/>
                </a:solidFill>
              </a:rPr>
              <a:t> </a:t>
            </a:r>
            <a:r>
              <a:rPr lang="nb-NO" sz="3200" dirty="0" err="1" smtClean="0">
                <a:solidFill>
                  <a:srgbClr val="0000FF"/>
                </a:solidFill>
              </a:rPr>
              <a:t>conditions</a:t>
            </a:r>
            <a:endParaRPr lang="nb-NO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14852"/>
      </p:ext>
    </p:extLst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52257" y="257175"/>
            <a:ext cx="7956440" cy="615553"/>
          </a:xfrm>
        </p:spPr>
        <p:txBody>
          <a:bodyPr/>
          <a:lstStyle/>
          <a:p>
            <a:r>
              <a:rPr lang="nb-NO" dirty="0" smtClean="0"/>
              <a:t>Construction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select</a:t>
            </a:r>
            <a:r>
              <a:rPr lang="nb-NO" dirty="0" smtClean="0"/>
              <a:t> </a:t>
            </a:r>
            <a:r>
              <a:rPr lang="nb-NO" dirty="0" err="1" smtClean="0"/>
              <a:t>queries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001419"/>
          </a:xfrm>
        </p:spPr>
        <p:txBody>
          <a:bodyPr>
            <a:normAutofit lnSpcReduction="10000"/>
          </a:bodyPr>
          <a:lstStyle/>
          <a:p>
            <a:pPr marL="197485" indent="-197485"/>
            <a:r>
              <a:rPr lang="nb-NO" b="1" dirty="0" smtClean="0"/>
              <a:t>SELECT</a:t>
            </a:r>
            <a:r>
              <a:rPr lang="nb-NO" dirty="0"/>
              <a:t> </a:t>
            </a:r>
            <a:r>
              <a:rPr lang="nb-NO" dirty="0" err="1" smtClean="0"/>
              <a:t>queries</a:t>
            </a:r>
            <a:r>
              <a:rPr lang="nb-NO" dirty="0" smtClean="0"/>
              <a:t> to </a:t>
            </a:r>
            <a:r>
              <a:rPr lang="nb-NO" b="1" dirty="0" smtClean="0">
                <a:solidFill>
                  <a:srgbClr val="FF0000"/>
                </a:solidFill>
              </a:rPr>
              <a:t>1 </a:t>
            </a:r>
            <a:r>
              <a:rPr lang="nb-NO" b="1" dirty="0" err="1" smtClean="0">
                <a:solidFill>
                  <a:srgbClr val="FF0000"/>
                </a:solidFill>
              </a:rPr>
              <a:t>table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/>
              <a:t>follows</a:t>
            </a:r>
            <a:r>
              <a:rPr lang="nb-NO" dirty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r>
              <a:rPr lang="nb-NO" dirty="0" smtClean="0"/>
              <a:t>:</a:t>
            </a:r>
            <a:endParaRPr lang="en-US" dirty="0"/>
          </a:p>
          <a:p>
            <a:pPr marL="197485" indent="-197485"/>
            <a:endParaRPr lang="nb-NO" dirty="0">
              <a:cs typeface="Arial"/>
            </a:endParaRPr>
          </a:p>
          <a:p>
            <a:pPr marL="0" indent="0" defTabSz="762000">
              <a:lnSpc>
                <a:spcPct val="80000"/>
              </a:lnSpc>
              <a:buNone/>
            </a:pPr>
            <a:r>
              <a:rPr lang="nb-NO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Which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columns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to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select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?</a:t>
            </a:r>
            <a:endParaRPr lang="nb-NO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762000">
              <a:lnSpc>
                <a:spcPct val="80000"/>
              </a:lnSpc>
              <a:buNone/>
            </a:pPr>
            <a:r>
              <a:rPr lang="nb-NO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FROM</a:t>
            </a:r>
            <a:r>
              <a:rPr lang="nb-NO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      </a:t>
            </a:r>
            <a:r>
              <a:rPr lang="nb-NO" b="1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From </a:t>
            </a:r>
            <a:r>
              <a:rPr lang="nb-NO" b="1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which</a:t>
            </a:r>
            <a:r>
              <a:rPr lang="nb-NO" b="1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columns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?</a:t>
            </a:r>
            <a:endParaRPr lang="nb-NO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762000">
              <a:lnSpc>
                <a:spcPct val="80000"/>
              </a:lnSpc>
              <a:buNone/>
            </a:pPr>
            <a:r>
              <a:rPr lang="nb-NO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WHERE</a:t>
            </a:r>
            <a:r>
              <a:rPr lang="nb-NO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which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rows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to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include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?</a:t>
            </a:r>
            <a:endParaRPr lang="nb-NO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762000">
              <a:lnSpc>
                <a:spcPct val="80000"/>
              </a:lnSpc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GROUP BY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Group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which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columns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?</a:t>
            </a:r>
            <a:endParaRPr lang="nb-NO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762000">
              <a:lnSpc>
                <a:spcPct val="80000"/>
              </a:lnSpc>
              <a:buNone/>
            </a:pP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HAVING</a:t>
            </a:r>
            <a:r>
              <a:rPr lang="nb-NO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which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groups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to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include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?</a:t>
            </a:r>
            <a:endParaRPr lang="nb-NO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762000">
              <a:lnSpc>
                <a:spcPct val="80000"/>
              </a:lnSpc>
              <a:buNone/>
            </a:pPr>
            <a:r>
              <a:rPr lang="nb-NO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nb-NO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ORDER BY</a:t>
            </a:r>
            <a:r>
              <a:rPr lang="nb-NO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Sort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which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nb-NO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columns</a:t>
            </a:r>
            <a:r>
              <a:rPr lang="nb-NO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?</a:t>
            </a:r>
            <a:endParaRPr lang="nb-NO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marL="197485" indent="-197485"/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need</a:t>
            </a:r>
            <a:r>
              <a:rPr lang="nb-NO" dirty="0" smtClean="0"/>
              <a:t> to </a:t>
            </a:r>
            <a:r>
              <a:rPr lang="nb-NO" dirty="0" err="1" smtClean="0"/>
              <a:t>include</a:t>
            </a:r>
            <a:r>
              <a:rPr lang="nb-NO" dirty="0" smtClean="0"/>
              <a:t> all </a:t>
            </a:r>
            <a:r>
              <a:rPr lang="nb-NO" dirty="0" err="1" smtClean="0"/>
              <a:t>these</a:t>
            </a:r>
            <a:r>
              <a:rPr lang="nb-NO" dirty="0" smtClean="0"/>
              <a:t> in a </a:t>
            </a:r>
            <a:r>
              <a:rPr lang="nb-NO" dirty="0" err="1" smtClean="0"/>
              <a:t>query</a:t>
            </a:r>
            <a:endParaRPr lang="nb-NO" dirty="0">
              <a:cs typeface="Arial"/>
            </a:endParaRPr>
          </a:p>
          <a:p>
            <a:pPr marL="197485" indent="-197485"/>
            <a:endParaRPr lang="nb-NO" dirty="0">
              <a:cs typeface="Arial"/>
            </a:endParaRPr>
          </a:p>
          <a:p>
            <a:pPr marL="197485" indent="-197485"/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add</a:t>
            </a:r>
            <a:r>
              <a:rPr lang="nb-NO" dirty="0" smtClean="0"/>
              <a:t> more </a:t>
            </a:r>
            <a:r>
              <a:rPr lang="nb-NO" dirty="0" err="1" smtClean="0"/>
              <a:t>command</a:t>
            </a:r>
            <a:r>
              <a:rPr lang="nb-NO" dirty="0" smtClean="0"/>
              <a:t> </a:t>
            </a:r>
            <a:r>
              <a:rPr lang="nb-NO" dirty="0" err="1" smtClean="0"/>
              <a:t>words</a:t>
            </a:r>
            <a:endParaRPr lang="nb-NO" dirty="0">
              <a:cs typeface="Arial"/>
            </a:endParaRPr>
          </a:p>
          <a:p>
            <a:pPr marL="197485" indent="-197485"/>
            <a:r>
              <a:rPr lang="nb-NO" b="1" dirty="0"/>
              <a:t>SELECT</a:t>
            </a:r>
            <a:r>
              <a:rPr lang="nb-NO" dirty="0"/>
              <a:t> </a:t>
            </a:r>
            <a:r>
              <a:rPr lang="nb-NO" dirty="0" smtClean="0"/>
              <a:t>is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several</a:t>
            </a:r>
            <a:r>
              <a:rPr lang="nb-NO" dirty="0" smtClean="0"/>
              <a:t> SQL </a:t>
            </a:r>
            <a:r>
              <a:rPr lang="nb-NO" dirty="0" err="1" smtClean="0"/>
              <a:t>commands</a:t>
            </a:r>
            <a:r>
              <a:rPr lang="nb-NO" dirty="0" smtClean="0"/>
              <a:t>…</a:t>
            </a:r>
            <a:endParaRPr lang="nb-NO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8133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Øvinger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Mandatory exercise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Deadline</a:t>
            </a:r>
            <a:r>
              <a:rPr lang="en-US" dirty="0" smtClean="0"/>
              <a:t> </a:t>
            </a:r>
            <a:r>
              <a:rPr lang="en-US" dirty="0" err="1" smtClean="0"/>
              <a:t>friday</a:t>
            </a:r>
            <a:r>
              <a:rPr lang="en-US" dirty="0" smtClean="0"/>
              <a:t> </a:t>
            </a:r>
            <a:r>
              <a:rPr lang="en-US" dirty="0" smtClean="0"/>
              <a:t>23. </a:t>
            </a:r>
            <a:r>
              <a:rPr lang="en-US" dirty="0" err="1" smtClean="0"/>
              <a:t>february</a:t>
            </a:r>
            <a:r>
              <a:rPr lang="en-US" dirty="0" smtClean="0"/>
              <a:t>  at 16.00</a:t>
            </a:r>
            <a:endParaRPr lang="en-US" dirty="0"/>
          </a:p>
          <a:p>
            <a:pPr lvl="1"/>
            <a:r>
              <a:rPr lang="en-US" dirty="0" smtClean="0"/>
              <a:t>week</a:t>
            </a:r>
            <a:r>
              <a:rPr lang="en-US" dirty="0" smtClean="0"/>
              <a:t> </a:t>
            </a:r>
            <a:r>
              <a:rPr lang="en-US" dirty="0" smtClean="0"/>
              <a:t>8</a:t>
            </a:r>
            <a:endParaRPr lang="en-US" dirty="0"/>
          </a:p>
          <a:p>
            <a:pPr lvl="1"/>
            <a:r>
              <a:rPr lang="en-US" dirty="0" smtClean="0"/>
              <a:t>Work in your </a:t>
            </a:r>
            <a:r>
              <a:rPr lang="en-US" dirty="0" smtClean="0"/>
              <a:t> group and hand in </a:t>
            </a:r>
            <a:r>
              <a:rPr lang="en-US" dirty="0" err="1" smtClean="0"/>
              <a:t>commun</a:t>
            </a:r>
            <a:r>
              <a:rPr lang="en-US" dirty="0" smtClean="0"/>
              <a:t> </a:t>
            </a:r>
            <a:r>
              <a:rPr lang="en-US" b="1" dirty="0" smtClean="0"/>
              <a:t>common</a:t>
            </a:r>
            <a:r>
              <a:rPr lang="en-US" dirty="0" smtClean="0"/>
              <a:t> on </a:t>
            </a:r>
            <a:r>
              <a:rPr lang="en-US" dirty="0" smtClean="0"/>
              <a:t>Canvas</a:t>
            </a:r>
            <a:endParaRPr lang="en-US" dirty="0"/>
          </a:p>
          <a:p>
            <a:r>
              <a:rPr lang="en-US" dirty="0" smtClean="0"/>
              <a:t>Exercise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Import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/>
              <a:t>data</a:t>
            </a:r>
          </a:p>
          <a:p>
            <a:r>
              <a:rPr lang="en-US" dirty="0" smtClean="0"/>
              <a:t>Carry out commands from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4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7" descr="A drawing of a person&#10;&#10;Description generated with high confidence">
            <a:extLst>
              <a:ext uri="{FF2B5EF4-FFF2-40B4-BE49-F238E27FC236}">
                <a16:creationId xmlns:a16="http://schemas.microsoft.com/office/drawing/2014/main" xmlns="" id="{CEBDF7A1-FE60-44D6-986F-53A64CBB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40000">
            <a:off x="5483784" y="1348176"/>
            <a:ext cx="2100312" cy="1963392"/>
          </a:xfrm>
          <a:prstGeom prst="rect">
            <a:avLst/>
          </a:prstGeom>
        </p:spPr>
      </p:pic>
      <p:pic>
        <p:nvPicPr>
          <p:cNvPr id="23" name="Picture 23" descr="A picture containing object, clipart&#10;&#10;Description generated with high confidence">
            <a:extLst>
              <a:ext uri="{FF2B5EF4-FFF2-40B4-BE49-F238E27FC236}">
                <a16:creationId xmlns:a16="http://schemas.microsoft.com/office/drawing/2014/main" xmlns="" id="{B56FAEEF-8689-4AE2-B817-567C5113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120000">
            <a:off x="7130823" y="1990725"/>
            <a:ext cx="1931664" cy="1172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632848" cy="615553"/>
          </a:xfrm>
        </p:spPr>
        <p:txBody>
          <a:bodyPr/>
          <a:lstStyle/>
          <a:p>
            <a:r>
              <a:rPr lang="en-US" dirty="0" smtClean="0">
                <a:cs typeface="Arial"/>
              </a:rPr>
              <a:t>Environments</a:t>
            </a:r>
            <a:endParaRPr lang="en-US" dirty="0"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1BEDFDF-E8C2-43B7-BF65-31AB68321172}"/>
              </a:ext>
            </a:extLst>
          </p:cNvPr>
          <p:cNvSpPr/>
          <p:nvPr/>
        </p:nvSpPr>
        <p:spPr>
          <a:xfrm>
            <a:off x="409380" y="1377452"/>
            <a:ext cx="4630870" cy="4306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229B26-D6DD-4D27-AD7A-B91F14917EAD}"/>
              </a:ext>
            </a:extLst>
          </p:cNvPr>
          <p:cNvSpPr txBox="1"/>
          <p:nvPr/>
        </p:nvSpPr>
        <p:spPr>
          <a:xfrm>
            <a:off x="466713" y="969629"/>
            <a:ext cx="126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latin typeface="Arial"/>
              </a:rPr>
              <a:t>computer</a:t>
            </a:r>
            <a:endParaRPr lang="en-US" sz="2000" dirty="0"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642220-8773-4D78-A573-9412B557CF5C}"/>
              </a:ext>
            </a:extLst>
          </p:cNvPr>
          <p:cNvSpPr/>
          <p:nvPr/>
        </p:nvSpPr>
        <p:spPr>
          <a:xfrm>
            <a:off x="590268" y="1533525"/>
            <a:ext cx="1804988" cy="1398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5B23D5-56F3-47EA-966D-60CD93A41C65}"/>
              </a:ext>
            </a:extLst>
          </p:cNvPr>
          <p:cNvSpPr txBox="1"/>
          <p:nvPr/>
        </p:nvSpPr>
        <p:spPr>
          <a:xfrm>
            <a:off x="1327101" y="2872176"/>
            <a:ext cx="10451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</a:rPr>
              <a:t>DBMS</a:t>
            </a:r>
            <a:endParaRPr lang="en-US" sz="2000" dirty="0">
              <a:cs typeface="Times New Roman"/>
            </a:endParaRPr>
          </a:p>
        </p:txBody>
      </p:sp>
      <p:pic>
        <p:nvPicPr>
          <p:cNvPr id="12" name="Picture 1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xmlns="" id="{202A27BA-5537-442B-8FD4-4DF0597A6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59" y="1609725"/>
            <a:ext cx="1273817" cy="6695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DB45282-D6B8-46DF-8713-F5F3107CE4DA}"/>
              </a:ext>
            </a:extLst>
          </p:cNvPr>
          <p:cNvSpPr/>
          <p:nvPr/>
        </p:nvSpPr>
        <p:spPr>
          <a:xfrm>
            <a:off x="3617774" y="2124075"/>
            <a:ext cx="1503350" cy="8489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xmlns="" id="{7A15F76D-79C6-443F-8245-9DC0BEAAC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101" y="2276475"/>
            <a:ext cx="1199719" cy="648071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xmlns="" id="{89FD9656-B1FA-4032-9C28-1EF5E92A8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473" y="2390775"/>
            <a:ext cx="480629" cy="490777"/>
          </a:xfrm>
          <a:prstGeom prst="rect">
            <a:avLst/>
          </a:prstGeom>
        </p:spPr>
      </p:pic>
      <p:pic>
        <p:nvPicPr>
          <p:cNvPr id="19" name="Picture 17" descr="A picture containing gambling house&#10;&#10;Description generated with high confidence">
            <a:extLst>
              <a:ext uri="{FF2B5EF4-FFF2-40B4-BE49-F238E27FC236}">
                <a16:creationId xmlns:a16="http://schemas.microsoft.com/office/drawing/2014/main" xmlns="" id="{7B2F214A-D04A-4D7A-A3C6-D05680D9C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139" y="2390775"/>
            <a:ext cx="480629" cy="490777"/>
          </a:xfrm>
          <a:prstGeom prst="rect">
            <a:avLst/>
          </a:prstGeom>
        </p:spPr>
      </p:pic>
      <p:pic>
        <p:nvPicPr>
          <p:cNvPr id="20" name="Picture 17" descr="A picture containing gambling house&#10;&#10;Description generated with high confidence">
            <a:extLst>
              <a:ext uri="{FF2B5EF4-FFF2-40B4-BE49-F238E27FC236}">
                <a16:creationId xmlns:a16="http://schemas.microsoft.com/office/drawing/2014/main" xmlns="" id="{EB68122D-102C-4A8B-B8CD-9D3EC4E13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1764" y="2381250"/>
            <a:ext cx="480629" cy="4907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2DE9585-1AD0-44AA-9AC3-E9ED41A246B2}"/>
              </a:ext>
            </a:extLst>
          </p:cNvPr>
          <p:cNvSpPr txBox="1"/>
          <p:nvPr/>
        </p:nvSpPr>
        <p:spPr>
          <a:xfrm>
            <a:off x="3532090" y="1733550"/>
            <a:ext cx="19083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</a:rPr>
              <a:t>Web-server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D5715242-1201-43EA-B1ED-D925C379C05D}"/>
              </a:ext>
            </a:extLst>
          </p:cNvPr>
          <p:cNvSpPr/>
          <p:nvPr/>
        </p:nvSpPr>
        <p:spPr>
          <a:xfrm>
            <a:off x="6093093" y="2695575"/>
            <a:ext cx="2706688" cy="185636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Arial"/>
              </a:rPr>
              <a:t>Internet</a:t>
            </a:r>
            <a:endParaRPr lang="en-US" sz="2800" dirty="0">
              <a:cs typeface="Arial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D82F75F-66A4-4905-B035-96BFE4E5D9DB}"/>
              </a:ext>
            </a:extLst>
          </p:cNvPr>
          <p:cNvCxnSpPr/>
          <p:nvPr/>
        </p:nvCxnSpPr>
        <p:spPr>
          <a:xfrm>
            <a:off x="5131527" y="2898339"/>
            <a:ext cx="1071453" cy="33826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3" name="Picture 33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6C803ED9-6068-4124-8435-8192F665BF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486" t="21063" r="18121" b="22977"/>
          <a:stretch/>
        </p:blipFill>
        <p:spPr>
          <a:xfrm>
            <a:off x="685473" y="4229100"/>
            <a:ext cx="1294140" cy="112308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1CE9FD06-851C-4F16-85FE-2C7B65CBFAA3}"/>
              </a:ext>
            </a:extLst>
          </p:cNvPr>
          <p:cNvCxnSpPr>
            <a:cxnSpLocks/>
          </p:cNvCxnSpPr>
          <p:nvPr/>
        </p:nvCxnSpPr>
        <p:spPr>
          <a:xfrm flipH="1">
            <a:off x="821055" y="2944807"/>
            <a:ext cx="1745" cy="1281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39BC710-9959-4F6C-8123-B3D05AAF63CC}"/>
              </a:ext>
            </a:extLst>
          </p:cNvPr>
          <p:cNvCxnSpPr>
            <a:cxnSpLocks/>
          </p:cNvCxnSpPr>
          <p:nvPr/>
        </p:nvCxnSpPr>
        <p:spPr>
          <a:xfrm>
            <a:off x="2380115" y="2356915"/>
            <a:ext cx="1215418" cy="14185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11C2D25-30C9-4C7D-97A6-A31AF72D90BA}"/>
              </a:ext>
            </a:extLst>
          </p:cNvPr>
          <p:cNvSpPr txBox="1"/>
          <p:nvPr/>
        </p:nvSpPr>
        <p:spPr>
          <a:xfrm>
            <a:off x="821055" y="3579262"/>
            <a:ext cx="19543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"/>
              </a:rPr>
              <a:t>Terminal/</a:t>
            </a:r>
            <a:endParaRPr lang="en-US" dirty="0" err="1">
              <a:latin typeface="Times New Roman"/>
              <a:cs typeface="Times New Roman"/>
            </a:endParaRPr>
          </a:p>
          <a:p>
            <a:pPr algn="ctr"/>
            <a:r>
              <a:rPr lang="en-US" sz="2000" dirty="0" err="1">
                <a:latin typeface="Arial"/>
              </a:rPr>
              <a:t>Kommandolinje</a:t>
            </a:r>
            <a:endParaRPr lang="en-US" dirty="0" err="1">
              <a:cs typeface="Times New Roman"/>
            </a:endParaRPr>
          </a:p>
        </p:txBody>
      </p:sp>
      <p:pic>
        <p:nvPicPr>
          <p:cNvPr id="41" name="Picture 41">
            <a:extLst>
              <a:ext uri="{FF2B5EF4-FFF2-40B4-BE49-F238E27FC236}">
                <a16:creationId xmlns:a16="http://schemas.microsoft.com/office/drawing/2014/main" xmlns="" id="{C36A67D2-2F26-4C46-B9FD-DBAC7F5BA1B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1448"/>
          <a:stretch/>
        </p:blipFill>
        <p:spPr>
          <a:xfrm>
            <a:off x="3141751" y="4013254"/>
            <a:ext cx="1605425" cy="154305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89F0E3F9-B52C-4920-A129-EC2169FA6BF0}"/>
              </a:ext>
            </a:extLst>
          </p:cNvPr>
          <p:cNvCxnSpPr>
            <a:cxnSpLocks/>
          </p:cNvCxnSpPr>
          <p:nvPr/>
        </p:nvCxnSpPr>
        <p:spPr>
          <a:xfrm>
            <a:off x="2414072" y="2946344"/>
            <a:ext cx="796609" cy="108462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99C87161-864A-42A2-8AA1-B840480DCFD1}"/>
              </a:ext>
            </a:extLst>
          </p:cNvPr>
          <p:cNvSpPr/>
          <p:nvPr/>
        </p:nvSpPr>
        <p:spPr>
          <a:xfrm>
            <a:off x="504825" y="1455738"/>
            <a:ext cx="2221725" cy="4057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demonstrasjoner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r>
              <a:rPr lang="en-US" dirty="0" err="1"/>
              <a:t>Plenumsgjennomgangen</a:t>
            </a:r>
            <a:r>
              <a:rPr lang="en-US" dirty="0"/>
              <a:t> </a:t>
            </a:r>
            <a:r>
              <a:rPr lang="en-US" smtClean="0"/>
              <a:t>mandag</a:t>
            </a:r>
            <a:endParaRPr lang="en-US"/>
          </a:p>
          <a:p>
            <a:pPr marL="467995" lvl="1" indent="0">
              <a:buNone/>
            </a:pPr>
            <a:r>
              <a:rPr lang="en-US" dirty="0" err="1"/>
              <a:t>Tabellen</a:t>
            </a:r>
            <a:r>
              <a:rPr lang="en-US" dirty="0"/>
              <a:t> “</a:t>
            </a:r>
            <a:r>
              <a:rPr lang="en-US" dirty="0" err="1"/>
              <a:t>vare</a:t>
            </a:r>
            <a:r>
              <a:rPr lang="en-US" dirty="0"/>
              <a:t>”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læreboka</a:t>
            </a:r>
            <a:endParaRPr lang="en-US" dirty="0">
              <a:cs typeface="Arial"/>
            </a:endParaRPr>
          </a:p>
          <a:p>
            <a:pPr marL="197485" indent="-197485"/>
            <a:r>
              <a:rPr lang="en-US" dirty="0"/>
              <a:t>Vi </a:t>
            </a:r>
            <a:r>
              <a:rPr lang="en-US" dirty="0" err="1"/>
              <a:t>skal</a:t>
            </a:r>
            <a:r>
              <a:rPr lang="en-US" dirty="0"/>
              <a:t> se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eksempler</a:t>
            </a:r>
            <a:endParaRPr lang="en-US" dirty="0" err="1">
              <a:cs typeface="Arial"/>
            </a:endParaRPr>
          </a:p>
          <a:p>
            <a:pPr marL="665480" lvl="1" indent="-197485"/>
            <a:r>
              <a:rPr lang="en-US" dirty="0"/>
              <a:t>MYSQL terminal/</a:t>
            </a:r>
            <a:r>
              <a:rPr lang="en-US" dirty="0" err="1"/>
              <a:t>Kommandolinje</a:t>
            </a:r>
            <a:endParaRPr lang="en-US" dirty="0" err="1">
              <a:cs typeface="Arial"/>
            </a:endParaRPr>
          </a:p>
          <a:p>
            <a:pPr marL="665480" lvl="1" indent="-197485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56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Demonstrations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Make databases</a:t>
            </a:r>
            <a:endParaRPr lang="nb-NO" dirty="0"/>
          </a:p>
          <a:p>
            <a:r>
              <a:rPr lang="nb-NO" dirty="0" smtClean="0"/>
              <a:t>Make </a:t>
            </a:r>
            <a:r>
              <a:rPr lang="nb-NO" dirty="0" err="1" smtClean="0"/>
              <a:t>tables</a:t>
            </a:r>
            <a:endParaRPr lang="nb-NO" dirty="0"/>
          </a:p>
          <a:p>
            <a:r>
              <a:rPr lang="nb-NO" dirty="0"/>
              <a:t>Import </a:t>
            </a:r>
            <a:r>
              <a:rPr lang="nb-NO" dirty="0" err="1" smtClean="0"/>
              <a:t>of</a:t>
            </a:r>
            <a:r>
              <a:rPr lang="nb-NO" dirty="0" smtClean="0"/>
              <a:t> database from </a:t>
            </a:r>
            <a:r>
              <a:rPr lang="nb-NO" dirty="0" err="1" smtClean="0"/>
              <a:t>the</a:t>
            </a:r>
            <a:r>
              <a:rPr lang="nb-NO" dirty="0" smtClean="0"/>
              <a:t> book to </a:t>
            </a:r>
            <a:r>
              <a:rPr lang="nb-NO" dirty="0"/>
              <a:t>MySQL</a:t>
            </a:r>
          </a:p>
          <a:p>
            <a:r>
              <a:rPr lang="nb-NO" dirty="0"/>
              <a:t>Import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</a:t>
            </a:r>
            <a:r>
              <a:rPr lang="nb-NO" dirty="0" err="1"/>
              <a:t>University</a:t>
            </a:r>
            <a:r>
              <a:rPr lang="nb-NO" dirty="0"/>
              <a:t> for </a:t>
            </a:r>
            <a:r>
              <a:rPr lang="nb-NO" dirty="0" err="1" smtClean="0"/>
              <a:t>mandatory</a:t>
            </a:r>
            <a:r>
              <a:rPr lang="nb-NO" dirty="0" smtClean="0"/>
              <a:t> </a:t>
            </a:r>
            <a:r>
              <a:rPr lang="nb-NO" dirty="0" err="1" smtClean="0"/>
              <a:t>exercise</a:t>
            </a:r>
            <a:endParaRPr lang="nb-NO" dirty="0"/>
          </a:p>
          <a:p>
            <a:r>
              <a:rPr lang="nb-NO" dirty="0" err="1" smtClean="0"/>
              <a:t>Structures</a:t>
            </a:r>
            <a:r>
              <a:rPr lang="nb-NO" dirty="0" smtClean="0"/>
              <a:t> </a:t>
            </a:r>
            <a:r>
              <a:rPr lang="nb-NO" dirty="0"/>
              <a:t>av </a:t>
            </a:r>
            <a:r>
              <a:rPr lang="nb-NO" dirty="0" smtClean="0"/>
              <a:t>databases and </a:t>
            </a:r>
            <a:r>
              <a:rPr lang="nb-NO" dirty="0" err="1" smtClean="0"/>
              <a:t>tables</a:t>
            </a:r>
            <a:endParaRPr lang="nb-NO" dirty="0"/>
          </a:p>
          <a:p>
            <a:r>
              <a:rPr lang="nb-NO" dirty="0" err="1" smtClean="0"/>
              <a:t>Insert</a:t>
            </a:r>
            <a:r>
              <a:rPr lang="nb-NO" dirty="0" smtClean="0"/>
              <a:t> data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3831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702954" cy="615950"/>
          </a:xfrm>
        </p:spPr>
        <p:txBody>
          <a:bodyPr>
            <a:noAutofit/>
          </a:bodyPr>
          <a:lstStyle/>
          <a:p>
            <a:r>
              <a:rPr lang="nb-NO" dirty="0" smtClean="0"/>
              <a:t>Main </a:t>
            </a:r>
            <a:r>
              <a:rPr lang="nb-NO" dirty="0" err="1" smtClean="0"/>
              <a:t>groups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smtClean="0">
                <a:cs typeface="Arial"/>
              </a:rPr>
              <a:t> SQL </a:t>
            </a:r>
            <a:r>
              <a:rPr lang="nb-NO" dirty="0" err="1" smtClean="0">
                <a:cs typeface="Arial"/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124744"/>
            <a:ext cx="4402832" cy="5001419"/>
          </a:xfrm>
        </p:spPr>
        <p:txBody>
          <a:bodyPr>
            <a:normAutofit fontScale="92500"/>
          </a:bodyPr>
          <a:lstStyle/>
          <a:p>
            <a:pPr marL="197485" indent="-197485"/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r>
              <a:rPr lang="nb-NO" dirty="0" smtClean="0"/>
              <a:t> and </a:t>
            </a:r>
            <a:r>
              <a:rPr lang="nb-NO" dirty="0" err="1" smtClean="0"/>
              <a:t>structures</a:t>
            </a:r>
            <a:endParaRPr lang="en-US" dirty="0"/>
          </a:p>
          <a:p>
            <a:pPr marL="197485" indent="-197485"/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endParaRPr lang="nb-NO" dirty="0">
              <a:cs typeface="Arial"/>
            </a:endParaRPr>
          </a:p>
          <a:p>
            <a:pPr marL="665480" lvl="1" indent="-197485"/>
            <a:r>
              <a:rPr lang="nb-NO" dirty="0" err="1" smtClean="0"/>
              <a:t>Insert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endParaRPr lang="nb-NO" dirty="0">
              <a:cs typeface="Arial"/>
            </a:endParaRPr>
          </a:p>
          <a:p>
            <a:pPr marL="665480" lvl="1" indent="-197485"/>
            <a:r>
              <a:rPr lang="nb-NO" dirty="0" err="1" smtClean="0"/>
              <a:t>Delete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endParaRPr lang="nb-NO" dirty="0">
              <a:cs typeface="Arial"/>
            </a:endParaRPr>
          </a:p>
          <a:p>
            <a:pPr marL="665480" lvl="1" indent="-197485"/>
            <a:r>
              <a:rPr lang="nb-NO" dirty="0" smtClean="0"/>
              <a:t>Update </a:t>
            </a:r>
            <a:r>
              <a:rPr lang="nb-NO" dirty="0" err="1" smtClean="0"/>
              <a:t>rows</a:t>
            </a:r>
            <a:endParaRPr lang="nb-NO" dirty="0">
              <a:cs typeface="Arial"/>
            </a:endParaRPr>
          </a:p>
          <a:p>
            <a:pPr marL="197485" indent="-197485"/>
            <a:r>
              <a:rPr lang="nb-NO" dirty="0" err="1" smtClean="0"/>
              <a:t>Fetch</a:t>
            </a:r>
            <a:r>
              <a:rPr lang="nb-NO" dirty="0" smtClean="0">
                <a:cs typeface="Arial"/>
              </a:rPr>
              <a:t> </a:t>
            </a:r>
            <a:r>
              <a:rPr lang="nb-NO" dirty="0">
                <a:cs typeface="Arial"/>
              </a:rPr>
              <a:t>data</a:t>
            </a:r>
          </a:p>
          <a:p>
            <a:pPr marL="665480" lvl="1" indent="-197485"/>
            <a:r>
              <a:rPr lang="nb-NO" dirty="0" err="1" smtClean="0"/>
              <a:t>Filtrate</a:t>
            </a:r>
            <a:endParaRPr lang="nb-NO" dirty="0">
              <a:cs typeface="Arial"/>
            </a:endParaRPr>
          </a:p>
          <a:p>
            <a:pPr marL="665480" lvl="1" indent="-197485"/>
            <a:r>
              <a:rPr lang="nb-NO" dirty="0" smtClean="0"/>
              <a:t>Sort</a:t>
            </a:r>
            <a:endParaRPr lang="nb-NO" dirty="0">
              <a:cs typeface="Arial"/>
            </a:endParaRPr>
          </a:p>
          <a:p>
            <a:pPr marL="665480" lvl="1" indent="-197485"/>
            <a:r>
              <a:rPr lang="nb-NO" dirty="0" smtClean="0"/>
              <a:t>Group</a:t>
            </a:r>
            <a:endParaRPr lang="nb-NO" dirty="0">
              <a:cs typeface="Arial"/>
            </a:endParaRPr>
          </a:p>
          <a:p>
            <a:pPr marL="665480" lvl="1" indent="-197485"/>
            <a:r>
              <a:rPr lang="nb-NO" dirty="0" smtClean="0"/>
              <a:t>Connect</a:t>
            </a:r>
            <a:endParaRPr lang="nb-NO" dirty="0">
              <a:cs typeface="Arial"/>
            </a:endParaRPr>
          </a:p>
          <a:p>
            <a:pPr marL="197485" indent="-197485"/>
            <a:r>
              <a:rPr lang="nb-NO" dirty="0" smtClean="0"/>
              <a:t>User </a:t>
            </a:r>
            <a:r>
              <a:rPr lang="nb-NO" dirty="0" err="1" smtClean="0"/>
              <a:t>administration</a:t>
            </a:r>
            <a:endParaRPr lang="nb-NO" dirty="0">
              <a:cs typeface="Arial"/>
            </a:endParaRPr>
          </a:p>
          <a:p>
            <a:pPr marL="197485" indent="-197485"/>
            <a:r>
              <a:rPr lang="nb-NO" dirty="0" err="1" smtClean="0"/>
              <a:t>search</a:t>
            </a:r>
            <a:endParaRPr lang="nb-NO" dirty="0"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26" y="1981200"/>
            <a:ext cx="4708951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77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6958BEC4-1470-4070-AEBD-4F8F4DD2B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702" t="13814" r="16423" b="10664"/>
          <a:stretch/>
        </p:blipFill>
        <p:spPr>
          <a:xfrm rot="900000">
            <a:off x="2799015" y="739638"/>
            <a:ext cx="3803448" cy="4359667"/>
          </a:xfrm>
          <a:prstGeom prst="rect">
            <a:avLst/>
          </a:prstGeom>
        </p:spPr>
      </p:pic>
      <p:sp>
        <p:nvSpPr>
          <p:cNvPr id="10" name="Circle: Hollow 9">
            <a:extLst>
              <a:ext uri="{FF2B5EF4-FFF2-40B4-BE49-F238E27FC236}">
                <a16:creationId xmlns:a16="http://schemas.microsoft.com/office/drawing/2014/main" xmlns="" id="{C7BC90A2-DBB6-4F99-BF37-62B1A5B0B6F8}"/>
              </a:ext>
            </a:extLst>
          </p:cNvPr>
          <p:cNvSpPr/>
          <p:nvPr/>
        </p:nvSpPr>
        <p:spPr>
          <a:xfrm>
            <a:off x="1602624" y="-304800"/>
            <a:ext cx="6220792" cy="615278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724818"/>
            <a:ext cx="8702954" cy="615950"/>
          </a:xfrm>
        </p:spPr>
        <p:txBody>
          <a:bodyPr>
            <a:noAutofit/>
          </a:bodyPr>
          <a:lstStyle/>
          <a:p>
            <a:r>
              <a:rPr lang="nb-NO" dirty="0" err="1" smtClean="0"/>
              <a:t>Create</a:t>
            </a:r>
            <a:r>
              <a:rPr lang="nb-NO" dirty="0" smtClean="0"/>
              <a:t> database and </a:t>
            </a:r>
            <a:r>
              <a:rPr lang="nb-NO" dirty="0" err="1" smtClean="0"/>
              <a:t>tables</a:t>
            </a:r>
            <a:r>
              <a:rPr lang="nb-NO" dirty="0" smtClean="0">
                <a:cs typeface="Arial"/>
              </a:rPr>
              <a:t> (</a:t>
            </a:r>
            <a:r>
              <a:rPr lang="nb-NO" dirty="0" err="1" smtClean="0">
                <a:cs typeface="Arial"/>
              </a:rPr>
              <a:t>short</a:t>
            </a:r>
            <a:r>
              <a:rPr lang="nb-NO" dirty="0" smtClean="0">
                <a:cs typeface="Arial"/>
              </a:rPr>
              <a:t> </a:t>
            </a:r>
            <a:r>
              <a:rPr lang="nb-NO" dirty="0" err="1" smtClean="0">
                <a:cs typeface="Arial"/>
              </a:rPr>
              <a:t>version</a:t>
            </a:r>
            <a:r>
              <a:rPr lang="nb-NO" dirty="0" smtClean="0">
                <a:cs typeface="Arial"/>
              </a:rPr>
              <a:t>)</a:t>
            </a:r>
            <a:endParaRPr lang="nb-NO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41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409380" y="247650"/>
            <a:ext cx="8229600" cy="581465"/>
          </a:xfrm>
        </p:spPr>
        <p:txBody>
          <a:bodyPr>
            <a:normAutofit/>
          </a:bodyPr>
          <a:lstStyle/>
          <a:p>
            <a:r>
              <a:rPr lang="nb-NO" sz="3600" dirty="0" smtClean="0">
                <a:solidFill>
                  <a:srgbClr val="0000FF"/>
                </a:solidFill>
              </a:rPr>
              <a:t>Database </a:t>
            </a:r>
            <a:r>
              <a:rPr lang="nb-NO" sz="3600" dirty="0" err="1" smtClean="0">
                <a:solidFill>
                  <a:srgbClr val="0000FF"/>
                </a:solidFill>
              </a:rPr>
              <a:t>table</a:t>
            </a:r>
            <a:r>
              <a:rPr lang="nb-NO" sz="3600" dirty="0" smtClean="0">
                <a:solidFill>
                  <a:srgbClr val="0000FF"/>
                </a:solidFill>
              </a:rPr>
              <a:t> </a:t>
            </a:r>
            <a:r>
              <a:rPr lang="nb-NO" sz="3600" dirty="0">
                <a:solidFill>
                  <a:srgbClr val="0000FF"/>
                </a:solidFill>
              </a:rPr>
              <a:t>Ansatt</a:t>
            </a:r>
          </a:p>
        </p:txBody>
      </p:sp>
      <p:pic>
        <p:nvPicPr>
          <p:cNvPr id="4" name="Picture 3" descr="Screen Shot 2018-01-31 at 07.24.4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0748" y="476250"/>
            <a:ext cx="6818518" cy="615553"/>
          </a:xfrm>
        </p:spPr>
        <p:txBody>
          <a:bodyPr/>
          <a:lstStyle/>
          <a:p>
            <a:r>
              <a:rPr lang="nb-NO" dirty="0"/>
              <a:t>Q</a:t>
            </a:r>
            <a:r>
              <a:rPr lang="nb-NO" dirty="0" smtClean="0"/>
              <a:t>uery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122" y="1564785"/>
            <a:ext cx="8229600" cy="2736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itchFamily="49" charset="0"/>
              </a:rPr>
              <a:t>SELECT</a:t>
            </a: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nb-NO" dirty="0" err="1" smtClean="0">
                <a:latin typeface="Lucida Console" panose="020B0609040504020204" pitchFamily="49" charset="0"/>
                <a:cs typeface="Courier New" pitchFamily="49" charset="0"/>
              </a:rPr>
              <a:t>AnsNr</a:t>
            </a: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, Etternavn, </a:t>
            </a:r>
            <a:r>
              <a:rPr lang="nb-NO" dirty="0" smtClean="0">
                <a:latin typeface="Lucida Console" panose="020B0609040504020204" pitchFamily="49" charset="0"/>
                <a:cs typeface="Courier New" pitchFamily="49" charset="0"/>
              </a:rPr>
              <a:t>Årslønn</a:t>
            </a:r>
            <a:endParaRPr lang="nb-NO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itchFamily="49" charset="0"/>
              </a:rPr>
              <a:t>FROM</a:t>
            </a: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   Ansatt</a:t>
            </a:r>
          </a:p>
          <a:p>
            <a:pPr marL="0" indent="0">
              <a:buNone/>
            </a:pPr>
            <a:r>
              <a:rPr lang="nb-NO" b="1" dirty="0">
                <a:latin typeface="Lucida Console" panose="020B0609040504020204" pitchFamily="49" charset="0"/>
                <a:cs typeface="Courier New" pitchFamily="49" charset="0"/>
              </a:rPr>
              <a:t>WHERE</a:t>
            </a: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nb-NO" dirty="0" smtClean="0">
                <a:latin typeface="Lucida Console" panose="020B0609040504020204" pitchFamily="49" charset="0"/>
                <a:cs typeface="Courier New" pitchFamily="49" charset="0"/>
              </a:rPr>
              <a:t>Årslønn </a:t>
            </a:r>
            <a:r>
              <a:rPr lang="nb-NO" dirty="0">
                <a:latin typeface="Lucida Console" panose="020B0609040504020204" pitchFamily="49" charset="0"/>
                <a:cs typeface="Courier New" pitchFamily="49" charset="0"/>
              </a:rPr>
              <a:t>&lt; </a:t>
            </a:r>
            <a:r>
              <a:rPr lang="nb-NO" dirty="0" smtClean="0">
                <a:latin typeface="Lucida Console" panose="020B0609040504020204" pitchFamily="49" charset="0"/>
                <a:cs typeface="Courier New" pitchFamily="49" charset="0"/>
              </a:rPr>
              <a:t>450000</a:t>
            </a:r>
            <a:endParaRPr lang="nb-NO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b-NO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nb-NO" dirty="0" smtClean="0">
                <a:cs typeface="Courier New" pitchFamily="49" charset="0"/>
              </a:rPr>
              <a:t>Query </a:t>
            </a:r>
            <a:r>
              <a:rPr lang="nb-NO" dirty="0" err="1" smtClean="0">
                <a:cs typeface="Courier New" pitchFamily="49" charset="0"/>
              </a:rPr>
              <a:t>result</a:t>
            </a:r>
            <a:r>
              <a:rPr lang="nb-NO" dirty="0" smtClean="0">
                <a:cs typeface="Courier New" pitchFamily="49" charset="0"/>
              </a:rPr>
              <a:t>:</a:t>
            </a:r>
            <a:endParaRPr lang="nb-NO" dirty="0">
              <a:cs typeface="Courier New" pitchFamily="49" charset="0"/>
            </a:endParaRPr>
          </a:p>
        </p:txBody>
      </p:sp>
      <p:pic>
        <p:nvPicPr>
          <p:cNvPr id="5" name="Picture 4" descr="Screen Shot 2018-01-29 at 14.56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17032"/>
            <a:ext cx="641069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9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MBU_PPT_Bokmål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NMBU_PPT_Engelsk.potx</Template>
  <TotalTime>5152</TotalTime>
  <Words>1454</Words>
  <Application>Microsoft Macintosh PowerPoint</Application>
  <PresentationFormat>On-screen Show (4:3)</PresentationFormat>
  <Paragraphs>457</Paragraphs>
  <Slides>40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NMBU_PPT_Bokmål</vt:lpstr>
      <vt:lpstr>INF130</vt:lpstr>
      <vt:lpstr>PowerPoint Presentation</vt:lpstr>
      <vt:lpstr>Learning goals</vt:lpstr>
      <vt:lpstr>Environments</vt:lpstr>
      <vt:lpstr>Demonstrations</vt:lpstr>
      <vt:lpstr>Main groups of  SQL tasks</vt:lpstr>
      <vt:lpstr>Create database and tables (short version)</vt:lpstr>
      <vt:lpstr>Database table Ansatt</vt:lpstr>
      <vt:lpstr>Query</vt:lpstr>
      <vt:lpstr>From table(s) to query result</vt:lpstr>
      <vt:lpstr>Queries</vt:lpstr>
      <vt:lpstr>Substitution and evaluation</vt:lpstr>
      <vt:lpstr>Computers and formal languages</vt:lpstr>
      <vt:lpstr>Building blocks in SQL</vt:lpstr>
      <vt:lpstr>Query in SQL (SELECT)</vt:lpstr>
      <vt:lpstr>Select columns</vt:lpstr>
      <vt:lpstr>Select rows</vt:lpstr>
      <vt:lpstr>Logic operators AND, OR and NOT</vt:lpstr>
      <vt:lpstr>Use parenthesis!</vt:lpstr>
      <vt:lpstr>Priority of operators</vt:lpstr>
      <vt:lpstr>Sorting and comparisons</vt:lpstr>
      <vt:lpstr>Sorting in SQL</vt:lpstr>
      <vt:lpstr>Joker and interval search</vt:lpstr>
      <vt:lpstr>Computed columns</vt:lpstr>
      <vt:lpstr>Functions</vt:lpstr>
      <vt:lpstr>Test of functions in MySQL</vt:lpstr>
      <vt:lpstr>Operators and expressions</vt:lpstr>
      <vt:lpstr>Date and time</vt:lpstr>
      <vt:lpstr>Grouping</vt:lpstr>
      <vt:lpstr>To types of columns</vt:lpstr>
      <vt:lpstr>Common functions</vt:lpstr>
      <vt:lpstr>Functions computing statistics</vt:lpstr>
      <vt:lpstr>COUNT and null</vt:lpstr>
      <vt:lpstr>Grouping</vt:lpstr>
      <vt:lpstr>Query results</vt:lpstr>
      <vt:lpstr>Group condition (HAVING)</vt:lpstr>
      <vt:lpstr>Group conditions and row conditions</vt:lpstr>
      <vt:lpstr>Construction of select queries</vt:lpstr>
      <vt:lpstr>Øvinger</vt:lpstr>
      <vt:lpstr>Noen demonstrasjoner</vt:lpstr>
    </vt:vector>
  </TitlesOfParts>
  <Company>Høgskolen i Telemark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Databasesystemer</dc:title>
  <dc:creator>Bjørn Kristoffersen</dc:creator>
  <cp:lastModifiedBy>Ingunn Burud</cp:lastModifiedBy>
  <cp:revision>378</cp:revision>
  <cp:lastPrinted>2018-02-06T14:24:57Z</cp:lastPrinted>
  <dcterms:created xsi:type="dcterms:W3CDTF">2002-10-15T14:56:15Z</dcterms:created>
  <dcterms:modified xsi:type="dcterms:W3CDTF">2018-02-07T08:08:15Z</dcterms:modified>
</cp:coreProperties>
</file>