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05" r:id="rId2"/>
    <p:sldId id="321" r:id="rId3"/>
    <p:sldId id="322" r:id="rId4"/>
    <p:sldId id="323" r:id="rId5"/>
    <p:sldId id="345" r:id="rId6"/>
    <p:sldId id="325" r:id="rId7"/>
    <p:sldId id="326" r:id="rId8"/>
    <p:sldId id="327" r:id="rId9"/>
    <p:sldId id="328" r:id="rId10"/>
    <p:sldId id="329" r:id="rId11"/>
    <p:sldId id="332" r:id="rId12"/>
    <p:sldId id="333" r:id="rId13"/>
    <p:sldId id="334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20" r:id="rId24"/>
  </p:sldIdLst>
  <p:sldSz cx="9144000" cy="6858000" type="screen4x3"/>
  <p:notesSz cx="7099300" cy="10234613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0000"/>
    <a:srgbClr val="B2B2B2"/>
    <a:srgbClr val="336600"/>
    <a:srgbClr val="DDDDDD"/>
    <a:srgbClr val="CC3300"/>
    <a:srgbClr val="000099"/>
    <a:srgbClr val="FFEE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88" autoAdjust="0"/>
    <p:restoredTop sz="94747" autoAdjust="0"/>
  </p:normalViewPr>
  <p:slideViewPr>
    <p:cSldViewPr>
      <p:cViewPr>
        <p:scale>
          <a:sx n="120" d="100"/>
          <a:sy n="120" d="100"/>
        </p:scale>
        <p:origin x="-23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8"/>
    </p:cViewPr>
  </p:sorterViewPr>
  <p:notesViewPr>
    <p:cSldViewPr>
      <p:cViewPr varScale="1">
        <p:scale>
          <a:sx n="123" d="100"/>
          <a:sy n="123" d="100"/>
        </p:scale>
        <p:origin x="2840" y="19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4" Type="http://schemas.openxmlformats.org/officeDocument/2006/relationships/slide" Target="slides/slide16.xml"/><Relationship Id="rId5" Type="http://schemas.openxmlformats.org/officeDocument/2006/relationships/slide" Target="slides/slide17.xml"/><Relationship Id="rId6" Type="http://schemas.openxmlformats.org/officeDocument/2006/relationships/slide" Target="slides/slide21.xml"/><Relationship Id="rId7" Type="http://schemas.openxmlformats.org/officeDocument/2006/relationships/slide" Target="slides/slide22.xml"/><Relationship Id="rId1" Type="http://schemas.openxmlformats.org/officeDocument/2006/relationships/slide" Target="slides/slide11.xml"/><Relationship Id="rId2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r>
              <a:rPr lang="nb-NO" dirty="0"/>
              <a:t>INF130: Lage og bruke tabeller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3F949454-70EF-2644-8764-A4E523DE19A5}" type="datetime1">
              <a:rPr lang="nb-NO" smtClean="0"/>
              <a:t>13/02/18</a:t>
            </a:fld>
            <a:endParaRPr lang="nb-NO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r>
              <a:rPr lang="nb-NO" dirty="0"/>
              <a:t>INF130: Lage og bruke tabeller</a:t>
            </a: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9523D5EA-C3AC-488D-AC5A-BE330B25094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2134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r>
              <a:rPr lang="nb-NO"/>
              <a:t>INF130: Tabeller og matamanipulering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48FE156C-A3A2-F741-ADAC-4B574C45D214}" type="datetime1">
              <a:rPr lang="nb-NO" smtClean="0"/>
              <a:t>13/02/18</a:t>
            </a:fld>
            <a:endParaRPr lang="nb-NO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r>
              <a:rPr lang="nb-NO"/>
              <a:t>NF130: Tabeller og matamanipulering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34" tIns="47567" rIns="95134" bIns="47567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F951E51B-0947-4003-9EF8-FC4FD94ED86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97232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6260FD-E619-4692-9ACA-EDD8288713FD}" type="slidenum">
              <a:rPr lang="nb-NO" sz="1100"/>
              <a:pPr eaLnBrk="1" hangingPunct="1"/>
              <a:t>4</a:t>
            </a:fld>
            <a:endParaRPr lang="nb-NO" sz="11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9662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5E7AF1-6EA1-40F2-A076-EDD09949F526}" type="slidenum">
              <a:rPr lang="nb-NO" sz="1100"/>
              <a:pPr eaLnBrk="1" hangingPunct="1"/>
              <a:t>14</a:t>
            </a:fld>
            <a:endParaRPr lang="nb-NO" sz="11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400541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1E51B-0947-4003-9EF8-FC4FD94ED86C}" type="slidenum">
              <a:rPr lang="nb-NO" smtClean="0"/>
              <a:pPr>
                <a:defRPr/>
              </a:pPr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672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C5068E0-5155-4094-8534-3D02613BF888}" type="slidenum">
              <a:rPr lang="nb-NO" sz="1100"/>
              <a:pPr eaLnBrk="1" hangingPunct="1"/>
              <a:t>16</a:t>
            </a:fld>
            <a:endParaRPr lang="nb-NO" sz="11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45850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40E3CB-B167-42E1-A36E-8D7FEA677C2A}" type="slidenum">
              <a:rPr lang="nb-NO" sz="1100"/>
              <a:pPr eaLnBrk="1" hangingPunct="1"/>
              <a:t>17</a:t>
            </a:fld>
            <a:endParaRPr lang="nb-NO" sz="11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8814" y="4704331"/>
            <a:ext cx="4891460" cy="44654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11" tIns="45934" rIns="93511" bIns="45934"/>
          <a:lstStyle/>
          <a:p>
            <a:pPr eaLnBrk="1" hangingPunct="1"/>
            <a:endParaRPr lang="nb-NO" sz="2300" dirty="0"/>
          </a:p>
        </p:txBody>
      </p:sp>
      <p:sp>
        <p:nvSpPr>
          <p:cNvPr id="55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75" y="860425"/>
            <a:ext cx="4611688" cy="3459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4892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FDE2B3-2C48-4CCB-AF05-1D160F041E3E}" type="slidenum">
              <a:rPr lang="nb-NO" sz="1100"/>
              <a:pPr eaLnBrk="1" hangingPunct="1"/>
              <a:t>18</a:t>
            </a:fld>
            <a:endParaRPr lang="nb-NO" sz="11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808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5D87B0-D169-4C8F-AE81-E00E9A9D49E4}" type="slidenum">
              <a:rPr lang="nb-NO" sz="1100"/>
              <a:pPr eaLnBrk="1" hangingPunct="1"/>
              <a:t>19</a:t>
            </a:fld>
            <a:endParaRPr lang="nb-NO" sz="11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1379741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606DDD-1703-4A52-BCB0-973D039AC1A1}" type="slidenum">
              <a:rPr lang="nb-NO" sz="1100"/>
              <a:pPr eaLnBrk="1" hangingPunct="1"/>
              <a:t>20</a:t>
            </a:fld>
            <a:endParaRPr lang="nb-NO" sz="11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3656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C1425D-9ED1-42E1-949D-7CDD92D18F94}" type="slidenum">
              <a:rPr lang="nb-NO" sz="1100"/>
              <a:pPr eaLnBrk="1" hangingPunct="1"/>
              <a:t>21</a:t>
            </a:fld>
            <a:endParaRPr lang="nb-NO" sz="11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1816770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168246-E447-44B9-8F6B-29DC03911EEB}" type="slidenum">
              <a:rPr lang="nb-NO" sz="1100"/>
              <a:pPr eaLnBrk="1" hangingPunct="1"/>
              <a:t>22</a:t>
            </a:fld>
            <a:endParaRPr lang="nb-NO" sz="11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401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op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nb-NO"/>
              <a:t>INF130: Tabeller og matamanipulering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C2F80F4-5D43-6A48-8BD3-0216B1CE834E}" type="datetime1">
              <a:rPr lang="nb-NO" smtClean="0"/>
              <a:t>13/02/18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nb-NO"/>
              <a:t>NF130: Tabeller og matamanipulering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951E51B-0947-4003-9EF8-FC4FD94ED86C}" type="slidenum">
              <a:rPr lang="nb-NO" smtClean="0"/>
              <a:pPr>
                <a:defRPr/>
              </a:pPr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847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1E51B-0947-4003-9EF8-FC4FD94ED86C}" type="slidenum">
              <a:rPr lang="nb-NO" smtClean="0"/>
              <a:pPr>
                <a:defRPr/>
              </a:pPr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133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1E51B-0947-4003-9EF8-FC4FD94ED86C}" type="slidenum">
              <a:rPr lang="nb-NO" smtClean="0"/>
              <a:pPr>
                <a:defRPr/>
              </a:pPr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686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1E51B-0947-4003-9EF8-FC4FD94ED86C}" type="slidenum">
              <a:rPr lang="nb-NO" smtClean="0"/>
              <a:pPr>
                <a:defRPr/>
              </a:pPr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2013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1E51B-0947-4003-9EF8-FC4FD94ED86C}" type="slidenum">
              <a:rPr lang="nb-NO" smtClean="0"/>
              <a:pPr>
                <a:defRPr/>
              </a:pPr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5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1E51B-0947-4003-9EF8-FC4FD94ED86C}" type="slidenum">
              <a:rPr lang="nb-NO" smtClean="0"/>
              <a:pPr>
                <a:defRPr/>
              </a:pPr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727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311F94-99B8-4B9F-A535-682BF1A30E3E}" type="slidenum">
              <a:rPr lang="nb-NO" sz="1100"/>
              <a:pPr eaLnBrk="1" hangingPunct="1"/>
              <a:t>11</a:t>
            </a:fld>
            <a:endParaRPr lang="nb-NO" sz="11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8814" y="4704331"/>
            <a:ext cx="4891460" cy="44654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0" tIns="45939" rIns="93520" bIns="45939"/>
          <a:lstStyle/>
          <a:p>
            <a:pPr eaLnBrk="1" hangingPunct="1"/>
            <a:endParaRPr lang="nb-NO" sz="2300" dirty="0"/>
          </a:p>
        </p:txBody>
      </p:sp>
      <p:sp>
        <p:nvSpPr>
          <p:cNvPr id="399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0288" y="860425"/>
            <a:ext cx="4611687" cy="3459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3818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AB46E1-32B8-41FF-8C6B-9255C34A6D34}" type="slidenum">
              <a:rPr lang="nb-NO" sz="1100"/>
              <a:pPr eaLnBrk="1" hangingPunct="1"/>
              <a:t>12</a:t>
            </a:fld>
            <a:endParaRPr lang="nb-NO" sz="11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8814" y="4704331"/>
            <a:ext cx="4891460" cy="44654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20" tIns="45939" rIns="93520" bIns="45939"/>
          <a:lstStyle/>
          <a:p>
            <a:pPr eaLnBrk="1" hangingPunct="1"/>
            <a:endParaRPr lang="nb-NO" sz="2300" dirty="0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0288" y="860425"/>
            <a:ext cx="4611687" cy="34591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2016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08861" indent="-272640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090555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26778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63000" indent="-218111" defTabSz="907283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399222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35444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271667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07889" indent="-218111" defTabSz="90728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C68DEF-D00A-4632-9572-D6A89FBE1535}" type="slidenum">
              <a:rPr lang="nb-NO" sz="1100"/>
              <a:pPr eaLnBrk="1" hangingPunct="1"/>
              <a:t>13</a:t>
            </a:fld>
            <a:endParaRPr lang="nb-NO" sz="11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932362" cy="370046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814" y="4689017"/>
            <a:ext cx="4891460" cy="44424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162688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s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31" y="2571889"/>
            <a:ext cx="2147040" cy="17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3"/>
          <a:stretch/>
        </p:blipFill>
        <p:spPr>
          <a:xfrm>
            <a:off x="4476749" y="2570986"/>
            <a:ext cx="3240793" cy="17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76000" y="1920873"/>
            <a:ext cx="7992000" cy="4127501"/>
          </a:xfrm>
          <a:noFill/>
        </p:spPr>
        <p:txBody>
          <a:bodyPr tIns="2160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846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stes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NMBU\nmbu_ppt_sisteside_grafik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0874"/>
            <a:ext cx="9144000" cy="49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58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579353" y="1844825"/>
            <a:ext cx="3794294" cy="3960440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70353" y="1844825"/>
            <a:ext cx="3794294" cy="3960440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51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5862" y="1592719"/>
            <a:ext cx="3807674" cy="73866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Click to edit Master text styles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63687" y="1592719"/>
            <a:ext cx="3807939" cy="738664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noProof="0"/>
              <a:t>Click to edit Master text styles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lassholder for innhold 2"/>
          <p:cNvSpPr>
            <a:spLocks noGrp="1"/>
          </p:cNvSpPr>
          <p:nvPr>
            <p:ph sz="half" idx="13"/>
          </p:nvPr>
        </p:nvSpPr>
        <p:spPr>
          <a:xfrm>
            <a:off x="579353" y="2348880"/>
            <a:ext cx="3794294" cy="3456384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Plassholder for innhold 3"/>
          <p:cNvSpPr>
            <a:spLocks noGrp="1"/>
          </p:cNvSpPr>
          <p:nvPr>
            <p:ph sz="half" idx="2"/>
          </p:nvPr>
        </p:nvSpPr>
        <p:spPr>
          <a:xfrm>
            <a:off x="4770353" y="2348880"/>
            <a:ext cx="3794294" cy="3456384"/>
          </a:xfrm>
        </p:spPr>
        <p:txBody>
          <a:bodyPr/>
          <a:lstStyle>
            <a:lvl1pPr marL="198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666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400"/>
            </a:lvl2pPr>
            <a:lvl3pPr marL="1134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16002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2052000" marR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98000" marR="0" lvl="0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98000" marR="0" lvl="1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98000" marR="0" lvl="2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98000" marR="0" lvl="3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98000" marR="0" lvl="4" indent="-198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182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220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776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animasjon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503D8D-F27D-49CA-A299-3589FD585F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Rett linje 6"/>
          <p:cNvCxnSpPr/>
          <p:nvPr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369332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3956400"/>
            <a:ext cx="7992000" cy="3365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Dato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64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lysbilde #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369332"/>
          </a:xfrm>
        </p:spPr>
        <p:txBody>
          <a:bodyPr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503D8D-F27D-49CA-A299-3589FD585F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7" name="Rett linje 6"/>
          <p:cNvCxnSpPr/>
          <p:nvPr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6000" y="3956400"/>
            <a:ext cx="7992000" cy="33655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err="1"/>
              <a:t>Dato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607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, innhold og bilde til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16000" y="1825831"/>
            <a:ext cx="3852000" cy="3979433"/>
          </a:xfrm>
        </p:spPr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575999" y="1922400"/>
            <a:ext cx="3870000" cy="4129200"/>
          </a:xfrm>
          <a:noFill/>
        </p:spPr>
        <p:txBody>
          <a:bodyPr tIns="2160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5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76000" y="1825831"/>
            <a:ext cx="3852000" cy="3979433"/>
          </a:xfrm>
        </p:spPr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03D8D-F27D-49CA-A299-3589FD585F6D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4716016" y="1922400"/>
            <a:ext cx="3870000" cy="4129200"/>
          </a:xfrm>
          <a:noFill/>
        </p:spPr>
        <p:txBody>
          <a:bodyPr tIns="2160000" bIns="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6135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lide med farge og bil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2761488"/>
          </a:xfrm>
          <a:prstGeom prst="rect">
            <a:avLst/>
          </a:prstGeom>
        </p:spPr>
      </p:pic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7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2462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  <p:pic>
        <p:nvPicPr>
          <p:cNvPr id="10" name="Picture 2" descr="Z:\NMBU\NMBU_symbol_1000prosent_av_18mm_RGB_hvit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90436"/>
            <a:ext cx="6765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vileslide med tekst og 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bilde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  <a:solidFill>
            <a:schemeClr val="bg1">
              <a:lumMod val="75000"/>
            </a:schemeClr>
          </a:solidFill>
        </p:spPr>
        <p:txBody>
          <a:bodyPr tIns="360000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Drag picture to placeholder or click icon to add</a:t>
            </a:r>
            <a:endParaRPr lang="en-GB" noProof="0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0" hasCustomPrompt="1"/>
          </p:nvPr>
        </p:nvSpPr>
        <p:spPr>
          <a:xfrm>
            <a:off x="7970400" y="392400"/>
            <a:ext cx="676800" cy="540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0" name="Plassholder f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096800"/>
            <a:ext cx="9144000" cy="2761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8" name="Tittel 1"/>
          <p:cNvSpPr>
            <a:spLocks noGrp="1"/>
          </p:cNvSpPr>
          <p:nvPr>
            <p:ph type="ctrTitle"/>
          </p:nvPr>
        </p:nvSpPr>
        <p:spPr>
          <a:xfrm>
            <a:off x="576000" y="2617200"/>
            <a:ext cx="7992000" cy="738664"/>
          </a:xfrm>
        </p:spPr>
        <p:txBody>
          <a:bodyPr anchor="b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b-NO" noProof="0"/>
              <a:t>Click to edit Master title style</a:t>
            </a:r>
            <a:endParaRPr lang="en-GB" noProof="0" dirty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576000" y="3502800"/>
            <a:ext cx="7992000" cy="246221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1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76000" y="932071"/>
            <a:ext cx="681851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76000" y="1825831"/>
            <a:ext cx="7992000" cy="397943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5353200" y="6372140"/>
            <a:ext cx="289120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0">
                <a:solidFill>
                  <a:srgbClr val="009D7F"/>
                </a:solidFill>
              </a:defRPr>
            </a:lvl1pPr>
          </a:lstStyle>
          <a:p>
            <a:r>
              <a:rPr lang="nb-NO" noProof="0"/>
              <a:t>Norwegian University of Life Sciences</a:t>
            </a:r>
            <a:endParaRPr lang="en-GB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576000" y="6372140"/>
            <a:ext cx="47580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 b="0">
                <a:solidFill>
                  <a:srgbClr val="009D7F"/>
                </a:solidFill>
              </a:defRPr>
            </a:lvl1pPr>
          </a:lstStyle>
          <a:p>
            <a:r>
              <a:rPr lang="en-GB" noProof="0" dirty="0" err="1"/>
              <a:t>Tittel</a:t>
            </a:r>
            <a:r>
              <a:rPr lang="en-GB" noProof="0" dirty="0"/>
              <a:t> </a:t>
            </a:r>
            <a:r>
              <a:rPr lang="en-GB" noProof="0" dirty="0" err="1"/>
              <a:t>på</a:t>
            </a:r>
            <a:r>
              <a:rPr lang="en-GB" noProof="0" dirty="0"/>
              <a:t> </a:t>
            </a:r>
            <a:r>
              <a:rPr lang="en-GB" noProof="0" dirty="0" err="1"/>
              <a:t>presentasjon</a:t>
            </a:r>
            <a:endParaRPr lang="en-GB" noProof="0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269624" y="6372140"/>
            <a:ext cx="298376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 b="0">
                <a:solidFill>
                  <a:srgbClr val="009D7F"/>
                </a:solidFill>
              </a:defRPr>
            </a:lvl1pPr>
          </a:lstStyle>
          <a:p>
            <a:fld id="{76503D8D-F27D-49CA-A299-3589FD585F6D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3" name="Rett linje 12"/>
          <p:cNvCxnSpPr/>
          <p:nvPr/>
        </p:nvCxnSpPr>
        <p:spPr>
          <a:xfrm>
            <a:off x="576000" y="6282000"/>
            <a:ext cx="8002800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Morten\Downloads\NMBU_symbol_1000prosent_av_18mm_RGB.wm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18" y="389642"/>
            <a:ext cx="6762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84213" y="638175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nb-NO">
                <a:latin typeface="Arial" charset="0"/>
              </a:rPr>
              <a:t>Databaser</a:t>
            </a:r>
          </a:p>
        </p:txBody>
      </p:sp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3995738" y="6381750"/>
            <a:ext cx="451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nb-NO">
                <a:latin typeface="Arial" charset="0"/>
              </a:rPr>
              <a:t>Leksjon 2: Tabelldefinisjon og datamanipulering - </a:t>
            </a:r>
            <a:fld id="{46524489-FA70-4359-AFDF-2973AA4923DC}" type="slidenum">
              <a:rPr lang="nb-NO" smtClean="0">
                <a:latin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nb-NO">
              <a:latin typeface="Arial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684213" y="6381750"/>
            <a:ext cx="777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2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66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000" indent="-1980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INF130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tabeller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667" y="188640"/>
            <a:ext cx="7992888" cy="615553"/>
          </a:xfrm>
        </p:spPr>
        <p:txBody>
          <a:bodyPr/>
          <a:lstStyle/>
          <a:p>
            <a:pPr eaLnBrk="1" hangingPunct="1"/>
            <a:r>
              <a:rPr lang="nb-NO" dirty="0"/>
              <a:t> </a:t>
            </a:r>
            <a:r>
              <a:rPr lang="nb-NO" sz="3200" dirty="0" err="1" smtClean="0"/>
              <a:t>Composed</a:t>
            </a:r>
            <a:r>
              <a:rPr lang="nb-NO" sz="3200" dirty="0" smtClean="0"/>
              <a:t> </a:t>
            </a:r>
            <a:r>
              <a:rPr lang="nb-NO" sz="3200" dirty="0" err="1" smtClean="0"/>
              <a:t>objects</a:t>
            </a:r>
            <a:r>
              <a:rPr lang="nb-NO" sz="3200" dirty="0" smtClean="0"/>
              <a:t>: Order and Order line </a:t>
            </a:r>
            <a:endParaRPr lang="nb-NO" dirty="0"/>
          </a:p>
        </p:txBody>
      </p:sp>
      <p:graphicFrame>
        <p:nvGraphicFramePr>
          <p:cNvPr id="12359" name="Group 71"/>
          <p:cNvGraphicFramePr>
            <a:graphicFrameLocks noGrp="1"/>
          </p:cNvGraphicFramePr>
          <p:nvPr>
            <p:ph idx="1"/>
          </p:nvPr>
        </p:nvGraphicFramePr>
        <p:xfrm>
          <a:off x="500063" y="1143000"/>
          <a:ext cx="3786187" cy="1485900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OrdreNr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Ordredato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KNr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20.8.2006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20.8.2006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20.9.2006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5188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358" name="Group 70"/>
          <p:cNvGraphicFramePr>
            <a:graphicFrameLocks noGrp="1"/>
          </p:cNvGraphicFramePr>
          <p:nvPr/>
        </p:nvGraphicFramePr>
        <p:xfrm>
          <a:off x="4000500" y="3286125"/>
          <a:ext cx="4357688" cy="2600325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OrdreNr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VNr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Pris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Antall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29.90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77033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109.50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29.90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44939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57.60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65081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109.50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20507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12088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109.50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307" name="Text Box 72"/>
          <p:cNvSpPr txBox="1">
            <a:spLocks noChangeArrowheads="1"/>
          </p:cNvSpPr>
          <p:nvPr/>
        </p:nvSpPr>
        <p:spPr bwMode="auto">
          <a:xfrm>
            <a:off x="323528" y="2852936"/>
            <a:ext cx="3600399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smtClean="0"/>
              <a:t>…and a </a:t>
            </a:r>
            <a:r>
              <a:rPr lang="nb-NO" sz="2400" dirty="0" err="1" smtClean="0"/>
              <a:t>number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 </a:t>
            </a:r>
            <a:r>
              <a:rPr lang="nb-NO" sz="2400" dirty="0"/>
              <a:t>«</a:t>
            </a:r>
            <a:r>
              <a:rPr lang="nb-NO" sz="2400" b="1" dirty="0" smtClean="0">
                <a:solidFill>
                  <a:srgbClr val="FF0000"/>
                </a:solidFill>
              </a:rPr>
              <a:t>lines</a:t>
            </a:r>
            <a:r>
              <a:rPr lang="nb-NO" sz="2400" dirty="0" smtClean="0"/>
              <a:t>»</a:t>
            </a:r>
            <a:r>
              <a:rPr lang="nb-NO" sz="2400" dirty="0"/>
              <a:t>, </a:t>
            </a:r>
            <a:r>
              <a:rPr lang="nb-NO" sz="2400" dirty="0" smtClean="0"/>
              <a:t>(</a:t>
            </a:r>
            <a:r>
              <a:rPr lang="nb-NO" sz="2400" dirty="0" err="1" smtClean="0"/>
              <a:t>object</a:t>
            </a:r>
            <a:r>
              <a:rPr lang="nb-NO" sz="2400" dirty="0" smtClean="0"/>
              <a:t> </a:t>
            </a:r>
            <a:r>
              <a:rPr lang="nb-NO" sz="2400" dirty="0" err="1" smtClean="0"/>
              <a:t>number</a:t>
            </a:r>
            <a:r>
              <a:rPr lang="nb-NO" sz="2400" dirty="0" smtClean="0"/>
              <a:t> (</a:t>
            </a:r>
            <a:r>
              <a:rPr lang="nb-NO" sz="2400" dirty="0" err="1" smtClean="0"/>
              <a:t>VNr</a:t>
            </a:r>
            <a:r>
              <a:rPr lang="nb-NO" sz="2400" dirty="0" smtClean="0"/>
              <a:t>), antall</a:t>
            </a:r>
            <a:r>
              <a:rPr lang="nb-NO" sz="2400" dirty="0"/>
              <a:t>,…)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err="1" smtClean="0"/>
              <a:t>There</a:t>
            </a:r>
            <a:r>
              <a:rPr lang="nb-NO" sz="2400" dirty="0" smtClean="0"/>
              <a:t> is a </a:t>
            </a:r>
            <a:r>
              <a:rPr lang="nb-NO" sz="2400" b="1" dirty="0" smtClean="0">
                <a:solidFill>
                  <a:srgbClr val="FF0000"/>
                </a:solidFill>
              </a:rPr>
              <a:t>one-to-</a:t>
            </a:r>
            <a:r>
              <a:rPr lang="nb-NO" sz="2400" b="1" dirty="0" err="1" smtClean="0">
                <a:solidFill>
                  <a:srgbClr val="FF0000"/>
                </a:solidFill>
              </a:rPr>
              <a:t>many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relation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between</a:t>
            </a:r>
            <a:r>
              <a:rPr lang="nb-NO" sz="2400" dirty="0" smtClean="0"/>
              <a:t> </a:t>
            </a:r>
            <a:r>
              <a:rPr lang="nb-NO" sz="2400" dirty="0" err="1" smtClean="0"/>
              <a:t>orders</a:t>
            </a:r>
            <a:r>
              <a:rPr lang="nb-NO" sz="2400" dirty="0" smtClean="0"/>
              <a:t> and order lines</a:t>
            </a:r>
            <a:endParaRPr lang="nb-NO" sz="2400" dirty="0"/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err="1" smtClean="0"/>
              <a:t>Primary</a:t>
            </a:r>
            <a:r>
              <a:rPr lang="nb-NO" sz="2400" dirty="0" smtClean="0"/>
              <a:t> </a:t>
            </a:r>
            <a:r>
              <a:rPr lang="nb-NO" sz="2400" dirty="0" err="1" smtClean="0"/>
              <a:t>key</a:t>
            </a:r>
            <a:r>
              <a:rPr lang="nb-NO" sz="2400" dirty="0" smtClean="0"/>
              <a:t>? </a:t>
            </a:r>
            <a:endParaRPr lang="nb-NO" sz="2400" dirty="0"/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smtClean="0"/>
              <a:t>Foreign </a:t>
            </a:r>
            <a:r>
              <a:rPr lang="nb-NO" sz="2400" dirty="0" err="1" smtClean="0"/>
              <a:t>key</a:t>
            </a:r>
            <a:r>
              <a:rPr lang="nb-NO" sz="2400" dirty="0" smtClean="0"/>
              <a:t> ?</a:t>
            </a:r>
            <a:endParaRPr lang="nb-NO" sz="2400" dirty="0"/>
          </a:p>
        </p:txBody>
      </p:sp>
      <p:sp>
        <p:nvSpPr>
          <p:cNvPr id="10308" name="Text Box 73"/>
          <p:cNvSpPr txBox="1">
            <a:spLocks noChangeArrowheads="1"/>
          </p:cNvSpPr>
          <p:nvPr/>
        </p:nvSpPr>
        <p:spPr bwMode="auto">
          <a:xfrm>
            <a:off x="4579938" y="908720"/>
            <a:ext cx="395250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smtClean="0"/>
              <a:t>Think </a:t>
            </a:r>
            <a:r>
              <a:rPr lang="nb-NO" sz="2400" dirty="0" err="1" smtClean="0"/>
              <a:t>about</a:t>
            </a:r>
            <a:r>
              <a:rPr lang="nb-NO" sz="2400" dirty="0" smtClean="0"/>
              <a:t> a </a:t>
            </a:r>
            <a:r>
              <a:rPr lang="nb-NO" sz="2400" dirty="0" err="1" smtClean="0"/>
              <a:t>scheme</a:t>
            </a:r>
            <a:r>
              <a:rPr lang="nb-NO" sz="2400" dirty="0" smtClean="0"/>
              <a:t> for </a:t>
            </a:r>
            <a:r>
              <a:rPr lang="nb-NO" sz="2400" dirty="0" err="1" smtClean="0"/>
              <a:t>orders</a:t>
            </a:r>
            <a:endParaRPr lang="nb-NO" sz="2400" dirty="0"/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smtClean="0"/>
              <a:t>The </a:t>
            </a:r>
            <a:r>
              <a:rPr lang="nb-NO" sz="2400" dirty="0" err="1" smtClean="0"/>
              <a:t>scheme</a:t>
            </a:r>
            <a:r>
              <a:rPr lang="nb-NO" sz="2400" dirty="0" smtClean="0"/>
              <a:t> </a:t>
            </a:r>
            <a:r>
              <a:rPr lang="nb-NO" sz="2400" dirty="0" err="1" smtClean="0"/>
              <a:t>consists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a «</a:t>
            </a:r>
            <a:r>
              <a:rPr lang="nb-NO" sz="2400" b="1" dirty="0" smtClean="0">
                <a:solidFill>
                  <a:srgbClr val="FF0000"/>
                </a:solidFill>
              </a:rPr>
              <a:t>head</a:t>
            </a:r>
            <a:r>
              <a:rPr lang="nb-NO" sz="2400" dirty="0" smtClean="0"/>
              <a:t>» </a:t>
            </a:r>
            <a:r>
              <a:rPr lang="nb-NO" sz="2400" dirty="0"/>
              <a:t>(</a:t>
            </a:r>
            <a:r>
              <a:rPr lang="nb-NO" sz="2400" dirty="0" smtClean="0"/>
              <a:t>date, </a:t>
            </a:r>
            <a:r>
              <a:rPr lang="nb-NO" sz="2400" dirty="0" err="1" smtClean="0"/>
              <a:t>customer</a:t>
            </a:r>
            <a:r>
              <a:rPr lang="nb-NO" sz="2400" dirty="0" smtClean="0"/>
              <a:t> </a:t>
            </a:r>
            <a:r>
              <a:rPr lang="nb-NO" sz="2400" dirty="0" err="1" smtClean="0"/>
              <a:t>number</a:t>
            </a:r>
            <a:r>
              <a:rPr lang="nb-NO" sz="2400" dirty="0" smtClean="0"/>
              <a:t> (</a:t>
            </a:r>
            <a:r>
              <a:rPr lang="nb-NO" sz="2400" dirty="0" err="1" smtClean="0"/>
              <a:t>kundernr</a:t>
            </a:r>
            <a:r>
              <a:rPr lang="nb-NO" sz="2400" dirty="0" smtClean="0"/>
              <a:t>), </a:t>
            </a:r>
            <a:r>
              <a:rPr lang="nb-NO" sz="2400" dirty="0"/>
              <a:t>…)</a:t>
            </a:r>
          </a:p>
        </p:txBody>
      </p:sp>
      <p:cxnSp>
        <p:nvCxnSpPr>
          <p:cNvPr id="11" name="Rett linje 10"/>
          <p:cNvCxnSpPr/>
          <p:nvPr/>
        </p:nvCxnSpPr>
        <p:spPr bwMode="auto">
          <a:xfrm>
            <a:off x="3995936" y="3140968"/>
            <a:ext cx="230425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tt linje 12"/>
          <p:cNvCxnSpPr/>
          <p:nvPr/>
        </p:nvCxnSpPr>
        <p:spPr bwMode="auto">
          <a:xfrm>
            <a:off x="467544" y="1052736"/>
            <a:ext cx="129614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5917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8" y="131391"/>
            <a:ext cx="7205662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/>
              <a:t> </a:t>
            </a:r>
            <a:r>
              <a:rPr lang="nb-NO" dirty="0" smtClean="0"/>
              <a:t>SQL</a:t>
            </a:r>
            <a:endParaRPr lang="nb-NO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0625"/>
            <a:ext cx="7626350" cy="519070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err="1" smtClean="0"/>
              <a:t>Before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enter</a:t>
            </a:r>
            <a:r>
              <a:rPr lang="nb-NO" dirty="0" smtClean="0"/>
              <a:t> and </a:t>
            </a:r>
            <a:r>
              <a:rPr lang="nb-NO" dirty="0" err="1" smtClean="0"/>
              <a:t>extract</a:t>
            </a:r>
            <a:r>
              <a:rPr lang="nb-NO" dirty="0" smtClean="0"/>
              <a:t> data from a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need</a:t>
            </a:r>
            <a:r>
              <a:rPr lang="nb-NO" dirty="0" smtClean="0"/>
              <a:t> to </a:t>
            </a:r>
            <a:r>
              <a:rPr lang="nb-NO" dirty="0" err="1" smtClean="0"/>
              <a:t>define</a:t>
            </a:r>
            <a:r>
              <a:rPr lang="nb-NO" dirty="0" smtClean="0"/>
              <a:t> </a:t>
            </a:r>
            <a:r>
              <a:rPr lang="nb-NO" dirty="0" err="1" smtClean="0"/>
              <a:t>its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endParaRPr lang="nb-NO" sz="2400" dirty="0"/>
          </a:p>
          <a:p>
            <a:pPr eaLnBrk="1" hangingPunct="1"/>
            <a:r>
              <a:rPr lang="nb-NO" dirty="0" err="1" smtClean="0"/>
              <a:t>Commands</a:t>
            </a:r>
            <a:r>
              <a:rPr lang="nb-NO" dirty="0" smtClean="0"/>
              <a:t> for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sz="2400" dirty="0" smtClean="0"/>
              <a:t>: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lvl="1" eaLnBrk="1" hangingPunct="1"/>
            <a:r>
              <a:rPr lang="nb-NO" dirty="0" err="1" smtClean="0"/>
              <a:t>Define</a:t>
            </a:r>
            <a:r>
              <a:rPr lang="nb-NO" dirty="0" smtClean="0"/>
              <a:t>/</a:t>
            </a:r>
            <a:r>
              <a:rPr lang="nb-NO" dirty="0" err="1" smtClean="0"/>
              <a:t>create</a:t>
            </a:r>
            <a:r>
              <a:rPr lang="nb-NO" dirty="0" smtClean="0"/>
              <a:t>: </a:t>
            </a:r>
            <a:r>
              <a:rPr lang="nb-NO" b="1" dirty="0">
                <a:solidFill>
                  <a:srgbClr val="0000FF"/>
                </a:solidFill>
                <a:latin typeface="Lucida Console" pitchFamily="49" charset="0"/>
              </a:rPr>
              <a:t>CREATE TABLE Ansatt …</a:t>
            </a:r>
            <a:endParaRPr lang="nb-NO" dirty="0">
              <a:solidFill>
                <a:srgbClr val="0000FF"/>
              </a:solidFill>
              <a:latin typeface="Lucida Console" pitchFamily="49" charset="0"/>
            </a:endParaRPr>
          </a:p>
          <a:p>
            <a:pPr lvl="1" eaLnBrk="1" hangingPunct="1"/>
            <a:r>
              <a:rPr lang="nb-NO" dirty="0" err="1" smtClean="0"/>
              <a:t>Change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r>
              <a:rPr lang="nb-NO" dirty="0" smtClean="0"/>
              <a:t>: </a:t>
            </a:r>
            <a:r>
              <a:rPr lang="nb-NO" b="1" dirty="0">
                <a:solidFill>
                  <a:srgbClr val="0000FF"/>
                </a:solidFill>
                <a:latin typeface="Lucida Console" pitchFamily="49" charset="0"/>
              </a:rPr>
              <a:t>ALTER TABLE Ansatt …</a:t>
            </a:r>
            <a:endParaRPr lang="nb-NO" dirty="0">
              <a:solidFill>
                <a:srgbClr val="0000FF"/>
              </a:solidFill>
              <a:latin typeface="Lucida Console" pitchFamily="49" charset="0"/>
            </a:endParaRPr>
          </a:p>
          <a:p>
            <a:pPr lvl="1" eaLnBrk="1" hangingPunct="1"/>
            <a:r>
              <a:rPr lang="nb-NO" dirty="0" err="1" smtClean="0"/>
              <a:t>Delete</a:t>
            </a:r>
            <a:r>
              <a:rPr lang="nb-NO" dirty="0" smtClean="0"/>
              <a:t>: </a:t>
            </a:r>
            <a:r>
              <a:rPr lang="nb-NO" b="1" dirty="0">
                <a:solidFill>
                  <a:srgbClr val="0000FF"/>
                </a:solidFill>
                <a:latin typeface="Lucida Console" pitchFamily="49" charset="0"/>
              </a:rPr>
              <a:t>DROP TABLE Ansatt</a:t>
            </a:r>
            <a:endParaRPr lang="nb-NO" dirty="0">
              <a:solidFill>
                <a:srgbClr val="000099"/>
              </a:solidFill>
              <a:latin typeface="Lucida Console" pitchFamily="49" charset="0"/>
            </a:endParaRPr>
          </a:p>
          <a:p>
            <a:pPr marL="0" indent="0" eaLnBrk="1" hangingPunct="1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826662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5952" y="239242"/>
            <a:ext cx="7205662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smtClean="0"/>
              <a:t>Data types</a:t>
            </a:r>
            <a:endParaRPr lang="nb-NO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413"/>
            <a:ext cx="8136904" cy="4896891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nb-NO" sz="2400" dirty="0"/>
              <a:t>SQL </a:t>
            </a:r>
            <a:r>
              <a:rPr lang="nb-NO" sz="2400" dirty="0" err="1" smtClean="0"/>
              <a:t>defines</a:t>
            </a:r>
            <a:r>
              <a:rPr lang="nb-NO" sz="2400" dirty="0" smtClean="0"/>
              <a:t> a </a:t>
            </a:r>
            <a:r>
              <a:rPr lang="nb-NO" sz="2400" dirty="0" err="1" smtClean="0"/>
              <a:t>set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 data types, </a:t>
            </a:r>
            <a:r>
              <a:rPr lang="nb-NO" sz="2400" dirty="0" err="1" smtClean="0"/>
              <a:t>such</a:t>
            </a:r>
            <a:r>
              <a:rPr lang="nb-NO" sz="2400" dirty="0" smtClean="0"/>
              <a:t> as:</a:t>
            </a:r>
            <a:endParaRPr lang="nb-NO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nb-NO" sz="2400" dirty="0"/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CHAR(n)</a:t>
            </a:r>
            <a:r>
              <a:rPr lang="nb-NO" dirty="0">
                <a:latin typeface="Lucida Console" pitchFamily="49" charset="0"/>
              </a:rPr>
              <a:t> 		</a:t>
            </a:r>
            <a:r>
              <a:rPr lang="nb-NO" dirty="0"/>
              <a:t>- </a:t>
            </a:r>
            <a:r>
              <a:rPr lang="nb-NO" dirty="0" smtClean="0"/>
              <a:t>e.g.,</a:t>
            </a:r>
            <a:r>
              <a:rPr lang="nb-NO" dirty="0" smtClean="0">
                <a:latin typeface="Lucida Console" pitchFamily="49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CHAR(30)</a:t>
            </a:r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VARCHAR(n)</a:t>
            </a:r>
            <a:r>
              <a:rPr lang="nb-NO" dirty="0">
                <a:latin typeface="Lucida Console" pitchFamily="49" charset="0"/>
              </a:rPr>
              <a:t> 	</a:t>
            </a:r>
            <a:r>
              <a:rPr lang="nb-NO" dirty="0" smtClean="0">
                <a:latin typeface="Lucida Console" pitchFamily="49" charset="0"/>
              </a:rPr>
              <a:t>     </a:t>
            </a:r>
            <a:r>
              <a:rPr lang="nb-NO" dirty="0" smtClean="0"/>
              <a:t>- e.g.,</a:t>
            </a:r>
            <a:r>
              <a:rPr lang="nb-NO" dirty="0" smtClean="0">
                <a:latin typeface="Lucida Console" pitchFamily="49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VARCHAR(30)</a:t>
            </a:r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INT</a:t>
            </a:r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SMALLINT</a:t>
            </a:r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NUMERIC(</a:t>
            </a:r>
            <a:r>
              <a:rPr lang="nb-NO" dirty="0" err="1">
                <a:solidFill>
                  <a:srgbClr val="0000FF"/>
                </a:solidFill>
                <a:latin typeface="Lucida Console" pitchFamily="49" charset="0"/>
              </a:rPr>
              <a:t>p,s</a:t>
            </a: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nb-NO" dirty="0">
                <a:latin typeface="Lucida Console" pitchFamily="49" charset="0"/>
              </a:rPr>
              <a:t> 	</a:t>
            </a:r>
            <a:r>
              <a:rPr lang="nb-NO" dirty="0"/>
              <a:t>- </a:t>
            </a:r>
            <a:r>
              <a:rPr lang="nb-NO" dirty="0" smtClean="0"/>
              <a:t>e.g.,</a:t>
            </a:r>
            <a:r>
              <a:rPr lang="nb-NO" dirty="0" smtClean="0">
                <a:latin typeface="Lucida Console" pitchFamily="49" charset="0"/>
              </a:rPr>
              <a:t> </a:t>
            </a: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NUMERIC(5,2)</a:t>
            </a:r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FLOAT</a:t>
            </a:r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DATE</a:t>
            </a:r>
          </a:p>
          <a:p>
            <a:pPr lvl="1" eaLnBrk="1" hangingPunct="1">
              <a:lnSpc>
                <a:spcPct val="80000"/>
              </a:lnSpc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BOOLEAN</a:t>
            </a:r>
            <a:endParaRPr lang="nb-NO" sz="2400" dirty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nb-NO" sz="2400" dirty="0"/>
          </a:p>
          <a:p>
            <a:pPr eaLnBrk="1" hangingPunct="1">
              <a:lnSpc>
                <a:spcPct val="80000"/>
              </a:lnSpc>
            </a:pPr>
            <a:r>
              <a:rPr lang="nb-NO" dirty="0" err="1" smtClean="0"/>
              <a:t>Some</a:t>
            </a:r>
            <a:r>
              <a:rPr lang="nb-NO" sz="2400" dirty="0" smtClean="0"/>
              <a:t> systems </a:t>
            </a:r>
            <a:r>
              <a:rPr lang="nb-NO" dirty="0" smtClean="0"/>
              <a:t>offer </a:t>
            </a:r>
            <a:r>
              <a:rPr lang="nb-NO" dirty="0" err="1" smtClean="0"/>
              <a:t>several</a:t>
            </a:r>
            <a:r>
              <a:rPr lang="nb-NO" dirty="0" smtClean="0"/>
              <a:t> </a:t>
            </a:r>
            <a:r>
              <a:rPr lang="nb-NO" sz="2400" dirty="0" smtClean="0"/>
              <a:t>data types. </a:t>
            </a:r>
            <a:r>
              <a:rPr lang="nb-NO" sz="2400" dirty="0" err="1" smtClean="0"/>
              <a:t>Example</a:t>
            </a:r>
            <a:r>
              <a:rPr lang="nb-NO" sz="2400" dirty="0" smtClean="0"/>
              <a:t>:</a:t>
            </a:r>
            <a:endParaRPr lang="nb-NO" sz="2400" dirty="0"/>
          </a:p>
          <a:p>
            <a:pPr lvl="1" eaLnBrk="1" hangingPunct="1">
              <a:lnSpc>
                <a:spcPct val="80000"/>
              </a:lnSpc>
            </a:pPr>
            <a:r>
              <a:rPr lang="nb-NO" dirty="0">
                <a:solidFill>
                  <a:srgbClr val="0000FF"/>
                </a:solidFill>
                <a:latin typeface="Lucida Console" pitchFamily="49" charset="0"/>
              </a:rPr>
              <a:t>CURRENCY </a:t>
            </a:r>
            <a:r>
              <a:rPr lang="nb-NO" dirty="0" smtClean="0"/>
              <a:t>in  </a:t>
            </a:r>
            <a:r>
              <a:rPr lang="nb-NO" dirty="0"/>
              <a:t>Access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95019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4213" y="1341438"/>
            <a:ext cx="7992243" cy="470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endParaRPr lang="nb-NO" sz="2400" dirty="0">
              <a:latin typeface="Lucida Console" pitchFamily="49" charset="0"/>
            </a:endParaRP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CREATE TABLE Vare 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(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</a:t>
            </a:r>
            <a:r>
              <a:rPr lang="nb-NO" sz="2400" dirty="0" err="1">
                <a:latin typeface="Lucida Console" pitchFamily="49" charset="0"/>
              </a:rPr>
              <a:t>VNr</a:t>
            </a:r>
            <a:r>
              <a:rPr lang="nb-NO" sz="2400" dirty="0">
                <a:latin typeface="Lucida Console" pitchFamily="49" charset="0"/>
              </a:rPr>
              <a:t>        CHAR(5),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Betegnelse VARCHAR(30),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Pris       DECIMAL(8,2),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</a:t>
            </a:r>
            <a:r>
              <a:rPr lang="nb-NO" sz="2400" dirty="0" err="1">
                <a:latin typeface="Lucida Console" pitchFamily="49" charset="0"/>
              </a:rPr>
              <a:t>KatNr</a:t>
            </a:r>
            <a:r>
              <a:rPr lang="nb-NO" sz="2400" dirty="0">
                <a:latin typeface="Lucida Console" pitchFamily="49" charset="0"/>
              </a:rPr>
              <a:t>      SMALLINT,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Antall     INT,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Hylle      CHAR(3),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PRIMARY KEY (</a:t>
            </a:r>
            <a:r>
              <a:rPr lang="nb-NO" sz="2400" dirty="0" err="1">
                <a:latin typeface="Lucida Console" pitchFamily="49" charset="0"/>
              </a:rPr>
              <a:t>VNr</a:t>
            </a:r>
            <a:r>
              <a:rPr lang="nb-NO" sz="2400" dirty="0">
                <a:latin typeface="Lucida Console" pitchFamily="49" charset="0"/>
              </a:rPr>
              <a:t>),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FOREIGN KEY (</a:t>
            </a:r>
            <a:r>
              <a:rPr lang="nb-NO" sz="2400" dirty="0" err="1">
                <a:latin typeface="Lucida Console" pitchFamily="49" charset="0"/>
              </a:rPr>
              <a:t>KatNr</a:t>
            </a:r>
            <a:r>
              <a:rPr lang="nb-NO" sz="2400" dirty="0">
                <a:latin typeface="Lucida Console" pitchFamily="49" charset="0"/>
              </a:rPr>
              <a:t>) 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    REFERENCES Kategori (</a:t>
            </a:r>
            <a:r>
              <a:rPr lang="nb-NO" sz="2400" dirty="0" err="1">
                <a:latin typeface="Lucida Console" pitchFamily="49" charset="0"/>
              </a:rPr>
              <a:t>KatNr</a:t>
            </a:r>
            <a:r>
              <a:rPr lang="nb-NO" sz="2400" dirty="0">
                <a:latin typeface="Lucida Console" pitchFamily="49" charset="0"/>
              </a:rPr>
              <a:t>)</a:t>
            </a:r>
          </a:p>
          <a:p>
            <a:pPr marL="114300" defTabSz="762000" eaLnBrk="0" hangingPunct="0">
              <a:lnSpc>
                <a:spcPct val="50000"/>
              </a:lnSpc>
              <a:spcBef>
                <a:spcPct val="50000"/>
              </a:spcBef>
            </a:pPr>
            <a:r>
              <a:rPr lang="nb-NO" sz="2400" dirty="0">
                <a:latin typeface="Lucida Console" pitchFamily="49" charset="0"/>
              </a:rPr>
              <a:t>);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96938" y="236935"/>
            <a:ext cx="7205662" cy="615553"/>
          </a:xfrm>
        </p:spPr>
        <p:txBody>
          <a:bodyPr/>
          <a:lstStyle/>
          <a:p>
            <a:pPr eaLnBrk="1" hangingPunct="1"/>
            <a:r>
              <a:rPr lang="nb-NO" dirty="0" err="1" smtClean="0"/>
              <a:t>Create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/>
              <a:t> </a:t>
            </a:r>
            <a:r>
              <a:rPr lang="nb-NO" dirty="0" smtClean="0"/>
              <a:t>SQL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7382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000" y="692696"/>
            <a:ext cx="8172464" cy="492443"/>
          </a:xfrm>
        </p:spPr>
        <p:txBody>
          <a:bodyPr/>
          <a:lstStyle/>
          <a:p>
            <a:pPr eaLnBrk="1" hangingPunct="1"/>
            <a:r>
              <a:rPr lang="nb-NO" sz="3200" dirty="0" smtClean="0"/>
              <a:t>Null </a:t>
            </a:r>
            <a:r>
              <a:rPr lang="nb-NO" sz="3200" dirty="0" err="1" smtClean="0"/>
              <a:t>values</a:t>
            </a:r>
            <a:r>
              <a:rPr lang="nb-NO" sz="3200" dirty="0" smtClean="0"/>
              <a:t>, </a:t>
            </a:r>
            <a:r>
              <a:rPr lang="nb-NO" sz="3200" dirty="0" err="1" smtClean="0"/>
              <a:t>repetitions</a:t>
            </a:r>
            <a:r>
              <a:rPr lang="nb-NO" sz="3200" dirty="0" smtClean="0"/>
              <a:t> and  standard </a:t>
            </a:r>
            <a:r>
              <a:rPr lang="nb-NO" sz="3200" dirty="0" err="1" smtClean="0"/>
              <a:t>values</a:t>
            </a:r>
            <a:endParaRPr lang="nb-NO" sz="32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sz="2400" dirty="0"/>
              <a:t>NOT NULL </a:t>
            </a:r>
            <a:r>
              <a:rPr lang="nb-NO" dirty="0" err="1" smtClean="0"/>
              <a:t>means</a:t>
            </a:r>
            <a:r>
              <a:rPr lang="nb-NO" sz="2400" dirty="0" smtClean="0"/>
              <a:t> </a:t>
            </a:r>
            <a:r>
              <a:rPr lang="nb-NO" sz="2400" dirty="0" err="1" smtClean="0"/>
              <a:t>that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columns</a:t>
            </a:r>
            <a:r>
              <a:rPr lang="nb-NO" sz="2400" dirty="0" smtClean="0"/>
              <a:t> has to be </a:t>
            </a:r>
            <a:r>
              <a:rPr lang="nb-NO" sz="2400" dirty="0" err="1" smtClean="0"/>
              <a:t>filled</a:t>
            </a:r>
            <a:r>
              <a:rPr lang="nb-NO" sz="2400" dirty="0" smtClean="0"/>
              <a:t> </a:t>
            </a:r>
            <a:r>
              <a:rPr lang="nb-NO" sz="2400" dirty="0" err="1" smtClean="0"/>
              <a:t>out</a:t>
            </a:r>
            <a:r>
              <a:rPr lang="nb-NO" sz="2400" dirty="0" smtClean="0"/>
              <a:t>, </a:t>
            </a:r>
            <a:r>
              <a:rPr lang="nb-NO" sz="2400" dirty="0"/>
              <a:t>UNIQUE </a:t>
            </a:r>
            <a:r>
              <a:rPr lang="nb-NO" sz="2400" dirty="0" err="1" smtClean="0"/>
              <a:t>prevents</a:t>
            </a:r>
            <a:r>
              <a:rPr lang="nb-NO" sz="2400" dirty="0" smtClean="0"/>
              <a:t>  </a:t>
            </a:r>
            <a:r>
              <a:rPr lang="nb-NO" sz="2400" dirty="0" err="1" smtClean="0"/>
              <a:t>equal</a:t>
            </a:r>
            <a:r>
              <a:rPr lang="nb-NO" sz="2400" dirty="0" smtClean="0"/>
              <a:t> </a:t>
            </a:r>
            <a:r>
              <a:rPr lang="nb-NO" sz="2400" dirty="0" err="1" smtClean="0"/>
              <a:t>values</a:t>
            </a:r>
            <a:r>
              <a:rPr lang="nb-NO" sz="2400" dirty="0" smtClean="0"/>
              <a:t>, and </a:t>
            </a:r>
            <a:r>
              <a:rPr lang="nb-NO" sz="2400" dirty="0"/>
              <a:t>DEFAULT </a:t>
            </a:r>
            <a:r>
              <a:rPr lang="nb-NO" dirty="0" smtClean="0"/>
              <a:t>is used to </a:t>
            </a:r>
            <a:r>
              <a:rPr lang="nb-NO" dirty="0" err="1" smtClean="0"/>
              <a:t>define</a:t>
            </a:r>
            <a:r>
              <a:rPr lang="nb-NO" dirty="0" smtClean="0"/>
              <a:t> standard </a:t>
            </a:r>
            <a:r>
              <a:rPr lang="nb-NO" dirty="0" err="1" smtClean="0"/>
              <a:t>values</a:t>
            </a:r>
            <a:endParaRPr lang="nb-NO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CREATE TABLE Student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(	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StudNr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CHAR( 6 ),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FodselsNr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CHAR( 11 ) </a:t>
            </a:r>
            <a:r>
              <a:rPr lang="nb-NO" sz="2000" dirty="0">
                <a:solidFill>
                  <a:srgbClr val="FF0000"/>
                </a:solidFill>
                <a:latin typeface="Lucida Console" pitchFamily="49" charset="0"/>
              </a:rPr>
              <a:t>UNIQUE NOT NULL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Fornavn VARCHAR(15) </a:t>
            </a:r>
            <a:r>
              <a:rPr lang="nb-NO" sz="2000" dirty="0">
                <a:solidFill>
                  <a:srgbClr val="FF0000"/>
                </a:solidFill>
                <a:latin typeface="Lucida Console" pitchFamily="49" charset="0"/>
              </a:rPr>
              <a:t>NOT NULL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Etternavn VARCHAR(40) </a:t>
            </a:r>
            <a:r>
              <a:rPr lang="nb-NO" sz="2000" dirty="0">
                <a:solidFill>
                  <a:srgbClr val="FF0000"/>
                </a:solidFill>
                <a:latin typeface="Lucida Console" pitchFamily="49" charset="0"/>
              </a:rPr>
              <a:t>NOT NULL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PrivatEpost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VARCHAR( 40 ) </a:t>
            </a:r>
            <a:r>
              <a:rPr lang="nb-NO" sz="2000" dirty="0">
                <a:solidFill>
                  <a:srgbClr val="FF0000"/>
                </a:solidFill>
                <a:latin typeface="Lucida Console" pitchFamily="49" charset="0"/>
              </a:rPr>
              <a:t>UNIQUE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,</a:t>
            </a:r>
          </a:p>
          <a:p>
            <a:pPr lvl="1" eaLnBrk="1" hangingPunct="1"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Status VARCHAR(15) </a:t>
            </a:r>
            <a:r>
              <a:rPr lang="nb-NO" sz="2000" dirty="0">
                <a:solidFill>
                  <a:srgbClr val="FF0000"/>
                </a:solidFill>
                <a:latin typeface="Lucida Console" pitchFamily="49" charset="0"/>
              </a:rPr>
              <a:t>DEFAULT 'Aktiv'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CONSTRAINT 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StudentPK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PRIMARY KEY ( 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StudNr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399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77756" y="241952"/>
            <a:ext cx="8388488" cy="615553"/>
          </a:xfrm>
        </p:spPr>
        <p:txBody>
          <a:bodyPr/>
          <a:lstStyle/>
          <a:p>
            <a:r>
              <a:rPr lang="nb-NO" dirty="0" smtClean="0"/>
              <a:t>Foreign </a:t>
            </a:r>
            <a:r>
              <a:rPr lang="nb-NO" dirty="0" err="1" smtClean="0"/>
              <a:t>keys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981075"/>
            <a:ext cx="7772400" cy="1799853"/>
          </a:xfrm>
        </p:spPr>
        <p:txBody>
          <a:bodyPr/>
          <a:lstStyle/>
          <a:p>
            <a:pPr marL="197485" indent="-197485"/>
            <a:r>
              <a:rPr lang="nb-NO" sz="2400" dirty="0" err="1" smtClean="0"/>
              <a:t>Example</a:t>
            </a:r>
            <a:r>
              <a:rPr lang="nb-NO" sz="2400" dirty="0" smtClean="0"/>
              <a:t>: Legal </a:t>
            </a:r>
            <a:r>
              <a:rPr lang="nb-NO" sz="2400" dirty="0" err="1" smtClean="0"/>
              <a:t>values</a:t>
            </a:r>
            <a:r>
              <a:rPr lang="nb-NO" sz="2400" dirty="0" smtClean="0"/>
              <a:t> for a</a:t>
            </a:r>
            <a:r>
              <a:rPr lang="nb-NO" dirty="0" smtClean="0"/>
              <a:t> </a:t>
            </a:r>
            <a:r>
              <a:rPr lang="nb-NO" dirty="0" err="1" smtClean="0"/>
              <a:t>column</a:t>
            </a:r>
            <a:r>
              <a:rPr lang="nb-NO" dirty="0" smtClean="0"/>
              <a:t> ”</a:t>
            </a:r>
            <a:r>
              <a:rPr lang="nb-NO" sz="2400" dirty="0" smtClean="0"/>
              <a:t>Status” in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table</a:t>
            </a:r>
            <a:r>
              <a:rPr lang="nb-NO" sz="2400" dirty="0" smtClean="0"/>
              <a:t> ”Student”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sz="2400" dirty="0" smtClean="0"/>
              <a:t>be «</a:t>
            </a:r>
            <a:r>
              <a:rPr lang="nb-NO" sz="2400" dirty="0"/>
              <a:t>Aktiv», «Permisjon» </a:t>
            </a:r>
            <a:r>
              <a:rPr lang="nb-NO" dirty="0" smtClean="0"/>
              <a:t>and</a:t>
            </a:r>
            <a:r>
              <a:rPr lang="nb-NO" sz="2400" dirty="0" smtClean="0"/>
              <a:t> </a:t>
            </a:r>
            <a:r>
              <a:rPr lang="nb-NO" sz="2400" dirty="0"/>
              <a:t>«Sluttet».</a:t>
            </a:r>
            <a:endParaRPr lang="en-US" dirty="0"/>
          </a:p>
          <a:p>
            <a:pPr marL="0" indent="0">
              <a:buNone/>
            </a:pPr>
            <a:endParaRPr lang="nb-NO" sz="2400" dirty="0">
              <a:cs typeface="Arial"/>
            </a:endParaRPr>
          </a:p>
          <a:p>
            <a:pPr marL="197485" indent="-197485"/>
            <a:r>
              <a:rPr lang="nb-NO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can</a:t>
            </a:r>
            <a:r>
              <a:rPr lang="nb-NO" sz="2400" dirty="0" smtClean="0"/>
              <a:t> </a:t>
            </a:r>
            <a:r>
              <a:rPr lang="nb-NO" sz="2400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 err="1" smtClean="0"/>
              <a:t>code</a:t>
            </a:r>
            <a:r>
              <a:rPr lang="nb-NO" sz="2400" dirty="0" smtClean="0"/>
              <a:t> and </a:t>
            </a:r>
            <a:r>
              <a:rPr lang="nb-NO" sz="2400" dirty="0" err="1" smtClean="0"/>
              <a:t>foreign</a:t>
            </a:r>
            <a:r>
              <a:rPr lang="nb-NO" sz="2400" dirty="0" smtClean="0"/>
              <a:t> </a:t>
            </a:r>
            <a:r>
              <a:rPr lang="nb-NO" sz="2400" dirty="0" err="1" smtClean="0"/>
              <a:t>keys</a:t>
            </a:r>
            <a:endParaRPr lang="nb-NO" sz="2400" dirty="0">
              <a:cs typeface="Arial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043608" y="3861048"/>
          <a:ext cx="2590800" cy="185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nb-NO" sz="1800" dirty="0" err="1"/>
                        <a:t>StudNr</a:t>
                      </a:r>
                      <a:endParaRPr lang="nb-NO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Status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121234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124321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073344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S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932040" y="4293096"/>
          <a:ext cx="2590800" cy="212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Kode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Beskrivelse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Aktiv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S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Sluttet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P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Permisjon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7" name="Rett linje 6"/>
          <p:cNvCxnSpPr/>
          <p:nvPr/>
        </p:nvCxnSpPr>
        <p:spPr bwMode="auto">
          <a:xfrm>
            <a:off x="2987824" y="3573016"/>
            <a:ext cx="0" cy="216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Rett linje 8"/>
          <p:cNvCxnSpPr/>
          <p:nvPr/>
        </p:nvCxnSpPr>
        <p:spPr bwMode="auto">
          <a:xfrm>
            <a:off x="2987824" y="3573016"/>
            <a:ext cx="259228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Rett pil 10"/>
          <p:cNvCxnSpPr/>
          <p:nvPr/>
        </p:nvCxnSpPr>
        <p:spPr bwMode="auto">
          <a:xfrm>
            <a:off x="5580112" y="3573016"/>
            <a:ext cx="0" cy="5760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9878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75754"/>
            <a:ext cx="7532688" cy="705321"/>
          </a:xfrm>
          <a:noFill/>
        </p:spPr>
        <p:txBody>
          <a:bodyPr lIns="90488" tIns="44450" rIns="90488" bIns="44450"/>
          <a:lstStyle/>
          <a:p>
            <a:r>
              <a:rPr lang="nb-NO" dirty="0" smtClean="0"/>
              <a:t>Rules for </a:t>
            </a:r>
            <a:r>
              <a:rPr lang="nb-NO" dirty="0" err="1" smtClean="0"/>
              <a:t>change</a:t>
            </a:r>
            <a:r>
              <a:rPr lang="nb-NO" dirty="0" smtClean="0"/>
              <a:t> and </a:t>
            </a:r>
            <a:r>
              <a:rPr lang="nb-NO" dirty="0" err="1" smtClean="0"/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775575" cy="511291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smtClean="0"/>
              <a:t>To</a:t>
            </a:r>
            <a:r>
              <a:rPr lang="nb-NO" sz="2400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delete</a:t>
            </a:r>
            <a:r>
              <a:rPr lang="nb-NO" sz="2400" dirty="0" smtClean="0">
                <a:solidFill>
                  <a:srgbClr val="FF0000"/>
                </a:solidFill>
              </a:rPr>
              <a:t> </a:t>
            </a:r>
            <a:r>
              <a:rPr lang="nb-NO" dirty="0" smtClean="0"/>
              <a:t>a </a:t>
            </a:r>
            <a:r>
              <a:rPr lang="nb-NO" dirty="0" err="1" smtClean="0"/>
              <a:t>customer</a:t>
            </a:r>
            <a:r>
              <a:rPr lang="nb-NO" sz="2400" dirty="0" smtClean="0"/>
              <a:t>: Set </a:t>
            </a:r>
            <a:r>
              <a:rPr lang="nb-NO" sz="2400" b="1" dirty="0" smtClean="0">
                <a:solidFill>
                  <a:srgbClr val="FF0000"/>
                </a:solidFill>
              </a:rPr>
              <a:t>null</a:t>
            </a:r>
            <a:r>
              <a:rPr lang="nb-NO" sz="2400" dirty="0" smtClean="0">
                <a:solidFill>
                  <a:srgbClr val="FF0000"/>
                </a:solidFill>
              </a:rPr>
              <a:t> </a:t>
            </a:r>
            <a:r>
              <a:rPr lang="nb-NO" sz="2400" dirty="0" smtClean="0"/>
              <a:t>in ”Ordre”. </a:t>
            </a:r>
            <a:r>
              <a:rPr lang="nb-NO" sz="2400" dirty="0" err="1" smtClean="0"/>
              <a:t>KNr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customers</a:t>
            </a:r>
            <a:r>
              <a:rPr lang="nb-NO" sz="2400" dirty="0" smtClean="0"/>
              <a:t> order</a:t>
            </a:r>
            <a:r>
              <a:rPr lang="nb-NO" sz="24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nb-NO" sz="900" dirty="0"/>
          </a:p>
          <a:p>
            <a:pPr eaLnBrk="1" hangingPunct="1"/>
            <a:r>
              <a:rPr lang="nb-NO" dirty="0" smtClean="0"/>
              <a:t>To</a:t>
            </a:r>
            <a:r>
              <a:rPr lang="nb-NO" sz="2400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change</a:t>
            </a:r>
            <a:r>
              <a:rPr lang="nb-NO" sz="2400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/>
              <a:t>customer</a:t>
            </a:r>
            <a:r>
              <a:rPr lang="nb-NO" dirty="0" smtClean="0"/>
              <a:t> </a:t>
            </a:r>
            <a:r>
              <a:rPr lang="nb-NO" dirty="0" err="1" smtClean="0"/>
              <a:t>number</a:t>
            </a:r>
            <a:r>
              <a:rPr lang="nb-NO" sz="2400" dirty="0" smtClean="0"/>
              <a:t> (kundenummer) in  ”Kunde”: </a:t>
            </a:r>
            <a:r>
              <a:rPr lang="nb-NO" b="1" dirty="0" err="1" smtClean="0">
                <a:solidFill>
                  <a:srgbClr val="FF0000"/>
                </a:solidFill>
              </a:rPr>
              <a:t>Change</a:t>
            </a:r>
            <a:r>
              <a:rPr lang="nb-NO" sz="2400" dirty="0" smtClean="0">
                <a:solidFill>
                  <a:srgbClr val="FF0000"/>
                </a:solidFill>
              </a:rPr>
              <a:t> </a:t>
            </a:r>
            <a:r>
              <a:rPr lang="nb-NO" sz="2400" dirty="0"/>
              <a:t>kundenummer i Ordre</a:t>
            </a:r>
            <a:r>
              <a:rPr lang="nb-NO" sz="2400" dirty="0" smtClean="0"/>
              <a:t>. </a:t>
            </a:r>
            <a:r>
              <a:rPr lang="nb-NO" sz="2400" dirty="0" err="1" smtClean="0"/>
              <a:t>KNr</a:t>
            </a:r>
            <a:r>
              <a:rPr lang="nb-NO" sz="2400" dirty="0" smtClean="0"/>
              <a:t> </a:t>
            </a:r>
            <a:r>
              <a:rPr lang="nb-NO" sz="2400" dirty="0" err="1" smtClean="0"/>
              <a:t>likewise</a:t>
            </a:r>
            <a:r>
              <a:rPr lang="nb-NO" sz="2400" dirty="0" smtClean="0"/>
              <a:t>.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900" dirty="0"/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CONSTRAINT 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KundeOrdreFN</a:t>
            </a:r>
            <a:endParaRPr lang="nb-NO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FOREIGN KEY (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KNr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 REFERENCES Kunde (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KNr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b="1" dirty="0">
                <a:solidFill>
                  <a:srgbClr val="FF0000"/>
                </a:solidFill>
                <a:latin typeface="Lucida Console" pitchFamily="49" charset="0"/>
              </a:rPr>
              <a:t>	ON DELETE SET NULL,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nb-NO" sz="2000" b="1" dirty="0">
                <a:solidFill>
                  <a:srgbClr val="FF0000"/>
                </a:solidFill>
                <a:latin typeface="Lucida Console" pitchFamily="49" charset="0"/>
              </a:rPr>
              <a:t>	ON UPDATE CASCADE</a:t>
            </a:r>
          </a:p>
          <a:p>
            <a:pPr eaLnBrk="1" hangingPunct="1">
              <a:buFont typeface="Wingdings" pitchFamily="2" charset="2"/>
              <a:buNone/>
            </a:pPr>
            <a:endParaRPr lang="nb-NO" sz="9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/>
            <a:r>
              <a:rPr lang="nb-NO" dirty="0" err="1" smtClean="0"/>
              <a:t>Other</a:t>
            </a:r>
            <a:r>
              <a:rPr lang="nb-NO" sz="2400" dirty="0" smtClean="0"/>
              <a:t> </a:t>
            </a:r>
            <a:r>
              <a:rPr lang="nb-NO" sz="2400" dirty="0" err="1" smtClean="0"/>
              <a:t>possibilites</a:t>
            </a:r>
            <a:r>
              <a:rPr lang="nb-NO" sz="2400" dirty="0" smtClean="0"/>
              <a:t>:</a:t>
            </a:r>
            <a:endParaRPr lang="nb-NO" sz="2400" dirty="0"/>
          </a:p>
          <a:p>
            <a:pPr lvl="1" eaLnBrk="1" hangingPunct="1"/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RESTRICT</a:t>
            </a:r>
            <a:r>
              <a:rPr lang="nb-NO" sz="2000" dirty="0">
                <a:solidFill>
                  <a:srgbClr val="000099"/>
                </a:solidFill>
                <a:latin typeface="Lucida Console" pitchFamily="49" charset="0"/>
              </a:rPr>
              <a:t> </a:t>
            </a:r>
            <a:r>
              <a:rPr lang="nb-NO" sz="2000" dirty="0"/>
              <a:t>(</a:t>
            </a:r>
            <a:r>
              <a:rPr lang="nb-NO" sz="2000" dirty="0" err="1" smtClean="0"/>
              <a:t>gives</a:t>
            </a:r>
            <a:r>
              <a:rPr lang="nb-NO" sz="2000" dirty="0" smtClean="0"/>
              <a:t> </a:t>
            </a:r>
            <a:r>
              <a:rPr lang="nb-NO" sz="2000" dirty="0" err="1" smtClean="0"/>
              <a:t>error</a:t>
            </a:r>
            <a:r>
              <a:rPr lang="nb-NO" sz="2000" dirty="0" smtClean="0"/>
              <a:t> </a:t>
            </a:r>
            <a:r>
              <a:rPr lang="nb-NO" sz="2000" dirty="0" err="1" smtClean="0"/>
              <a:t>message</a:t>
            </a:r>
            <a:r>
              <a:rPr lang="nb-NO" sz="2000" dirty="0" smtClean="0"/>
              <a:t>)</a:t>
            </a:r>
            <a:endParaRPr lang="nb-NO" sz="2000" dirty="0"/>
          </a:p>
          <a:p>
            <a:pPr lvl="1" eaLnBrk="1" hangingPunct="1"/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SET DEFAULT</a:t>
            </a:r>
            <a:r>
              <a:rPr lang="nb-NO" sz="2000" dirty="0">
                <a:latin typeface="Lucida Console" pitchFamily="49" charset="0"/>
              </a:rPr>
              <a:t> </a:t>
            </a:r>
            <a:r>
              <a:rPr lang="nb-NO" sz="2000" dirty="0" smtClean="0"/>
              <a:t>(</a:t>
            </a:r>
            <a:r>
              <a:rPr lang="nb-NO" sz="2000" dirty="0" err="1" smtClean="0"/>
              <a:t>inserts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default</a:t>
            </a:r>
            <a:r>
              <a:rPr lang="nb-NO" sz="2000" dirty="0" smtClean="0"/>
              <a:t> </a:t>
            </a:r>
            <a:r>
              <a:rPr lang="nb-NO" sz="2000" dirty="0" err="1" smtClean="0"/>
              <a:t>value</a:t>
            </a:r>
            <a:r>
              <a:rPr lang="nb-NO" sz="2000" dirty="0" smtClean="0"/>
              <a:t>)</a:t>
            </a:r>
            <a:endParaRPr lang="nb-NO" sz="2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416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309" y="205904"/>
            <a:ext cx="8336495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in </a:t>
            </a:r>
            <a:r>
              <a:rPr lang="nb-NO" dirty="0" err="1" smtClean="0"/>
              <a:t>tables</a:t>
            </a:r>
            <a:endParaRPr lang="nb-NO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71588"/>
            <a:ext cx="7775575" cy="5037137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INSERT</a:t>
            </a:r>
            <a:r>
              <a:rPr lang="nb-NO" sz="2400" dirty="0"/>
              <a:t>	- </a:t>
            </a:r>
            <a:r>
              <a:rPr lang="nb-NO" dirty="0" err="1" smtClean="0"/>
              <a:t>inserts</a:t>
            </a:r>
            <a:r>
              <a:rPr lang="nb-NO" dirty="0" smtClean="0"/>
              <a:t> </a:t>
            </a:r>
            <a:r>
              <a:rPr lang="nb-NO" dirty="0" err="1" smtClean="0"/>
              <a:t>new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UPDATE</a:t>
            </a:r>
            <a:r>
              <a:rPr lang="nb-NO" sz="2400" dirty="0"/>
              <a:t>	- </a:t>
            </a:r>
            <a:r>
              <a:rPr lang="nb-NO" dirty="0" smtClean="0"/>
              <a:t>makes </a:t>
            </a:r>
            <a:r>
              <a:rPr lang="nb-NO" dirty="0" err="1" smtClean="0"/>
              <a:t>changes</a:t>
            </a:r>
            <a:r>
              <a:rPr lang="nb-NO" dirty="0" smtClean="0"/>
              <a:t> in </a:t>
            </a:r>
            <a:r>
              <a:rPr lang="nb-NO" dirty="0" err="1" smtClean="0"/>
              <a:t>existing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sz="2400" dirty="0" smtClean="0"/>
              <a:t> </a:t>
            </a:r>
            <a:endParaRPr lang="nb-NO" dirty="0"/>
          </a:p>
          <a:p>
            <a:pPr eaLnBrk="1" hangingPunct="1">
              <a:buFont typeface="Wingdings" pitchFamily="2" charset="2"/>
              <a:buNone/>
            </a:pPr>
            <a:r>
              <a:rPr lang="nb-NO" sz="2400" dirty="0" smtClean="0">
                <a:solidFill>
                  <a:srgbClr val="0000FF"/>
                </a:solidFill>
                <a:latin typeface="Lucida Console" pitchFamily="49" charset="0"/>
              </a:rPr>
              <a:t>DELETE</a:t>
            </a:r>
            <a:r>
              <a:rPr lang="nb-NO" sz="2400" dirty="0"/>
              <a:t>	- </a:t>
            </a:r>
            <a:r>
              <a:rPr lang="nb-NO" dirty="0" err="1" smtClean="0"/>
              <a:t>deletes</a:t>
            </a:r>
            <a:r>
              <a:rPr lang="nb-NO" dirty="0" smtClean="0"/>
              <a:t> </a:t>
            </a:r>
            <a:r>
              <a:rPr lang="nb-NO" dirty="0" err="1" smtClean="0"/>
              <a:t>selected</a:t>
            </a:r>
            <a:r>
              <a:rPr lang="nb-NO" sz="2400" dirty="0" smtClean="0"/>
              <a:t> </a:t>
            </a:r>
            <a:r>
              <a:rPr lang="nb-NO" sz="2400" dirty="0" err="1" smtClean="0"/>
              <a:t>rows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/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INSERT</a:t>
            </a:r>
            <a:r>
              <a:rPr lang="nb-NO" sz="2400" dirty="0"/>
              <a:t> </a:t>
            </a:r>
            <a:r>
              <a:rPr lang="nb-NO" dirty="0" err="1" smtClean="0"/>
              <a:t>comes</a:t>
            </a:r>
            <a:r>
              <a:rPr lang="nb-NO" dirty="0" smtClean="0"/>
              <a:t> in 2 variants</a:t>
            </a:r>
            <a:r>
              <a:rPr lang="nb-NO" sz="2400" dirty="0" smtClean="0"/>
              <a:t>: </a:t>
            </a:r>
            <a:r>
              <a:rPr lang="nb-NO" sz="2400" dirty="0" err="1" smtClean="0"/>
              <a:t>add</a:t>
            </a:r>
            <a:r>
              <a:rPr lang="nb-NO" sz="2400" dirty="0" smtClean="0"/>
              <a:t> 1 </a:t>
            </a:r>
            <a:r>
              <a:rPr lang="nb-NO" sz="2400" dirty="0" err="1" smtClean="0"/>
              <a:t>row</a:t>
            </a:r>
            <a:r>
              <a:rPr lang="nb-NO" sz="2400" dirty="0" smtClean="0"/>
              <a:t> </a:t>
            </a:r>
            <a:r>
              <a:rPr lang="nb-NO" sz="2400" dirty="0"/>
              <a:t>/ </a:t>
            </a:r>
            <a:r>
              <a:rPr lang="nb-NO" dirty="0" err="1" smtClean="0"/>
              <a:t>add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endParaRPr lang="nb-NO" sz="2400" dirty="0"/>
          </a:p>
          <a:p>
            <a:pPr eaLnBrk="1" hangingPunct="1"/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UPDATE</a:t>
            </a:r>
            <a:r>
              <a:rPr lang="nb-NO" sz="2400" dirty="0"/>
              <a:t> </a:t>
            </a:r>
            <a:r>
              <a:rPr lang="nb-NO" dirty="0" smtClean="0"/>
              <a:t>and</a:t>
            </a:r>
            <a:r>
              <a:rPr lang="nb-NO" sz="2400" dirty="0" smtClean="0"/>
              <a:t> </a:t>
            </a: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DELETE</a:t>
            </a:r>
            <a:r>
              <a:rPr lang="nb-NO" sz="2400" dirty="0"/>
              <a:t> </a:t>
            </a:r>
            <a:r>
              <a:rPr lang="nb-NO" dirty="0" err="1" smtClean="0"/>
              <a:t>works</a:t>
            </a:r>
            <a:r>
              <a:rPr lang="nb-NO" sz="2400" dirty="0" smtClean="0"/>
              <a:t> </a:t>
            </a:r>
            <a:r>
              <a:rPr lang="nb-NO" sz="2400" dirty="0" err="1" smtClean="0"/>
              <a:t>on</a:t>
            </a:r>
            <a:r>
              <a:rPr lang="nb-NO" sz="2400" dirty="0" smtClean="0"/>
              <a:t> all </a:t>
            </a:r>
            <a:r>
              <a:rPr lang="nb-NO" sz="2400" dirty="0" err="1" smtClean="0"/>
              <a:t>rows</a:t>
            </a:r>
            <a:r>
              <a:rPr lang="nb-NO" dirty="0"/>
              <a:t> </a:t>
            </a:r>
            <a:r>
              <a:rPr lang="nb-NO" dirty="0" smtClean="0"/>
              <a:t>and </a:t>
            </a:r>
            <a:r>
              <a:rPr lang="nb-NO" dirty="0" err="1" smtClean="0"/>
              <a:t>needs</a:t>
            </a:r>
            <a:r>
              <a:rPr lang="nb-NO" dirty="0" smtClean="0"/>
              <a:t> to be </a:t>
            </a:r>
            <a:r>
              <a:rPr lang="nb-NO" dirty="0" err="1" smtClean="0"/>
              <a:t>limited</a:t>
            </a:r>
            <a:r>
              <a:rPr lang="nb-NO" dirty="0" smtClean="0"/>
              <a:t> by a </a:t>
            </a:r>
            <a:r>
              <a:rPr lang="nb-NO" dirty="0" err="1" smtClean="0"/>
              <a:t>condition</a:t>
            </a:r>
            <a:endParaRPr lang="nb-NO" sz="2400" dirty="0"/>
          </a:p>
          <a:p>
            <a:pPr eaLnBrk="1" hangingPunct="1">
              <a:buFont typeface="Wingdings" pitchFamily="2" charset="2"/>
              <a:buNone/>
            </a:pPr>
            <a:endParaRPr lang="nb-NO" sz="2400" dirty="0"/>
          </a:p>
          <a:p>
            <a:pPr eaLnBrk="1" hangingPunct="1"/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commands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mostly</a:t>
            </a:r>
            <a:r>
              <a:rPr lang="nb-NO" dirty="0" smtClean="0"/>
              <a:t> used by programmers (an not so </a:t>
            </a:r>
            <a:r>
              <a:rPr lang="nb-NO" dirty="0" err="1" smtClean="0"/>
              <a:t>much</a:t>
            </a:r>
            <a:r>
              <a:rPr lang="nb-NO" dirty="0" smtClean="0"/>
              <a:t> by </a:t>
            </a:r>
            <a:r>
              <a:rPr lang="nb-NO" dirty="0" err="1" smtClean="0"/>
              <a:t>users</a:t>
            </a:r>
            <a:r>
              <a:rPr lang="nb-NO" dirty="0" smtClean="0"/>
              <a:t>)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978160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347192"/>
            <a:ext cx="7772400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err="1" smtClean="0"/>
              <a:t>Inserts</a:t>
            </a:r>
            <a:endParaRPr lang="nb-NO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55650" y="1125538"/>
            <a:ext cx="7561263" cy="504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 defTabSz="762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smtClean="0"/>
              <a:t>A </a:t>
            </a:r>
            <a:r>
              <a:rPr lang="nb-NO" sz="2400" dirty="0" err="1" smtClean="0"/>
              <a:t>new</a:t>
            </a:r>
            <a:r>
              <a:rPr lang="nb-NO" sz="2400" dirty="0" smtClean="0"/>
              <a:t> sales person (”selger”) is </a:t>
            </a:r>
            <a:r>
              <a:rPr lang="nb-NO" sz="2400" dirty="0" err="1" smtClean="0"/>
              <a:t>hired</a:t>
            </a:r>
            <a:r>
              <a:rPr lang="nb-NO" sz="2400" dirty="0" smtClean="0"/>
              <a:t>:</a:t>
            </a:r>
            <a:endParaRPr lang="nb-NO" sz="2400" dirty="0"/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000" b="1" dirty="0">
                <a:solidFill>
                  <a:srgbClr val="0000FF"/>
                </a:solidFill>
                <a:latin typeface="Comic Sans MS" pitchFamily="66" charset="0"/>
              </a:rPr>
              <a:t> 	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INSERT INTO Ansatt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 	       (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AnsattNr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, Etternavn, Stilling)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	VALUES ( 14, 'Hansen', 'Selger')</a:t>
            </a:r>
            <a:endParaRPr lang="nb-NO" sz="10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smtClean="0"/>
              <a:t>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column</a:t>
            </a:r>
            <a:r>
              <a:rPr lang="nb-NO" sz="2400" dirty="0" smtClean="0"/>
              <a:t> </a:t>
            </a:r>
            <a:r>
              <a:rPr lang="nb-NO" sz="2400" dirty="0" err="1" smtClean="0"/>
              <a:t>names</a:t>
            </a:r>
            <a:r>
              <a:rPr lang="nb-NO" sz="2400" dirty="0" smtClean="0"/>
              <a:t> </a:t>
            </a:r>
            <a:r>
              <a:rPr lang="nb-NO" sz="2400" dirty="0" err="1" smtClean="0"/>
              <a:t>that</a:t>
            </a:r>
            <a:r>
              <a:rPr lang="nb-NO" sz="2400" dirty="0" smtClean="0"/>
              <a:t> </a:t>
            </a:r>
            <a:r>
              <a:rPr lang="nb-NO" sz="2400" dirty="0" err="1" smtClean="0"/>
              <a:t>are</a:t>
            </a:r>
            <a:r>
              <a:rPr lang="nb-NO" sz="2400" dirty="0" smtClean="0"/>
              <a:t> not </a:t>
            </a:r>
            <a:r>
              <a:rPr lang="nb-NO" sz="2400" dirty="0" err="1" smtClean="0"/>
              <a:t>included</a:t>
            </a:r>
            <a:r>
              <a:rPr lang="nb-NO" sz="2400" dirty="0" smtClean="0"/>
              <a:t>, null or </a:t>
            </a:r>
            <a:r>
              <a:rPr lang="nb-NO" sz="2400" dirty="0" err="1" smtClean="0"/>
              <a:t>default</a:t>
            </a:r>
            <a:r>
              <a:rPr lang="nb-NO" sz="2400" dirty="0" smtClean="0"/>
              <a:t>  </a:t>
            </a:r>
            <a:r>
              <a:rPr lang="nb-NO" sz="2400" dirty="0" err="1" smtClean="0"/>
              <a:t>value</a:t>
            </a:r>
            <a:r>
              <a:rPr lang="nb-NO" sz="2400" dirty="0" smtClean="0"/>
              <a:t> </a:t>
            </a:r>
            <a:r>
              <a:rPr lang="nb-NO" sz="2400" dirty="0" err="1" smtClean="0"/>
              <a:t>will</a:t>
            </a:r>
            <a:r>
              <a:rPr lang="nb-NO" sz="2400" dirty="0" smtClean="0"/>
              <a:t> be </a:t>
            </a:r>
            <a:r>
              <a:rPr lang="nb-NO" sz="2400" dirty="0" err="1" smtClean="0"/>
              <a:t>inserted</a:t>
            </a:r>
            <a:r>
              <a:rPr lang="nb-NO" sz="2400" dirty="0" smtClean="0"/>
              <a:t>. </a:t>
            </a:r>
          </a:p>
          <a:p>
            <a:pPr marL="342900" indent="-342900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b="1" dirty="0" smtClean="0">
                <a:solidFill>
                  <a:srgbClr val="FF0000"/>
                </a:solidFill>
              </a:rPr>
              <a:t>Auto </a:t>
            </a:r>
            <a:r>
              <a:rPr lang="nb-NO" sz="2400" b="1" dirty="0" err="1" smtClean="0">
                <a:solidFill>
                  <a:srgbClr val="FF0000"/>
                </a:solidFill>
              </a:rPr>
              <a:t>number</a:t>
            </a:r>
            <a:r>
              <a:rPr lang="nb-NO" sz="2400" b="1" dirty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columns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shall</a:t>
            </a:r>
            <a:r>
              <a:rPr lang="nb-NO" sz="2400" b="1" dirty="0" smtClean="0">
                <a:solidFill>
                  <a:srgbClr val="FF0000"/>
                </a:solidFill>
              </a:rPr>
              <a:t> not be </a:t>
            </a:r>
            <a:r>
              <a:rPr lang="nb-NO" sz="2400" b="1" dirty="0" err="1" smtClean="0">
                <a:solidFill>
                  <a:srgbClr val="FF0000"/>
                </a:solidFill>
              </a:rPr>
              <a:t>listed</a:t>
            </a:r>
            <a:endParaRPr lang="nb-NO" sz="2400" dirty="0"/>
          </a:p>
          <a:p>
            <a:pPr marL="342900" indent="-342900" defTabSz="762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err="1" smtClean="0"/>
              <a:t>Copy</a:t>
            </a:r>
            <a:r>
              <a:rPr lang="nb-NO" sz="2400" dirty="0" smtClean="0"/>
              <a:t> </a:t>
            </a:r>
            <a:r>
              <a:rPr lang="nb-NO" sz="2400" dirty="0" err="1" smtClean="0"/>
              <a:t>old</a:t>
            </a:r>
            <a:r>
              <a:rPr lang="nb-NO" sz="2400" dirty="0" smtClean="0"/>
              <a:t> </a:t>
            </a:r>
            <a:r>
              <a:rPr lang="nb-NO" sz="2400" dirty="0" err="1" smtClean="0"/>
              <a:t>projects</a:t>
            </a:r>
            <a:r>
              <a:rPr lang="nb-NO" sz="2400" dirty="0" smtClean="0"/>
              <a:t> to </a:t>
            </a:r>
            <a:r>
              <a:rPr lang="nb-NO" sz="2400" dirty="0" smtClean="0"/>
              <a:t>a </a:t>
            </a:r>
            <a:r>
              <a:rPr lang="nb-NO" sz="2400" dirty="0" err="1" smtClean="0"/>
              <a:t>helping</a:t>
            </a:r>
            <a:r>
              <a:rPr lang="nb-NO" sz="2400" dirty="0" smtClean="0"/>
              <a:t> </a:t>
            </a:r>
            <a:r>
              <a:rPr lang="nb-NO" sz="2400" dirty="0" err="1" smtClean="0"/>
              <a:t>table</a:t>
            </a:r>
            <a:endParaRPr lang="nb-NO" sz="2400" dirty="0"/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000" b="1" dirty="0">
                <a:solidFill>
                  <a:srgbClr val="0000FF"/>
                </a:solidFill>
                <a:latin typeface="Comic Sans MS" pitchFamily="66" charset="0"/>
              </a:rPr>
              <a:t>  	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INSERT INTO 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GamleProsjekter</a:t>
            </a:r>
            <a:endParaRPr lang="nb-NO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 	  SELECT *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 	  FROM Prosjekt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 	  WHERE </a:t>
            </a:r>
            <a:r>
              <a:rPr lang="nb-NO" sz="2000" dirty="0" err="1">
                <a:solidFill>
                  <a:srgbClr val="0000FF"/>
                </a:solidFill>
                <a:latin typeface="Lucida Console" pitchFamily="49" charset="0"/>
              </a:rPr>
              <a:t>SluttDato</a:t>
            </a: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 &lt;= '31/12/2012'</a:t>
            </a:r>
          </a:p>
        </p:txBody>
      </p:sp>
    </p:spTree>
    <p:extLst>
      <p:ext uri="{BB962C8B-B14F-4D97-AF65-F5344CB8AC3E}">
        <p14:creationId xmlns:p14="http://schemas.microsoft.com/office/powerpoint/2010/main" val="1424106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8" y="147167"/>
            <a:ext cx="7205662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smtClean="0"/>
              <a:t>Updates</a:t>
            </a:r>
            <a:endParaRPr lang="nb-NO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7088" y="1412875"/>
            <a:ext cx="7561262" cy="501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 defTabSz="762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 smtClean="0"/>
              <a:t>The </a:t>
            </a:r>
            <a:r>
              <a:rPr lang="nb-NO" sz="2400" dirty="0" err="1" smtClean="0"/>
              <a:t>salary</a:t>
            </a:r>
            <a:r>
              <a:rPr lang="nb-NO" sz="2400" dirty="0" smtClean="0"/>
              <a:t> is </a:t>
            </a:r>
            <a:r>
              <a:rPr lang="nb-NO" sz="2400" dirty="0" err="1" smtClean="0"/>
              <a:t>increased</a:t>
            </a:r>
            <a:r>
              <a:rPr lang="nb-NO" sz="2400" dirty="0" smtClean="0"/>
              <a:t> by 10% for all </a:t>
            </a:r>
            <a:r>
              <a:rPr lang="nb-NO" sz="2400" dirty="0" err="1" smtClean="0"/>
              <a:t>employees</a:t>
            </a:r>
            <a:r>
              <a:rPr lang="nb-NO" sz="2400" dirty="0" smtClean="0"/>
              <a:t>:</a:t>
            </a:r>
            <a:endParaRPr lang="nb-NO" sz="2400" dirty="0"/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UPDATE Ansatt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	SET Lønn=Lønn*1.1</a:t>
            </a:r>
          </a:p>
          <a:p>
            <a:pPr marL="342900" indent="-342900" defTabSz="7620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increase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salary</a:t>
            </a:r>
            <a:r>
              <a:rPr lang="nb-NO" sz="2400" dirty="0" smtClean="0"/>
              <a:t> and </a:t>
            </a:r>
            <a:r>
              <a:rPr lang="nb-NO" sz="2400" dirty="0" err="1" smtClean="0"/>
              <a:t>change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title</a:t>
            </a:r>
            <a:r>
              <a:rPr lang="nb-NO" sz="2400" dirty="0" smtClean="0"/>
              <a:t> for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secretaries</a:t>
            </a:r>
            <a:r>
              <a:rPr lang="nb-NO" sz="2400" dirty="0" smtClean="0"/>
              <a:t>:</a:t>
            </a:r>
            <a:endParaRPr lang="nb-NO" sz="2400" dirty="0"/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UPDATE Ansatt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	SET Lønn=Lønn*1.5,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        Stilling='Sjefssekretær'</a:t>
            </a:r>
          </a:p>
          <a:p>
            <a:pPr defTabSz="762000" eaLnBrk="0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	WHERE Stilling='Sekretær'</a:t>
            </a:r>
          </a:p>
          <a:p>
            <a:pPr defTabSz="762000" eaLnBrk="0" latinLnBrk="1" hangingPunct="0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endParaRPr lang="nb-NO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 defTabSz="762000" eaLnBrk="0" latinLnBrk="1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>
                <a:latin typeface="Comic Sans MS" pitchFamily="66" charset="0"/>
              </a:rPr>
              <a:t> </a:t>
            </a:r>
            <a:r>
              <a:rPr lang="nb-NO" sz="2400" b="1" dirty="0">
                <a:solidFill>
                  <a:srgbClr val="FF0000"/>
                </a:solidFill>
              </a:rPr>
              <a:t>UPDATE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u="sng" dirty="0" err="1" smtClean="0"/>
              <a:t>without</a:t>
            </a:r>
            <a:r>
              <a:rPr lang="nb-NO" sz="2400" dirty="0" smtClean="0"/>
              <a:t> </a:t>
            </a:r>
            <a:r>
              <a:rPr lang="nb-NO" sz="2400" b="1" dirty="0">
                <a:solidFill>
                  <a:srgbClr val="FF0000"/>
                </a:solidFill>
              </a:rPr>
              <a:t>WHERE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 err="1" smtClean="0"/>
              <a:t>oppdates</a:t>
            </a:r>
            <a:r>
              <a:rPr lang="nb-NO" sz="2400" dirty="0" smtClean="0"/>
              <a:t> all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rows</a:t>
            </a:r>
            <a:r>
              <a:rPr lang="nb-NO" sz="2400" dirty="0" smtClean="0"/>
              <a:t>!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57427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913068" cy="355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66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8" y="147167"/>
            <a:ext cx="7205662" cy="705321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nb-NO" dirty="0" err="1" smtClean="0"/>
              <a:t>Delete</a:t>
            </a:r>
            <a:r>
              <a:rPr lang="nb-NO" dirty="0" smtClean="0"/>
              <a:t> </a:t>
            </a:r>
            <a:r>
              <a:rPr lang="nb-NO" dirty="0" err="1" smtClean="0"/>
              <a:t>queries</a:t>
            </a:r>
            <a:endParaRPr lang="nb-NO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47596" y="1412776"/>
            <a:ext cx="7478712" cy="481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 defTabSz="762000" eaLnBrk="0" hangingPunct="0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err="1" smtClean="0"/>
              <a:t>Delete</a:t>
            </a:r>
            <a:r>
              <a:rPr lang="nb-NO" sz="2400" dirty="0" smtClean="0"/>
              <a:t> all </a:t>
            </a:r>
            <a:r>
              <a:rPr lang="nb-NO" sz="2400" dirty="0" err="1" smtClean="0"/>
              <a:t>contents</a:t>
            </a:r>
            <a:r>
              <a:rPr lang="nb-NO" sz="2400" dirty="0" smtClean="0"/>
              <a:t> (”varer”) in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catogory</a:t>
            </a:r>
            <a:r>
              <a:rPr lang="nb-NO" sz="2400" dirty="0" smtClean="0"/>
              <a:t> </a:t>
            </a:r>
            <a:r>
              <a:rPr lang="nb-NO" sz="2400" dirty="0"/>
              <a:t>Kjøtt:</a:t>
            </a:r>
          </a:p>
          <a:p>
            <a:pPr defTabSz="762000" eaLnBrk="0" hangingPunct="0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endParaRPr lang="nb-NO" sz="2400" dirty="0"/>
          </a:p>
          <a:p>
            <a:pPr defTabSz="762000" eaLnBrk="0" hangingPunct="0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b="1" dirty="0">
                <a:solidFill>
                  <a:srgbClr val="0000FF"/>
                </a:solidFill>
                <a:latin typeface="Comic Sans MS" pitchFamily="66" charset="0"/>
              </a:rPr>
              <a:t>	</a:t>
            </a: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DELETE FROM Vare</a:t>
            </a:r>
          </a:p>
          <a:p>
            <a:pPr defTabSz="762000" eaLnBrk="0" hangingPunct="0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	WHERE Kategori='Kjøtt'</a:t>
            </a:r>
          </a:p>
          <a:p>
            <a:pPr defTabSz="762000" eaLnBrk="0" hangingPunct="0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endParaRPr lang="nb-NO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 defTabSz="762000" eaLnBrk="0" hangingPunct="0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err="1" smtClean="0"/>
              <a:t>What</a:t>
            </a:r>
            <a:r>
              <a:rPr lang="nb-NO" sz="2400" dirty="0" smtClean="0"/>
              <a:t> is </a:t>
            </a:r>
            <a:r>
              <a:rPr lang="nb-NO" sz="2400" dirty="0" err="1" smtClean="0"/>
              <a:t>this</a:t>
            </a:r>
            <a:r>
              <a:rPr lang="nb-NO" sz="2400" dirty="0" smtClean="0"/>
              <a:t> </a:t>
            </a:r>
            <a:r>
              <a:rPr lang="nb-NO" sz="2400" dirty="0" err="1" smtClean="0"/>
              <a:t>one</a:t>
            </a:r>
            <a:r>
              <a:rPr lang="nb-NO" sz="2400" dirty="0" smtClean="0"/>
              <a:t> </a:t>
            </a:r>
            <a:r>
              <a:rPr lang="nb-NO" sz="2400" dirty="0" err="1" smtClean="0"/>
              <a:t>doing</a:t>
            </a:r>
            <a:r>
              <a:rPr lang="nb-NO" sz="2400" dirty="0" smtClean="0"/>
              <a:t> ?</a:t>
            </a:r>
            <a:endParaRPr lang="nb-NO" sz="2400" dirty="0"/>
          </a:p>
          <a:p>
            <a:pPr defTabSz="762000" eaLnBrk="0" hangingPunct="0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endParaRPr lang="nb-NO" sz="2400" dirty="0"/>
          </a:p>
          <a:p>
            <a:pPr defTabSz="762000" eaLnBrk="0" hangingPunct="0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nb-NO" sz="2400" b="1" dirty="0">
                <a:solidFill>
                  <a:srgbClr val="0000FF"/>
                </a:solidFill>
                <a:latin typeface="Comic Sans MS" pitchFamily="66" charset="0"/>
              </a:rPr>
              <a:t>  	</a:t>
            </a:r>
            <a:r>
              <a:rPr lang="nb-NO" sz="2400" dirty="0">
                <a:solidFill>
                  <a:srgbClr val="0000FF"/>
                </a:solidFill>
                <a:latin typeface="Lucida Console" pitchFamily="49" charset="0"/>
              </a:rPr>
              <a:t>DELETE FROM Vare</a:t>
            </a:r>
          </a:p>
          <a:p>
            <a:pPr defTabSz="762000" eaLnBrk="0" hangingPunct="0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</a:pPr>
            <a:endParaRPr lang="nb-NO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342900" indent="-342900" defTabSz="762000"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smtClean="0"/>
              <a:t>If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want</a:t>
            </a:r>
            <a:r>
              <a:rPr lang="nb-NO" sz="2400" dirty="0" smtClean="0"/>
              <a:t> to </a:t>
            </a:r>
            <a:r>
              <a:rPr lang="nb-NO" sz="2400" dirty="0" err="1" smtClean="0"/>
              <a:t>delete</a:t>
            </a:r>
            <a:r>
              <a:rPr lang="nb-NO" sz="2400" dirty="0" smtClean="0"/>
              <a:t> in </a:t>
            </a:r>
            <a:r>
              <a:rPr lang="nb-NO" sz="2400" dirty="0" err="1" smtClean="0"/>
              <a:t>several</a:t>
            </a:r>
            <a:r>
              <a:rPr lang="nb-NO" sz="2400" dirty="0" smtClean="0"/>
              <a:t> </a:t>
            </a:r>
            <a:r>
              <a:rPr lang="nb-NO" sz="2400" dirty="0" err="1" smtClean="0"/>
              <a:t>tables</a:t>
            </a:r>
            <a:r>
              <a:rPr lang="nb-NO" sz="2400" dirty="0" smtClean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can</a:t>
            </a:r>
            <a:r>
              <a:rPr lang="nb-NO" sz="2400" dirty="0" smtClean="0"/>
              <a:t> </a:t>
            </a:r>
            <a:r>
              <a:rPr lang="nb-NO" sz="2400" dirty="0" err="1" smtClean="0"/>
              <a:t>write</a:t>
            </a:r>
            <a:r>
              <a:rPr lang="nb-NO" sz="2400" dirty="0" smtClean="0"/>
              <a:t> </a:t>
            </a:r>
            <a:r>
              <a:rPr lang="nb-NO" sz="2400" dirty="0" err="1" smtClean="0"/>
              <a:t>several</a:t>
            </a:r>
            <a:r>
              <a:rPr lang="nb-NO" sz="2400" dirty="0" smtClean="0"/>
              <a:t>  </a:t>
            </a:r>
            <a:r>
              <a:rPr lang="nb-NO" sz="2400" dirty="0" smtClean="0">
                <a:solidFill>
                  <a:srgbClr val="0000FF"/>
                </a:solidFill>
              </a:rPr>
              <a:t>DELETE</a:t>
            </a:r>
            <a:r>
              <a:rPr lang="nb-NO" sz="2400" dirty="0"/>
              <a:t> </a:t>
            </a:r>
            <a:r>
              <a:rPr lang="nb-NO" sz="2400" dirty="0" err="1" smtClean="0"/>
              <a:t>commands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792314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000" y="404664"/>
            <a:ext cx="6818518" cy="615553"/>
          </a:xfrm>
        </p:spPr>
        <p:txBody>
          <a:bodyPr/>
          <a:lstStyle/>
          <a:p>
            <a:pPr eaLnBrk="1" hangingPunct="1"/>
            <a:r>
              <a:rPr lang="nb-NO"/>
              <a:t>Skriptfiler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330" y="1124744"/>
            <a:ext cx="7992000" cy="397943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b-NO" dirty="0" smtClean="0"/>
              <a:t>An</a:t>
            </a:r>
            <a:r>
              <a:rPr lang="nb-NO" sz="2400" dirty="0" smtClean="0"/>
              <a:t> </a:t>
            </a:r>
            <a:r>
              <a:rPr lang="nb-NO" sz="2400" b="1" dirty="0">
                <a:solidFill>
                  <a:srgbClr val="FF0000"/>
                </a:solidFill>
              </a:rPr>
              <a:t>SQL-skript</a:t>
            </a:r>
            <a:r>
              <a:rPr lang="nb-NO" sz="2400" dirty="0"/>
              <a:t> </a:t>
            </a:r>
            <a:r>
              <a:rPr lang="nb-NO" dirty="0" smtClean="0"/>
              <a:t>is a </a:t>
            </a:r>
            <a:r>
              <a:rPr lang="nb-NO" dirty="0" err="1" smtClean="0"/>
              <a:t>sequence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SQL </a:t>
            </a:r>
            <a:r>
              <a:rPr lang="nb-NO" dirty="0" err="1" smtClean="0"/>
              <a:t>sentences</a:t>
            </a:r>
            <a:r>
              <a:rPr lang="nb-NO" dirty="0" smtClean="0"/>
              <a:t> </a:t>
            </a:r>
            <a:r>
              <a:rPr lang="nb-NO" dirty="0" err="1" smtClean="0"/>
              <a:t>stored</a:t>
            </a:r>
            <a:r>
              <a:rPr lang="nb-NO" dirty="0" smtClean="0"/>
              <a:t> in a file </a:t>
            </a:r>
            <a:r>
              <a:rPr lang="nb-NO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nb-NO" sz="2000" dirty="0" err="1" smtClean="0"/>
              <a:t>Useful</a:t>
            </a:r>
            <a:r>
              <a:rPr lang="nb-NO" sz="2000" dirty="0" smtClean="0"/>
              <a:t> </a:t>
            </a:r>
            <a:r>
              <a:rPr lang="nb-NO" sz="2000" dirty="0" err="1" smtClean="0"/>
              <a:t>when</a:t>
            </a:r>
            <a:r>
              <a:rPr lang="nb-NO" sz="2000" dirty="0" smtClean="0"/>
              <a:t> </a:t>
            </a:r>
            <a:r>
              <a:rPr lang="nb-NO" sz="2000" dirty="0" err="1" smtClean="0"/>
              <a:t>developing</a:t>
            </a:r>
            <a:r>
              <a:rPr lang="nb-NO" sz="2000" dirty="0" smtClean="0"/>
              <a:t> </a:t>
            </a:r>
            <a:r>
              <a:rPr lang="nb-NO" sz="2000" dirty="0" err="1" smtClean="0"/>
              <a:t>new</a:t>
            </a:r>
            <a:r>
              <a:rPr lang="nb-NO" sz="2000" dirty="0" smtClean="0"/>
              <a:t> databases</a:t>
            </a:r>
            <a:endParaRPr lang="nb-NO" sz="1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CREATE TABLE Vare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CREATE TABLE Kunde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CREATE TABLE Ordre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INSERT INTO Vare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INSERT INTO Vare 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b-NO" sz="1400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sz="2400" dirty="0" err="1" smtClean="0"/>
              <a:t>starting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script by </a:t>
            </a:r>
            <a:r>
              <a:rPr lang="nb-NO" sz="2400" dirty="0" err="1" smtClean="0"/>
              <a:t>removing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</a:t>
            </a:r>
            <a:r>
              <a:rPr lang="nb-NO" sz="2400" dirty="0" err="1" smtClean="0"/>
              <a:t>tables</a:t>
            </a:r>
            <a:r>
              <a:rPr lang="nb-NO" sz="2400" dirty="0" smtClean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can</a:t>
            </a:r>
            <a:r>
              <a:rPr lang="nb-NO" sz="2400" dirty="0" smtClean="0"/>
              <a:t> run a scripts over and over </a:t>
            </a:r>
            <a:r>
              <a:rPr lang="nb-NO" sz="2400" dirty="0" err="1" smtClean="0"/>
              <a:t>again</a:t>
            </a:r>
            <a:endParaRPr lang="nb-NO" sz="1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DROP TABLE Vare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DROP TABLE Kunde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b-NO" sz="2000" dirty="0">
                <a:solidFill>
                  <a:srgbClr val="0000FF"/>
                </a:solidFill>
                <a:latin typeface="Lucida Console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972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3" y="116632"/>
            <a:ext cx="6818518" cy="615553"/>
          </a:xfrm>
        </p:spPr>
        <p:txBody>
          <a:bodyPr/>
          <a:lstStyle/>
          <a:p>
            <a:pPr eaLnBrk="1" hangingPunct="1"/>
            <a:r>
              <a:rPr lang="nb-NO" sz="2800" dirty="0"/>
              <a:t>Data </a:t>
            </a:r>
            <a:r>
              <a:rPr lang="nb-NO" dirty="0" smtClean="0"/>
              <a:t>and</a:t>
            </a:r>
            <a:r>
              <a:rPr lang="nb-NO" sz="2800" dirty="0" smtClean="0"/>
              <a:t> </a:t>
            </a:r>
            <a:r>
              <a:rPr lang="nb-NO" sz="2800" dirty="0" err="1" smtClean="0"/>
              <a:t>meta</a:t>
            </a:r>
            <a:r>
              <a:rPr lang="nb-NO" sz="2800" dirty="0" smtClean="0"/>
              <a:t> data </a:t>
            </a:r>
            <a:endParaRPr lang="nb-NO" sz="28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260" y="708696"/>
            <a:ext cx="7990656" cy="532824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nb-NO" dirty="0"/>
              <a:t>A</a:t>
            </a:r>
            <a:r>
              <a:rPr lang="nb-NO" sz="2400" dirty="0" smtClean="0"/>
              <a:t> data base system </a:t>
            </a:r>
            <a:r>
              <a:rPr lang="nb-NO" sz="2400" dirty="0" err="1" smtClean="0"/>
              <a:t>contains</a:t>
            </a:r>
            <a:r>
              <a:rPr lang="nb-NO" sz="2400" dirty="0" smtClean="0"/>
              <a:t> </a:t>
            </a:r>
            <a:r>
              <a:rPr lang="nb-NO" sz="2400" dirty="0" err="1" smtClean="0"/>
              <a:t>both</a:t>
            </a:r>
            <a:r>
              <a:rPr lang="nb-NO" dirty="0"/>
              <a:t> </a:t>
            </a:r>
            <a:r>
              <a:rPr lang="nb-NO" sz="2400" dirty="0" smtClean="0"/>
              <a:t>data </a:t>
            </a:r>
            <a:r>
              <a:rPr lang="nb-NO" dirty="0" smtClean="0"/>
              <a:t>and </a:t>
            </a:r>
            <a:r>
              <a:rPr lang="nb-NO" sz="2400" b="1" dirty="0" err="1" smtClean="0">
                <a:solidFill>
                  <a:srgbClr val="FF0000"/>
                </a:solidFill>
              </a:rPr>
              <a:t>meta</a:t>
            </a:r>
            <a:r>
              <a:rPr lang="nb-NO" sz="2400" b="1" dirty="0" smtClean="0">
                <a:solidFill>
                  <a:srgbClr val="FF0000"/>
                </a:solidFill>
              </a:rPr>
              <a:t> data</a:t>
            </a:r>
            <a:endParaRPr lang="nb-NO" sz="2400" dirty="0"/>
          </a:p>
          <a:p>
            <a:pPr eaLnBrk="1" hangingPunct="1"/>
            <a:endParaRPr lang="nb-NO" sz="2400" dirty="0"/>
          </a:p>
          <a:p>
            <a:pPr eaLnBrk="1" hangingPunct="1"/>
            <a:r>
              <a:rPr lang="nb-NO" dirty="0"/>
              <a:t>A</a:t>
            </a:r>
            <a:r>
              <a:rPr lang="nb-NO" sz="2400" dirty="0" smtClean="0"/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meta</a:t>
            </a:r>
            <a:r>
              <a:rPr lang="nb-NO" sz="2400" b="1" dirty="0" smtClean="0">
                <a:solidFill>
                  <a:srgbClr val="FF0000"/>
                </a:solidFill>
              </a:rPr>
              <a:t> database</a:t>
            </a:r>
            <a:r>
              <a:rPr lang="nb-NO" sz="2400" dirty="0" smtClean="0">
                <a:solidFill>
                  <a:srgbClr val="FF0000"/>
                </a:solidFill>
              </a:rPr>
              <a:t> </a:t>
            </a:r>
            <a:r>
              <a:rPr lang="nb-NO" dirty="0" err="1" smtClean="0"/>
              <a:t>describes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construction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data base</a:t>
            </a:r>
            <a:r>
              <a:rPr lang="nb-NO" sz="2400" dirty="0" smtClean="0"/>
              <a:t> :</a:t>
            </a:r>
            <a:endParaRPr lang="nb-NO" sz="2400" dirty="0"/>
          </a:p>
          <a:p>
            <a:pPr lvl="1" eaLnBrk="1" hangingPunct="1"/>
            <a:r>
              <a:rPr lang="nb-NO" dirty="0" smtClean="0"/>
              <a:t>The </a:t>
            </a:r>
            <a:r>
              <a:rPr lang="nb-NO" dirty="0" err="1" smtClean="0"/>
              <a:t>names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 </a:t>
            </a:r>
            <a:r>
              <a:rPr lang="nb-NO" dirty="0" err="1" smtClean="0"/>
              <a:t>tables</a:t>
            </a:r>
            <a:endParaRPr lang="nb-NO" dirty="0"/>
          </a:p>
          <a:p>
            <a:pPr lvl="1" eaLnBrk="1" hangingPunct="1"/>
            <a:r>
              <a:rPr lang="nb-NO" dirty="0" smtClean="0"/>
              <a:t>The </a:t>
            </a:r>
            <a:r>
              <a:rPr lang="nb-NO" dirty="0" err="1" smtClean="0"/>
              <a:t>columns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</a:p>
          <a:p>
            <a:pPr lvl="1" eaLnBrk="1" hangingPunct="1"/>
            <a:r>
              <a:rPr lang="nb-NO" dirty="0" smtClean="0"/>
              <a:t>The data type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column</a:t>
            </a:r>
            <a:r>
              <a:rPr lang="nb-NO" dirty="0" smtClean="0"/>
              <a:t> </a:t>
            </a:r>
          </a:p>
          <a:p>
            <a:pPr lvl="1" eaLnBrk="1" hangingPunct="1"/>
            <a:r>
              <a:rPr lang="nb-NO" dirty="0" smtClean="0"/>
              <a:t>The </a:t>
            </a:r>
            <a:r>
              <a:rPr lang="nb-NO" dirty="0" err="1" smtClean="0"/>
              <a:t>primæry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for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endParaRPr lang="nb-NO" dirty="0"/>
          </a:p>
          <a:p>
            <a:pPr lvl="1" eaLnBrk="1" hangingPunct="1"/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columns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foreign</a:t>
            </a:r>
            <a:r>
              <a:rPr lang="nb-NO" dirty="0" smtClean="0"/>
              <a:t> </a:t>
            </a:r>
            <a:r>
              <a:rPr lang="nb-NO" dirty="0" err="1" smtClean="0"/>
              <a:t>keys</a:t>
            </a:r>
            <a:r>
              <a:rPr lang="nb-NO" dirty="0" smtClean="0"/>
              <a:t> for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endParaRPr lang="nb-NO" dirty="0" smtClean="0"/>
          </a:p>
          <a:p>
            <a:pPr marL="468000" lvl="1" indent="0" eaLnBrk="1" hangingPunct="1">
              <a:buNone/>
            </a:pPr>
            <a:endParaRPr lang="nb-NO" sz="2400" dirty="0"/>
          </a:p>
          <a:p>
            <a:pPr eaLnBrk="1" hangingPunct="1"/>
            <a:r>
              <a:rPr lang="nb-NO" sz="2400" dirty="0" smtClean="0"/>
              <a:t>Meta data </a:t>
            </a:r>
            <a:r>
              <a:rPr lang="nb-NO" sz="2400" dirty="0" err="1" smtClean="0"/>
              <a:t>can</a:t>
            </a:r>
            <a:r>
              <a:rPr lang="nb-NO" sz="2400" dirty="0" smtClean="0"/>
              <a:t> be </a:t>
            </a:r>
            <a:r>
              <a:rPr lang="nb-NO" sz="2400" dirty="0" err="1" smtClean="0"/>
              <a:t>stored</a:t>
            </a:r>
            <a:r>
              <a:rPr lang="nb-NO" sz="2400" dirty="0" smtClean="0"/>
              <a:t> in </a:t>
            </a:r>
            <a:r>
              <a:rPr lang="nb-NO" sz="2400" dirty="0" err="1" smtClean="0"/>
              <a:t>tables</a:t>
            </a:r>
            <a:r>
              <a:rPr lang="nb-NO" sz="2400" dirty="0" smtClean="0"/>
              <a:t> </a:t>
            </a:r>
          </a:p>
          <a:p>
            <a:pPr eaLnBrk="1" hangingPunct="1"/>
            <a:r>
              <a:rPr lang="nb-NO" dirty="0" smtClean="0"/>
              <a:t>DBHS </a:t>
            </a:r>
            <a:r>
              <a:rPr lang="nb-NO" dirty="0" err="1" smtClean="0"/>
              <a:t>oppdates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 system </a:t>
            </a:r>
            <a:r>
              <a:rPr lang="nb-NO" dirty="0" err="1" smtClean="0"/>
              <a:t>catalogue</a:t>
            </a:r>
            <a:endParaRPr lang="nb-NO" dirty="0"/>
          </a:p>
          <a:p>
            <a:pPr lvl="1" eaLnBrk="1" hangingPunct="1"/>
            <a:r>
              <a:rPr lang="nb-NO" dirty="0" err="1" smtClean="0"/>
              <a:t>We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</a:t>
            </a:r>
            <a:r>
              <a:rPr lang="nb-NO" dirty="0" err="1" smtClean="0"/>
              <a:t>write</a:t>
            </a:r>
            <a:r>
              <a:rPr lang="nb-NO" dirty="0" smtClean="0"/>
              <a:t> SQL</a:t>
            </a:r>
            <a:r>
              <a:rPr lang="nb-NO" dirty="0"/>
              <a:t> </a:t>
            </a:r>
            <a:r>
              <a:rPr lang="nb-NO" dirty="0" err="1" smtClean="0"/>
              <a:t>queries</a:t>
            </a:r>
            <a:r>
              <a:rPr lang="nb-NO" dirty="0" smtClean="0"/>
              <a:t> to </a:t>
            </a:r>
            <a:r>
              <a:rPr lang="nb-NO" dirty="0" err="1" smtClean="0"/>
              <a:t>these</a:t>
            </a:r>
            <a:r>
              <a:rPr lang="nb-NO" dirty="0" smtClean="0"/>
              <a:t> </a:t>
            </a:r>
            <a:r>
              <a:rPr lang="nb-NO" dirty="0" err="1" smtClean="0"/>
              <a:t>sytem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168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Øvinger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Oppgaver</a:t>
            </a:r>
            <a:endParaRPr lang="en-US" dirty="0"/>
          </a:p>
          <a:p>
            <a:pPr lvl="1"/>
            <a:r>
              <a:rPr lang="en-US" dirty="0" err="1" smtClean="0"/>
              <a:t>Obligatorisk</a:t>
            </a:r>
            <a:r>
              <a:rPr lang="en-US" dirty="0" smtClean="0"/>
              <a:t> </a:t>
            </a:r>
            <a:r>
              <a:rPr lang="en-US" dirty="0" err="1" smtClean="0"/>
              <a:t>oppgave</a:t>
            </a:r>
            <a:r>
              <a:rPr lang="en-US" dirty="0" smtClean="0"/>
              <a:t> 1</a:t>
            </a:r>
            <a:endParaRPr lang="en-US" dirty="0"/>
          </a:p>
          <a:p>
            <a:pPr lvl="1"/>
            <a:r>
              <a:rPr lang="en-US" dirty="0" err="1" smtClean="0"/>
              <a:t>Øvingsoppgave</a:t>
            </a:r>
            <a:r>
              <a:rPr lang="en-US" dirty="0" smtClean="0"/>
              <a:t> 2</a:t>
            </a:r>
            <a:endParaRPr lang="en-US" dirty="0"/>
          </a:p>
          <a:p>
            <a:pPr lvl="1"/>
            <a:r>
              <a:rPr lang="en-US" dirty="0" err="1" smtClean="0"/>
              <a:t>Øvingsoppgave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7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3" y="581198"/>
            <a:ext cx="7772400" cy="615553"/>
          </a:xfrm>
        </p:spPr>
        <p:txBody>
          <a:bodyPr/>
          <a:lstStyle/>
          <a:p>
            <a:r>
              <a:rPr lang="nb-NO" dirty="0" smtClean="0"/>
              <a:t>Goals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896543"/>
          </a:xfrm>
        </p:spPr>
        <p:txBody>
          <a:bodyPr/>
          <a:lstStyle/>
          <a:p>
            <a:r>
              <a:rPr lang="nb-NO" dirty="0" smtClean="0"/>
              <a:t>Understand </a:t>
            </a:r>
            <a:r>
              <a:rPr lang="nb-NO" dirty="0" err="1" smtClean="0"/>
              <a:t>how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constructed</a:t>
            </a:r>
            <a:r>
              <a:rPr lang="nb-NO" dirty="0" smtClean="0"/>
              <a:t> in </a:t>
            </a:r>
            <a:r>
              <a:rPr lang="nb-NO" dirty="0" err="1" smtClean="0"/>
              <a:t>columns</a:t>
            </a:r>
            <a:r>
              <a:rPr lang="nb-NO" dirty="0" smtClean="0"/>
              <a:t> and </a:t>
            </a:r>
            <a:r>
              <a:rPr lang="nb-NO" dirty="0" err="1" smtClean="0"/>
              <a:t>rows</a:t>
            </a:r>
            <a:r>
              <a:rPr lang="nb-NO" dirty="0" smtClean="0"/>
              <a:t>,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role</a:t>
            </a:r>
            <a:r>
              <a:rPr lang="nb-NO" dirty="0" smtClean="0"/>
              <a:t> types </a:t>
            </a:r>
            <a:r>
              <a:rPr lang="nb-NO" dirty="0" err="1" smtClean="0"/>
              <a:t>of</a:t>
            </a:r>
            <a:r>
              <a:rPr lang="nb-NO" dirty="0" smtClean="0"/>
              <a:t> data, </a:t>
            </a:r>
            <a:r>
              <a:rPr lang="nb-NO" dirty="0" err="1" smtClean="0"/>
              <a:t>primary</a:t>
            </a:r>
            <a:r>
              <a:rPr lang="nb-NO" dirty="0" smtClean="0"/>
              <a:t> </a:t>
            </a:r>
            <a:r>
              <a:rPr lang="nb-NO" dirty="0" err="1" smtClean="0"/>
              <a:t>keys</a:t>
            </a:r>
            <a:r>
              <a:rPr lang="nb-NO" dirty="0" smtClean="0"/>
              <a:t>, </a:t>
            </a:r>
            <a:r>
              <a:rPr lang="nb-NO" dirty="0" err="1" smtClean="0"/>
              <a:t>foreign</a:t>
            </a:r>
            <a:r>
              <a:rPr lang="nb-NO" dirty="0" smtClean="0"/>
              <a:t> </a:t>
            </a:r>
            <a:r>
              <a:rPr lang="nb-NO" dirty="0" err="1" smtClean="0"/>
              <a:t>keys</a:t>
            </a:r>
            <a:r>
              <a:rPr lang="nb-NO" dirty="0" smtClean="0"/>
              <a:t> and business </a:t>
            </a:r>
            <a:r>
              <a:rPr lang="nb-NO" dirty="0" err="1" smtClean="0"/>
              <a:t>rules</a:t>
            </a:r>
            <a:r>
              <a:rPr lang="nb-NO" dirty="0" smtClean="0"/>
              <a:t> play to </a:t>
            </a:r>
            <a:r>
              <a:rPr lang="nb-NO" dirty="0" err="1" smtClean="0"/>
              <a:t>guarantee</a:t>
            </a:r>
            <a:r>
              <a:rPr lang="nb-NO" dirty="0" smtClean="0"/>
              <a:t> </a:t>
            </a:r>
            <a:r>
              <a:rPr lang="nb-NO" dirty="0" err="1" smtClean="0"/>
              <a:t>good</a:t>
            </a:r>
            <a:r>
              <a:rPr lang="nb-NO" dirty="0" smtClean="0"/>
              <a:t> data </a:t>
            </a:r>
            <a:r>
              <a:rPr lang="nb-NO" dirty="0" err="1" smtClean="0"/>
              <a:t>quality</a:t>
            </a:r>
            <a:endParaRPr lang="nb-NO" dirty="0" smtClean="0"/>
          </a:p>
          <a:p>
            <a:r>
              <a:rPr lang="nb-NO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/>
              <a:t>SQL </a:t>
            </a:r>
            <a:r>
              <a:rPr lang="nb-NO" dirty="0" smtClean="0"/>
              <a:t>to </a:t>
            </a:r>
            <a:r>
              <a:rPr lang="nb-NO" dirty="0" err="1" smtClean="0"/>
              <a:t>define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data types, </a:t>
            </a:r>
            <a:r>
              <a:rPr lang="nb-NO" dirty="0" err="1" smtClean="0"/>
              <a:t>primary</a:t>
            </a:r>
            <a:r>
              <a:rPr lang="nb-NO" dirty="0" smtClean="0"/>
              <a:t> </a:t>
            </a:r>
            <a:r>
              <a:rPr lang="nb-NO" dirty="0" err="1" smtClean="0"/>
              <a:t>keys</a:t>
            </a:r>
            <a:r>
              <a:rPr lang="nb-NO" dirty="0" smtClean="0"/>
              <a:t>, </a:t>
            </a:r>
            <a:r>
              <a:rPr lang="nb-NO" dirty="0" err="1" smtClean="0"/>
              <a:t>foreign</a:t>
            </a:r>
            <a:r>
              <a:rPr lang="nb-NO" dirty="0" smtClean="0"/>
              <a:t> </a:t>
            </a:r>
            <a:r>
              <a:rPr lang="nb-NO" dirty="0" err="1" smtClean="0"/>
              <a:t>keys</a:t>
            </a:r>
            <a:r>
              <a:rPr lang="nb-NO" dirty="0" smtClean="0"/>
              <a:t> and </a:t>
            </a:r>
            <a:r>
              <a:rPr lang="nb-NO" sz="2400" dirty="0" smtClean="0"/>
              <a:t> business </a:t>
            </a:r>
            <a:r>
              <a:rPr lang="nb-NO" sz="2400" dirty="0" err="1" smtClean="0"/>
              <a:t>rules</a:t>
            </a:r>
            <a:endParaRPr lang="nb-NO" sz="2400" dirty="0"/>
          </a:p>
          <a:p>
            <a:r>
              <a:rPr lang="nb-NO" dirty="0" err="1" smtClean="0"/>
              <a:t>Use</a:t>
            </a:r>
            <a:r>
              <a:rPr lang="nb-NO" sz="2400" dirty="0" smtClean="0"/>
              <a:t> </a:t>
            </a:r>
            <a:r>
              <a:rPr lang="nb-NO" sz="2400" dirty="0"/>
              <a:t>SQL </a:t>
            </a:r>
            <a:r>
              <a:rPr lang="nb-NO" dirty="0" smtClean="0"/>
              <a:t>to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content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, </a:t>
            </a:r>
            <a:r>
              <a:rPr lang="nb-NO" dirty="0" err="1" smtClean="0"/>
              <a:t>insert</a:t>
            </a:r>
            <a:r>
              <a:rPr lang="nb-NO" dirty="0" smtClean="0"/>
              <a:t>, </a:t>
            </a:r>
            <a:r>
              <a:rPr lang="nb-NO" dirty="0" err="1" smtClean="0"/>
              <a:t>change</a:t>
            </a:r>
            <a:r>
              <a:rPr lang="nb-NO" dirty="0" smtClean="0"/>
              <a:t> and </a:t>
            </a:r>
            <a:r>
              <a:rPr lang="nb-NO" dirty="0" err="1" smtClean="0"/>
              <a:t>delete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/>
              <a:t> </a:t>
            </a:r>
            <a:r>
              <a:rPr lang="nb-NO" sz="2400" dirty="0" smtClean="0"/>
              <a:t> </a:t>
            </a:r>
          </a:p>
          <a:p>
            <a:r>
              <a:rPr lang="nb-NO" dirty="0" smtClean="0"/>
              <a:t>Make</a:t>
            </a:r>
            <a:r>
              <a:rPr lang="nb-NO" sz="2400" dirty="0" smtClean="0"/>
              <a:t> SQL</a:t>
            </a:r>
            <a:r>
              <a:rPr lang="nb-NO" dirty="0"/>
              <a:t> </a:t>
            </a:r>
            <a:r>
              <a:rPr lang="nb-NO" dirty="0" smtClean="0"/>
              <a:t>script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creates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r>
              <a:rPr lang="nb-NO" dirty="0" smtClean="0"/>
              <a:t> and </a:t>
            </a:r>
            <a:r>
              <a:rPr lang="nb-NO" dirty="0" err="1" smtClean="0"/>
              <a:t>inserts</a:t>
            </a:r>
            <a:r>
              <a:rPr lang="nb-NO" dirty="0" smtClean="0"/>
              <a:t> data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05566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6" y="1412776"/>
            <a:ext cx="8542588" cy="452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576000" y="316518"/>
            <a:ext cx="6818518" cy="1231106"/>
          </a:xfrm>
        </p:spPr>
        <p:txBody>
          <a:bodyPr/>
          <a:lstStyle/>
          <a:p>
            <a:pPr eaLnBrk="1" hangingPunct="1"/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dirty="0"/>
              <a:t>database </a:t>
            </a:r>
            <a:r>
              <a:rPr lang="nb-NO" dirty="0" err="1" smtClean="0"/>
              <a:t>contains</a:t>
            </a:r>
            <a:r>
              <a:rPr lang="nb-NO" dirty="0" smtClean="0"/>
              <a:t> </a:t>
            </a:r>
            <a:r>
              <a:rPr lang="nb-NO" dirty="0" err="1" smtClean="0"/>
              <a:t>many</a:t>
            </a:r>
            <a:r>
              <a:rPr lang="nb-NO" dirty="0" smtClean="0"/>
              <a:t> </a:t>
            </a:r>
            <a:r>
              <a:rPr lang="nb-NO" dirty="0" err="1" smtClean="0"/>
              <a:t>tables</a:t>
            </a:r>
            <a:endParaRPr lang="nb-NO" dirty="0"/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0020" y="1556792"/>
            <a:ext cx="2250080" cy="50323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nb-NO" b="1" dirty="0">
                <a:solidFill>
                  <a:srgbClr val="FF0000"/>
                </a:solidFill>
              </a:rPr>
              <a:t>Hobbyhuset</a:t>
            </a:r>
          </a:p>
        </p:txBody>
      </p:sp>
    </p:spTree>
    <p:extLst>
      <p:ext uri="{BB962C8B-B14F-4D97-AF65-F5344CB8AC3E}">
        <p14:creationId xmlns:p14="http://schemas.microsoft.com/office/powerpoint/2010/main" val="213296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42938" y="27385"/>
            <a:ext cx="7772400" cy="615553"/>
          </a:xfrm>
        </p:spPr>
        <p:txBody>
          <a:bodyPr/>
          <a:lstStyle/>
          <a:p>
            <a:pPr eaLnBrk="1" hangingPunct="1"/>
            <a:r>
              <a:rPr lang="nb-NO" dirty="0" smtClean="0"/>
              <a:t>The </a:t>
            </a:r>
            <a:r>
              <a:rPr lang="nb-NO" dirty="0" err="1" smtClean="0"/>
              <a:t>table</a:t>
            </a:r>
            <a:r>
              <a:rPr lang="nb-NO" dirty="0" smtClean="0"/>
              <a:t> ”Vare”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69568"/>
              </p:ext>
            </p:extLst>
          </p:nvPr>
        </p:nvGraphicFramePr>
        <p:xfrm>
          <a:off x="251519" y="785813"/>
          <a:ext cx="8892480" cy="482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0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7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7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73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6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VNr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Betegnelse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Pris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Kategori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Antall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Hylle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90693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Marsipantang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57.00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Konditor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B17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44939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Malerskrin,</a:t>
                      </a:r>
                      <a:r>
                        <a:rPr lang="nb-NO" sz="1800" baseline="0" dirty="0"/>
                        <a:t> 6 farger</a:t>
                      </a:r>
                      <a:endParaRPr lang="nb-NO" sz="1800" dirty="0"/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115.00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Hobbymaling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B02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10830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Nisseskjegg, 30 cm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57.50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Dukker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42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64551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Hengebegonia, 10 stk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118.00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Blomster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206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E05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15217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Kram tørrfluekorker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32.00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Fiske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213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B42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90164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Lakrisekstrakt, 100g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75.50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Konditor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104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B06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15207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Antron garn, hvit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24.50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Fiske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21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B41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13001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Glasskuler, 100 gr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38.00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Dukker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E11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15211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Tubeflueverktøy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209.00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Fiske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39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B42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33045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Blomkarse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17.50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Blomster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206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E05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55130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Moro med marsipan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298.50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Bøker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140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C20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42615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Gipsform marihøner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106.00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Keramikk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124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B03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199" name="TextBox 4"/>
          <p:cNvSpPr txBox="1">
            <a:spLocks noChangeArrowheads="1"/>
          </p:cNvSpPr>
          <p:nvPr/>
        </p:nvSpPr>
        <p:spPr bwMode="auto">
          <a:xfrm>
            <a:off x="852736" y="5749920"/>
            <a:ext cx="7776864" cy="120032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err="1" smtClean="0"/>
              <a:t>Row</a:t>
            </a:r>
            <a:r>
              <a:rPr lang="nb-NO" sz="2400" dirty="0" smtClean="0"/>
              <a:t>, </a:t>
            </a:r>
            <a:r>
              <a:rPr lang="nb-NO" sz="2400" dirty="0" err="1" smtClean="0"/>
              <a:t>column</a:t>
            </a:r>
            <a:r>
              <a:rPr lang="nb-NO" sz="2400" dirty="0" smtClean="0"/>
              <a:t> </a:t>
            </a:r>
            <a:r>
              <a:rPr lang="nb-NO" sz="2400" dirty="0" err="1" smtClean="0"/>
              <a:t>value</a:t>
            </a:r>
            <a:r>
              <a:rPr lang="nb-NO" sz="2400" dirty="0" smtClean="0"/>
              <a:t>, data type</a:t>
            </a:r>
            <a:r>
              <a:rPr lang="nb-NO" sz="2400" dirty="0"/>
              <a:t>, </a:t>
            </a:r>
            <a:r>
              <a:rPr lang="nb-NO" sz="2400" b="1" dirty="0" err="1" smtClean="0">
                <a:solidFill>
                  <a:srgbClr val="FF0000"/>
                </a:solidFill>
              </a:rPr>
              <a:t>primary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key</a:t>
            </a:r>
            <a:r>
              <a:rPr lang="nb-NO" sz="2400" dirty="0" smtClean="0"/>
              <a:t>, null mark</a:t>
            </a:r>
            <a:endParaRPr lang="nb-NO" sz="2400" dirty="0"/>
          </a:p>
          <a:p>
            <a:pPr marL="342900" indent="-342900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err="1" smtClean="0"/>
              <a:t>Can</a:t>
            </a:r>
            <a:r>
              <a:rPr lang="nb-NO" sz="2400" dirty="0" smtClean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avoid</a:t>
            </a:r>
            <a:r>
              <a:rPr lang="nb-NO" sz="2400" dirty="0" smtClean="0"/>
              <a:t> </a:t>
            </a:r>
            <a:r>
              <a:rPr lang="nb-NO" sz="2400" dirty="0" err="1" smtClean="0"/>
              <a:t>writing</a:t>
            </a:r>
            <a:r>
              <a:rPr lang="nb-NO" sz="2400" dirty="0" smtClean="0"/>
              <a:t> </a:t>
            </a:r>
            <a:r>
              <a:rPr lang="nb-NO" sz="2400" dirty="0" err="1" smtClean="0"/>
              <a:t>the</a:t>
            </a:r>
            <a:r>
              <a:rPr lang="nb-NO" sz="2400" dirty="0" smtClean="0"/>
              <a:t> same </a:t>
            </a:r>
            <a:r>
              <a:rPr lang="nb-NO" sz="2400" dirty="0" err="1" smtClean="0"/>
              <a:t>text</a:t>
            </a:r>
            <a:r>
              <a:rPr lang="nb-NO" sz="2400" dirty="0" smtClean="0"/>
              <a:t> for ”Kategori” </a:t>
            </a:r>
            <a:r>
              <a:rPr lang="nb-NO" sz="2400" dirty="0" err="1" smtClean="0"/>
              <a:t>several</a:t>
            </a:r>
            <a:r>
              <a:rPr lang="nb-NO" sz="2400" dirty="0" smtClean="0"/>
              <a:t> times?   </a:t>
            </a:r>
            <a:endParaRPr lang="nb-NO" sz="2400" dirty="0"/>
          </a:p>
        </p:txBody>
      </p:sp>
      <p:cxnSp>
        <p:nvCxnSpPr>
          <p:cNvPr id="10" name="Rett linje 9"/>
          <p:cNvCxnSpPr/>
          <p:nvPr/>
        </p:nvCxnSpPr>
        <p:spPr bwMode="auto">
          <a:xfrm>
            <a:off x="827584" y="692696"/>
            <a:ext cx="79208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87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42938" y="27385"/>
            <a:ext cx="7772400" cy="615553"/>
          </a:xfrm>
        </p:spPr>
        <p:txBody>
          <a:bodyPr/>
          <a:lstStyle/>
          <a:p>
            <a:pPr eaLnBrk="1" hangingPunct="1"/>
            <a:r>
              <a:rPr lang="nb-NO" dirty="0" smtClean="0"/>
              <a:t>The </a:t>
            </a:r>
            <a:r>
              <a:rPr lang="nb-NO" dirty="0" err="1" smtClean="0"/>
              <a:t>tables</a:t>
            </a:r>
            <a:r>
              <a:rPr lang="nb-NO" dirty="0" smtClean="0"/>
              <a:t> ”Vare” and ”Kategori”</a:t>
            </a:r>
            <a:endParaRPr lang="nb-N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85813" y="980728"/>
          <a:ext cx="2862262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91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KatNr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Kategori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1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Blomster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2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Bøker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3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Konditor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4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Hobbymaling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5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Keramikk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6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Dukker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nb-NO" sz="1800" dirty="0"/>
                        <a:t>7</a:t>
                      </a:r>
                    </a:p>
                  </a:txBody>
                  <a:tcPr marL="91444" marR="91444" marT="45725" marB="45725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Fiske</a:t>
                      </a:r>
                    </a:p>
                  </a:txBody>
                  <a:tcPr marL="91444" marR="91444" marT="45725" marB="45725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152" name="TextBox 4"/>
          <p:cNvSpPr txBox="1">
            <a:spLocks noChangeArrowheads="1"/>
          </p:cNvSpPr>
          <p:nvPr/>
        </p:nvSpPr>
        <p:spPr bwMode="auto">
          <a:xfrm>
            <a:off x="611560" y="4071938"/>
            <a:ext cx="32043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err="1" smtClean="0"/>
              <a:t>Table</a:t>
            </a:r>
            <a:r>
              <a:rPr lang="nb-NO" sz="2400" dirty="0" smtClean="0"/>
              <a:t> </a:t>
            </a:r>
            <a:r>
              <a:rPr lang="nb-NO" sz="2400" dirty="0" err="1" smtClean="0"/>
              <a:t>of</a:t>
            </a:r>
            <a:r>
              <a:rPr lang="nb-NO" sz="2400" dirty="0" smtClean="0"/>
              <a:t> </a:t>
            </a:r>
            <a:r>
              <a:rPr lang="nb-NO" sz="2400" dirty="0" err="1" smtClean="0"/>
              <a:t>categories</a:t>
            </a:r>
            <a:endParaRPr lang="nb-NO" sz="2400" dirty="0"/>
          </a:p>
          <a:p>
            <a:pPr marL="342900" indent="-342900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b="1" dirty="0" err="1" smtClean="0">
                <a:solidFill>
                  <a:srgbClr val="FF0000"/>
                </a:solidFill>
              </a:rPr>
              <a:t>Primary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key</a:t>
            </a:r>
            <a:endParaRPr lang="nb-NO" sz="2400" dirty="0"/>
          </a:p>
          <a:p>
            <a:pPr marL="342900" indent="-342900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err="1" smtClean="0"/>
              <a:t>Avoids</a:t>
            </a:r>
            <a:r>
              <a:rPr lang="nb-NO" sz="2400" dirty="0" smtClean="0"/>
              <a:t> </a:t>
            </a:r>
            <a:r>
              <a:rPr lang="nb-NO" sz="2400" dirty="0" smtClean="0"/>
              <a:t>misspellings</a:t>
            </a:r>
            <a:endParaRPr lang="nb-NO" sz="2400" dirty="0"/>
          </a:p>
          <a:p>
            <a:pPr marL="342900" indent="-342900"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 smtClean="0"/>
              <a:t>Saves </a:t>
            </a:r>
            <a:r>
              <a:rPr lang="nb-NO" sz="2400" dirty="0" err="1" smtClean="0"/>
              <a:t>storage</a:t>
            </a:r>
            <a:endParaRPr lang="nb-NO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4139952" y="980728"/>
          <a:ext cx="4071937" cy="482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8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5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44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VNr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KatNr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90693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3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44939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4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10830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6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64551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15217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7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90164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3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15207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7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13001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6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15211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7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33045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1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55130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2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nb-NO" sz="1800" dirty="0"/>
                        <a:t>42615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/>
                        <a:t>6</a:t>
                      </a:r>
                      <a:endParaRPr lang="nb-NO" sz="1800" dirty="0"/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nb-NO" sz="1800" dirty="0"/>
                        <a:t>...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cxnSp>
        <p:nvCxnSpPr>
          <p:cNvPr id="3" name="Rett linje 2"/>
          <p:cNvCxnSpPr/>
          <p:nvPr/>
        </p:nvCxnSpPr>
        <p:spPr bwMode="auto">
          <a:xfrm flipV="1">
            <a:off x="6444208" y="692696"/>
            <a:ext cx="0" cy="216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Rett linje 6"/>
          <p:cNvCxnSpPr/>
          <p:nvPr/>
        </p:nvCxnSpPr>
        <p:spPr bwMode="auto">
          <a:xfrm flipH="1">
            <a:off x="1187624" y="692696"/>
            <a:ext cx="5256584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Rett linje 8"/>
          <p:cNvCxnSpPr/>
          <p:nvPr/>
        </p:nvCxnSpPr>
        <p:spPr bwMode="auto">
          <a:xfrm>
            <a:off x="1187624" y="692696"/>
            <a:ext cx="0" cy="2160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364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11560" y="228427"/>
            <a:ext cx="6818518" cy="615553"/>
          </a:xfrm>
        </p:spPr>
        <p:txBody>
          <a:bodyPr/>
          <a:lstStyle/>
          <a:p>
            <a:pPr eaLnBrk="1" hangingPunct="1"/>
            <a:r>
              <a:rPr lang="nb-NO"/>
              <a:t>Student</a:t>
            </a:r>
          </a:p>
        </p:txBody>
      </p:sp>
      <p:graphicFrame>
        <p:nvGraphicFramePr>
          <p:cNvPr id="9292" name="Group 76"/>
          <p:cNvGraphicFramePr>
            <a:graphicFrameLocks noGrp="1"/>
          </p:cNvGraphicFramePr>
          <p:nvPr>
            <p:ph idx="1"/>
            <p:extLst/>
          </p:nvPr>
        </p:nvGraphicFramePr>
        <p:xfrm>
          <a:off x="871538" y="1176338"/>
          <a:ext cx="7373937" cy="3343275"/>
        </p:xfrm>
        <a:graphic>
          <a:graphicData uri="http://schemas.openxmlformats.org/drawingml/2006/table">
            <a:tbl>
              <a:tblPr/>
              <a:tblGrid>
                <a:gridCol w="1030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FNr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Fornavn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Etternavn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Studium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Start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071234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12016711111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Informatikk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072341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29029622222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Kari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Økonomi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067234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18057644444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Andersen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Informatikk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048231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03116033333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Ola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Klausen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Historie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079021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10104766666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Hanne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Jensen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Idrett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063288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24097788888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Aslaksen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Innovasjon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031253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31038155555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Åge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Hansen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Revisjon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075199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04099900000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Kari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Larsen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Innovasjon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267" name="Text Box 77"/>
          <p:cNvSpPr txBox="1">
            <a:spLocks noChangeArrowheads="1"/>
          </p:cNvSpPr>
          <p:nvPr/>
        </p:nvSpPr>
        <p:spPr bwMode="auto">
          <a:xfrm>
            <a:off x="467544" y="4937125"/>
            <a:ext cx="8208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err="1"/>
              <a:t>SNr</a:t>
            </a:r>
            <a:r>
              <a:rPr lang="nb-NO" sz="2400" dirty="0"/>
              <a:t> (</a:t>
            </a:r>
            <a:r>
              <a:rPr lang="nb-NO" sz="2400" dirty="0" err="1"/>
              <a:t>studentnr</a:t>
            </a:r>
            <a:r>
              <a:rPr lang="nb-NO" sz="2400" dirty="0"/>
              <a:t>) </a:t>
            </a:r>
            <a:r>
              <a:rPr lang="nb-NO" sz="2400" dirty="0" smtClean="0"/>
              <a:t>and </a:t>
            </a:r>
            <a:r>
              <a:rPr lang="nb-NO" sz="2400" dirty="0" err="1"/>
              <a:t>FNr</a:t>
            </a:r>
            <a:r>
              <a:rPr lang="nb-NO" sz="2400" dirty="0"/>
              <a:t> (</a:t>
            </a:r>
            <a:r>
              <a:rPr lang="nb-NO" sz="2400" dirty="0" err="1"/>
              <a:t>fødselsnr</a:t>
            </a:r>
            <a:r>
              <a:rPr lang="nb-NO" sz="2400" dirty="0"/>
              <a:t>) </a:t>
            </a:r>
            <a:r>
              <a:rPr lang="nb-NO" sz="2400" dirty="0" err="1" smtClean="0"/>
              <a:t>are</a:t>
            </a:r>
            <a:r>
              <a:rPr lang="nb-NO" sz="2400" dirty="0" smtClean="0"/>
              <a:t> </a:t>
            </a:r>
            <a:r>
              <a:rPr lang="nb-NO" sz="2400" dirty="0" err="1" smtClean="0"/>
              <a:t>both</a:t>
            </a:r>
            <a:r>
              <a:rPr lang="nb-NO" sz="2400" dirty="0" smtClean="0"/>
              <a:t>  </a:t>
            </a:r>
            <a:r>
              <a:rPr lang="nb-NO" sz="2400" b="1" dirty="0" err="1">
                <a:solidFill>
                  <a:srgbClr val="FF0000"/>
                </a:solidFill>
              </a:rPr>
              <a:t>c</a:t>
            </a:r>
            <a:r>
              <a:rPr lang="nb-NO" sz="2400" b="1" dirty="0" err="1" smtClean="0">
                <a:solidFill>
                  <a:srgbClr val="FF0000"/>
                </a:solidFill>
              </a:rPr>
              <a:t>andidate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keys</a:t>
            </a:r>
            <a:endParaRPr lang="nb-NO" sz="2400" dirty="0"/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nb-NO" sz="2400" dirty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choose</a:t>
            </a:r>
            <a:r>
              <a:rPr lang="nb-NO" sz="2400" dirty="0" smtClean="0"/>
              <a:t> </a:t>
            </a:r>
            <a:r>
              <a:rPr lang="nb-NO" sz="2400" dirty="0" err="1" smtClean="0"/>
              <a:t>one</a:t>
            </a:r>
            <a:r>
              <a:rPr lang="nb-NO" sz="2400" dirty="0" smtClean="0"/>
              <a:t> </a:t>
            </a:r>
            <a:r>
              <a:rPr lang="nb-NO" sz="2400" dirty="0" err="1" smtClean="0"/>
              <a:t>candidate</a:t>
            </a:r>
            <a:r>
              <a:rPr lang="nb-NO" sz="2400" dirty="0" smtClean="0"/>
              <a:t> </a:t>
            </a:r>
            <a:r>
              <a:rPr lang="nb-NO" sz="2400" dirty="0" err="1" smtClean="0"/>
              <a:t>key</a:t>
            </a:r>
            <a:r>
              <a:rPr lang="nb-NO" sz="2400" dirty="0" smtClean="0"/>
              <a:t> as </a:t>
            </a:r>
            <a:r>
              <a:rPr lang="nb-NO" sz="2400" dirty="0" err="1" smtClean="0"/>
              <a:t>primary</a:t>
            </a:r>
            <a:r>
              <a:rPr lang="nb-NO" sz="2400" dirty="0" smtClean="0"/>
              <a:t> </a:t>
            </a:r>
            <a:r>
              <a:rPr lang="nb-NO" sz="2400" dirty="0" err="1" smtClean="0"/>
              <a:t>key</a:t>
            </a:r>
            <a:endParaRPr lang="nb-NO" sz="2400" dirty="0"/>
          </a:p>
        </p:txBody>
      </p:sp>
      <p:cxnSp>
        <p:nvCxnSpPr>
          <p:cNvPr id="3" name="Rett linje 2"/>
          <p:cNvCxnSpPr/>
          <p:nvPr/>
        </p:nvCxnSpPr>
        <p:spPr bwMode="auto">
          <a:xfrm>
            <a:off x="827584" y="1052736"/>
            <a:ext cx="108012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842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611560" y="503634"/>
            <a:ext cx="6818518" cy="615553"/>
          </a:xfrm>
        </p:spPr>
        <p:txBody>
          <a:bodyPr/>
          <a:lstStyle/>
          <a:p>
            <a:pPr eaLnBrk="1" hangingPunct="1"/>
            <a:r>
              <a:rPr lang="nb-NO" dirty="0" err="1" smtClean="0"/>
              <a:t>Vehicle</a:t>
            </a:r>
            <a:endParaRPr lang="nb-NO" dirty="0"/>
          </a:p>
        </p:txBody>
      </p:sp>
      <p:graphicFrame>
        <p:nvGraphicFramePr>
          <p:cNvPr id="104525" name="Group 77"/>
          <p:cNvGraphicFramePr>
            <a:graphicFrameLocks noGrp="1"/>
          </p:cNvGraphicFramePr>
          <p:nvPr>
            <p:ph idx="4294967295"/>
          </p:nvPr>
        </p:nvGraphicFramePr>
        <p:xfrm>
          <a:off x="1460500" y="1371600"/>
          <a:ext cx="6343650" cy="1857375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RegNr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Merke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Modell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År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LY 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Toyota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Corolla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225501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NV 54321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Toyota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Avensis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15238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DA 98765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47624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NV 67890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Nissan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Micra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31092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257" name="Text Box 78"/>
          <p:cNvSpPr txBox="1">
            <a:spLocks noChangeArrowheads="1"/>
          </p:cNvSpPr>
          <p:nvPr/>
        </p:nvSpPr>
        <p:spPr bwMode="auto">
          <a:xfrm>
            <a:off x="750888" y="3733800"/>
            <a:ext cx="76390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nb-NO" sz="2400" dirty="0"/>
              <a:t>For </a:t>
            </a:r>
            <a:r>
              <a:rPr lang="nb-NO" sz="2400" dirty="0" err="1" smtClean="0"/>
              <a:t>some</a:t>
            </a:r>
            <a:r>
              <a:rPr lang="nb-NO" sz="2400" dirty="0" smtClean="0"/>
              <a:t> </a:t>
            </a:r>
            <a:r>
              <a:rPr lang="nb-NO" sz="2400" dirty="0" err="1" smtClean="0"/>
              <a:t>objects</a:t>
            </a:r>
            <a:r>
              <a:rPr lang="nb-NO" sz="2400" dirty="0" smtClean="0"/>
              <a:t> an </a:t>
            </a:r>
            <a:r>
              <a:rPr lang="nb-NO" sz="2400" dirty="0" err="1" smtClean="0"/>
              <a:t>established</a:t>
            </a:r>
            <a:r>
              <a:rPr lang="nb-NO" sz="2400" dirty="0" smtClean="0"/>
              <a:t> </a:t>
            </a:r>
            <a:r>
              <a:rPr lang="nb-NO" sz="2400" dirty="0" err="1" smtClean="0"/>
              <a:t>primary</a:t>
            </a:r>
            <a:r>
              <a:rPr lang="nb-NO" sz="2400" dirty="0" smtClean="0"/>
              <a:t> </a:t>
            </a:r>
            <a:r>
              <a:rPr lang="nb-NO" sz="2400" dirty="0" err="1" smtClean="0"/>
              <a:t>key</a:t>
            </a:r>
            <a:r>
              <a:rPr lang="nb-NO" sz="2400" dirty="0" smtClean="0"/>
              <a:t> </a:t>
            </a:r>
            <a:r>
              <a:rPr lang="nb-NO" sz="2400" dirty="0" err="1" smtClean="0"/>
              <a:t>exist</a:t>
            </a:r>
            <a:r>
              <a:rPr lang="nb-NO" sz="2400" dirty="0" smtClean="0"/>
              <a:t> in ”</a:t>
            </a:r>
            <a:r>
              <a:rPr lang="nb-NO" sz="2400" dirty="0" err="1" smtClean="0"/>
              <a:t>the</a:t>
            </a:r>
            <a:r>
              <a:rPr lang="nb-NO" sz="2400" dirty="0" smtClean="0"/>
              <a:t> real </a:t>
            </a:r>
            <a:r>
              <a:rPr lang="nb-NO" sz="2400" dirty="0" err="1" smtClean="0"/>
              <a:t>world</a:t>
            </a:r>
            <a:r>
              <a:rPr lang="nb-NO" sz="2400" dirty="0" smtClean="0"/>
              <a:t>” </a:t>
            </a:r>
            <a:r>
              <a:rPr lang="mr-IN" sz="2400" dirty="0" smtClean="0"/>
              <a:t>–</a:t>
            </a:r>
            <a:r>
              <a:rPr lang="nb-NO" sz="2400" dirty="0" smtClean="0"/>
              <a:t> </a:t>
            </a:r>
            <a:r>
              <a:rPr lang="nb-NO" sz="2400" b="1" dirty="0" smtClean="0">
                <a:solidFill>
                  <a:srgbClr val="FF0000"/>
                </a:solidFill>
              </a:rPr>
              <a:t>a </a:t>
            </a:r>
            <a:r>
              <a:rPr lang="nb-NO" sz="2400" b="1" dirty="0" err="1" smtClean="0">
                <a:solidFill>
                  <a:srgbClr val="FF0000"/>
                </a:solidFill>
              </a:rPr>
              <a:t>natural</a:t>
            </a:r>
            <a:r>
              <a:rPr lang="nb-NO" sz="2400" b="1" dirty="0" smtClean="0">
                <a:solidFill>
                  <a:srgbClr val="FF0000"/>
                </a:solidFill>
              </a:rPr>
              <a:t> </a:t>
            </a:r>
            <a:r>
              <a:rPr lang="nb-NO" sz="2400" b="1" dirty="0" err="1" smtClean="0">
                <a:solidFill>
                  <a:srgbClr val="FF0000"/>
                </a:solidFill>
              </a:rPr>
              <a:t>key</a:t>
            </a:r>
            <a:endParaRPr lang="nb-NO" sz="2400" dirty="0"/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nb-NO" sz="2400" dirty="0" err="1" smtClean="0"/>
              <a:t>Example</a:t>
            </a:r>
            <a:r>
              <a:rPr lang="nb-NO" sz="2400" dirty="0" smtClean="0"/>
              <a:t>: </a:t>
            </a:r>
            <a:r>
              <a:rPr lang="nb-NO" sz="2400" dirty="0"/>
              <a:t>ISBN </a:t>
            </a:r>
            <a:r>
              <a:rPr lang="nb-NO" sz="2400" dirty="0" smtClean="0"/>
              <a:t>for </a:t>
            </a:r>
            <a:r>
              <a:rPr lang="nb-NO" sz="2400" dirty="0" err="1" smtClean="0"/>
              <a:t>books</a:t>
            </a:r>
            <a:r>
              <a:rPr lang="nb-NO" sz="2400" dirty="0" smtClean="0"/>
              <a:t>, </a:t>
            </a:r>
            <a:r>
              <a:rPr lang="nb-NO" sz="2400" dirty="0" err="1" smtClean="0"/>
              <a:t>birth</a:t>
            </a:r>
            <a:r>
              <a:rPr lang="nb-NO" sz="2400" dirty="0" smtClean="0"/>
              <a:t> </a:t>
            </a:r>
            <a:r>
              <a:rPr lang="nb-NO" sz="2400" dirty="0" err="1" smtClean="0"/>
              <a:t>number</a:t>
            </a:r>
            <a:r>
              <a:rPr lang="nb-NO" sz="2400" dirty="0" smtClean="0"/>
              <a:t> (</a:t>
            </a:r>
            <a:r>
              <a:rPr lang="nb-NO" sz="2400" dirty="0" err="1" smtClean="0"/>
              <a:t>norwegian</a:t>
            </a:r>
            <a:r>
              <a:rPr lang="nb-NO" sz="2400" dirty="0" smtClean="0"/>
              <a:t> fødselsnummer) </a:t>
            </a:r>
            <a:r>
              <a:rPr lang="nb-NO" sz="2400" dirty="0"/>
              <a:t>for </a:t>
            </a:r>
            <a:r>
              <a:rPr lang="nb-NO" sz="2400" dirty="0" smtClean="0"/>
              <a:t>persons</a:t>
            </a:r>
            <a:endParaRPr lang="nb-NO" sz="2400" dirty="0"/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nb-NO" sz="2400" dirty="0"/>
              <a:t>For </a:t>
            </a:r>
            <a:r>
              <a:rPr lang="nb-NO" sz="2400" dirty="0" err="1" smtClean="0"/>
              <a:t>other</a:t>
            </a:r>
            <a:r>
              <a:rPr lang="nb-NO" sz="2400" dirty="0" smtClean="0"/>
              <a:t> </a:t>
            </a:r>
            <a:r>
              <a:rPr lang="nb-NO" sz="2400" dirty="0" err="1" smtClean="0"/>
              <a:t>objects</a:t>
            </a:r>
            <a:r>
              <a:rPr lang="nb-NO" sz="2400" dirty="0" smtClean="0"/>
              <a:t> </a:t>
            </a:r>
            <a:r>
              <a:rPr lang="nb-NO" sz="2400" dirty="0" err="1" smtClean="0"/>
              <a:t>we</a:t>
            </a:r>
            <a:r>
              <a:rPr lang="nb-NO" sz="2400" dirty="0" smtClean="0"/>
              <a:t> </a:t>
            </a:r>
            <a:r>
              <a:rPr lang="nb-NO" sz="2400" dirty="0" err="1" smtClean="0"/>
              <a:t>can</a:t>
            </a:r>
            <a:r>
              <a:rPr lang="nb-NO" sz="2400" dirty="0" smtClean="0"/>
              <a:t> introduce a  </a:t>
            </a:r>
            <a:r>
              <a:rPr lang="nb-NO" sz="2400" b="1" dirty="0" smtClean="0">
                <a:solidFill>
                  <a:srgbClr val="FF0000"/>
                </a:solidFill>
              </a:rPr>
              <a:t>surrogat </a:t>
            </a:r>
            <a:r>
              <a:rPr lang="nb-NO" sz="2400" b="1" dirty="0" err="1" smtClean="0">
                <a:solidFill>
                  <a:srgbClr val="FF0000"/>
                </a:solidFill>
              </a:rPr>
              <a:t>key</a:t>
            </a:r>
            <a:r>
              <a:rPr lang="nb-NO" sz="2400" dirty="0" smtClean="0"/>
              <a:t> </a:t>
            </a:r>
            <a:r>
              <a:rPr lang="nb-NO" sz="2400" dirty="0"/>
              <a:t>(«</a:t>
            </a:r>
            <a:r>
              <a:rPr lang="nb-NO" sz="2400" dirty="0" err="1"/>
              <a:t>løpenr</a:t>
            </a:r>
            <a:r>
              <a:rPr lang="nb-NO" sz="2400" dirty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26302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1760" y="548680"/>
            <a:ext cx="7956440" cy="615553"/>
          </a:xfrm>
        </p:spPr>
        <p:txBody>
          <a:bodyPr/>
          <a:lstStyle/>
          <a:p>
            <a:r>
              <a:rPr lang="nb-NO" dirty="0" err="1" smtClean="0"/>
              <a:t>Primary</a:t>
            </a:r>
            <a:r>
              <a:rPr lang="nb-NO" dirty="0" smtClean="0"/>
              <a:t> </a:t>
            </a:r>
            <a:r>
              <a:rPr lang="nb-NO" dirty="0" err="1" smtClean="0"/>
              <a:t>keys</a:t>
            </a:r>
            <a:r>
              <a:rPr lang="nb-NO" dirty="0" smtClean="0"/>
              <a:t> and </a:t>
            </a:r>
            <a:r>
              <a:rPr lang="nb-NO" dirty="0" err="1" smtClean="0"/>
              <a:t>foreign</a:t>
            </a:r>
            <a:r>
              <a:rPr lang="nb-NO" dirty="0" smtClean="0"/>
              <a:t> </a:t>
            </a:r>
            <a:r>
              <a:rPr lang="nb-NO" dirty="0" err="1" smtClean="0"/>
              <a:t>keys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5040559"/>
          </a:xfrm>
        </p:spPr>
        <p:txBody>
          <a:bodyPr/>
          <a:lstStyle/>
          <a:p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primary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key</a:t>
            </a:r>
            <a:r>
              <a:rPr lang="nb-NO" dirty="0" smtClean="0"/>
              <a:t> is  </a:t>
            </a:r>
            <a:r>
              <a:rPr lang="nb-NO" dirty="0" err="1" smtClean="0"/>
              <a:t>one</a:t>
            </a:r>
            <a:r>
              <a:rPr lang="nb-NO" dirty="0" smtClean="0"/>
              <a:t> (or </a:t>
            </a:r>
            <a:r>
              <a:rPr lang="nb-NO" dirty="0" err="1" smtClean="0"/>
              <a:t>several</a:t>
            </a:r>
            <a:r>
              <a:rPr lang="nb-NO" dirty="0" smtClean="0"/>
              <a:t>) </a:t>
            </a:r>
            <a:r>
              <a:rPr lang="nb-NO" dirty="0" err="1" smtClean="0"/>
              <a:t>columns</a:t>
            </a:r>
            <a:r>
              <a:rPr lang="nb-NO" dirty="0" smtClean="0"/>
              <a:t> </a:t>
            </a:r>
            <a:r>
              <a:rPr lang="nb-NO" dirty="0" err="1" smtClean="0"/>
              <a:t>which</a:t>
            </a:r>
            <a:r>
              <a:rPr lang="nb-NO" dirty="0" smtClean="0"/>
              <a:t> is used to </a:t>
            </a:r>
            <a:r>
              <a:rPr lang="nb-NO" dirty="0" err="1" smtClean="0"/>
              <a:t>identify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endParaRPr lang="nb-NO" dirty="0"/>
          </a:p>
          <a:p>
            <a:pPr lvl="1"/>
            <a:r>
              <a:rPr lang="nb-NO" dirty="0" smtClean="0"/>
              <a:t>No </a:t>
            </a:r>
            <a:r>
              <a:rPr lang="nb-NO" dirty="0" err="1" smtClean="0"/>
              <a:t>repetitions</a:t>
            </a:r>
            <a:endParaRPr lang="nb-NO" dirty="0"/>
          </a:p>
          <a:p>
            <a:pPr lvl="1"/>
            <a:r>
              <a:rPr lang="nb-NO" dirty="0" smtClean="0"/>
              <a:t>No null </a:t>
            </a:r>
            <a:r>
              <a:rPr lang="nb-NO" dirty="0" err="1" smtClean="0"/>
              <a:t>values</a:t>
            </a:r>
            <a:endParaRPr lang="nb-NO" dirty="0"/>
          </a:p>
          <a:p>
            <a:endParaRPr lang="nb-NO" dirty="0"/>
          </a:p>
          <a:p>
            <a:r>
              <a:rPr lang="nb-NO" dirty="0" smtClean="0"/>
              <a:t>A  </a:t>
            </a:r>
            <a:r>
              <a:rPr lang="nb-NO" b="1" dirty="0" err="1" smtClean="0">
                <a:solidFill>
                  <a:srgbClr val="FF0000"/>
                </a:solidFill>
              </a:rPr>
              <a:t>foreign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b="1" dirty="0" err="1" smtClean="0">
                <a:solidFill>
                  <a:srgbClr val="FF0000"/>
                </a:solidFill>
              </a:rPr>
              <a:t>key</a:t>
            </a:r>
            <a:r>
              <a:rPr lang="nb-NO" b="1" dirty="0" smtClean="0">
                <a:solidFill>
                  <a:srgbClr val="FF0000"/>
                </a:solidFill>
              </a:rPr>
              <a:t> </a:t>
            </a:r>
            <a:r>
              <a:rPr lang="nb-NO" dirty="0" smtClean="0"/>
              <a:t>is </a:t>
            </a:r>
            <a:r>
              <a:rPr lang="nb-NO" dirty="0"/>
              <a:t>a</a:t>
            </a:r>
            <a:r>
              <a:rPr lang="nb-NO" dirty="0" smtClean="0"/>
              <a:t> </a:t>
            </a:r>
            <a:r>
              <a:rPr lang="nb-NO" dirty="0"/>
              <a:t>«</a:t>
            </a:r>
            <a:r>
              <a:rPr lang="nb-NO" dirty="0" err="1" smtClean="0"/>
              <a:t>reference</a:t>
            </a:r>
            <a:r>
              <a:rPr lang="nb-NO" dirty="0" smtClean="0"/>
              <a:t>»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primary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in </a:t>
            </a:r>
            <a:r>
              <a:rPr lang="nb-NO" dirty="0" err="1" smtClean="0"/>
              <a:t>another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</a:p>
          <a:p>
            <a:r>
              <a:rPr lang="nb-NO" dirty="0" smtClean="0"/>
              <a:t>All </a:t>
            </a:r>
            <a:r>
              <a:rPr lang="nb-NO" dirty="0" err="1" smtClean="0"/>
              <a:t>values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foreign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r>
              <a:rPr lang="nb-NO" dirty="0" smtClean="0"/>
              <a:t> </a:t>
            </a:r>
            <a:r>
              <a:rPr lang="nb-NO" dirty="0" err="1" smtClean="0"/>
              <a:t>shall</a:t>
            </a:r>
            <a:r>
              <a:rPr lang="nb-NO" dirty="0" smtClean="0"/>
              <a:t> </a:t>
            </a:r>
            <a:r>
              <a:rPr lang="nb-NO" dirty="0" err="1" smtClean="0"/>
              <a:t>also</a:t>
            </a:r>
            <a:r>
              <a:rPr lang="nb-NO" dirty="0" smtClean="0"/>
              <a:t> </a:t>
            </a:r>
            <a:r>
              <a:rPr lang="nb-NO" dirty="0" err="1" smtClean="0"/>
              <a:t>exist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primary</a:t>
            </a:r>
            <a:r>
              <a:rPr lang="nb-NO" dirty="0" smtClean="0"/>
              <a:t> </a:t>
            </a:r>
            <a:r>
              <a:rPr lang="nb-NO" dirty="0" err="1" smtClean="0"/>
              <a:t>key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194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MBU_PPT_Bokmål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NMBU_PPT_Engelsk.potx</Template>
  <TotalTime>7160</TotalTime>
  <Words>1192</Words>
  <Application>Microsoft Macintosh PowerPoint</Application>
  <PresentationFormat>On-screen Show (4:3)</PresentationFormat>
  <Paragraphs>483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NMBU_PPT_Bokmål</vt:lpstr>
      <vt:lpstr>INF130</vt:lpstr>
      <vt:lpstr>PowerPoint Presentation</vt:lpstr>
      <vt:lpstr>Goals</vt:lpstr>
      <vt:lpstr>A database contains many tables</vt:lpstr>
      <vt:lpstr>The table ”Vare”</vt:lpstr>
      <vt:lpstr>The tables ”Vare” and ”Kategori”</vt:lpstr>
      <vt:lpstr>Student</vt:lpstr>
      <vt:lpstr>Vehicle</vt:lpstr>
      <vt:lpstr>Primary keys and foreign keys</vt:lpstr>
      <vt:lpstr> Composed objects: Order and Order line </vt:lpstr>
      <vt:lpstr>Create tables with SQL</vt:lpstr>
      <vt:lpstr>Data types</vt:lpstr>
      <vt:lpstr>Create table with SQL</vt:lpstr>
      <vt:lpstr>Null values, repetitions and  standard values</vt:lpstr>
      <vt:lpstr>Foreign keys</vt:lpstr>
      <vt:lpstr>Rules for change and delete</vt:lpstr>
      <vt:lpstr>Work with content in tables</vt:lpstr>
      <vt:lpstr>Inserts</vt:lpstr>
      <vt:lpstr>Updates</vt:lpstr>
      <vt:lpstr>Delete queries</vt:lpstr>
      <vt:lpstr>Skriptfiler</vt:lpstr>
      <vt:lpstr>Data and meta data </vt:lpstr>
      <vt:lpstr>Øvinger</vt:lpstr>
    </vt:vector>
  </TitlesOfParts>
  <Company>Høgskolen i Telemark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Databasesystemer</dc:title>
  <dc:creator>Bjørn Kristoffersen</dc:creator>
  <cp:lastModifiedBy>Ingunn Burud</cp:lastModifiedBy>
  <cp:revision>263</cp:revision>
  <cp:lastPrinted>2018-02-13T07:53:38Z</cp:lastPrinted>
  <dcterms:created xsi:type="dcterms:W3CDTF">2002-10-15T14:56:15Z</dcterms:created>
  <dcterms:modified xsi:type="dcterms:W3CDTF">2018-02-14T08:42:23Z</dcterms:modified>
</cp:coreProperties>
</file>