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bold.fntdata"/><Relationship Id="rId16" Type="http://schemas.openxmlformats.org/officeDocument/2006/relationships/slide" Target="slides/slide11.xml"/><Relationship Id="rId38" Type="http://schemas.openxmlformats.org/officeDocument/2006/relationships/font" Target="fonts/Raleway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Textos - Lato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Título - Raleway 23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f2b81059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af2b81059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af2b81059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af2b81059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f2b8105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f2b8105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af2b8105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af2b8105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af2b8105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af2b8105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af2b8105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af2b8105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993b8ed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993b8ed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af2b8105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af2b8105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af2b8105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af2b8105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f2b8105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af2b8105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af2b8105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af2b8105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b0d14727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b0d14727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b0d14727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b0d14727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b0d14727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b0d14727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b0d14727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b0d14727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b0d14727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b0d14727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b0d14727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b0d14727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b0d14727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b0d14727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b0d14727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b0d14727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0d14727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0d14727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b0d14727c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b0d14727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f2b8105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f2b8105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b0d14727c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b0d14727c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execução deste trabalho possibilitou um entendimento maior sobre a linguagem de programação Java, tendo foco na compreensão de seus aspectos gerais, avaliando seu histórico, paradigmas pertencentes, características mais marcantes e estabelecendo um paralelo com algumas linguagens similares/confrontantes.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Google por sua vez acabou adotando o Java enquanto linguagem principal para o desenvolvimento de seu sistema operacional voltado para dispositivos móveis em geral, o Android, e mesmo antes deste fato, o Java já era amplamente utilizado por milhares de escolas, empresas, programadores e estudantes por todo o mundo. Vale ressaltar que atualmente Java está presente em mais de 2 bilhões de dispositivos em todo o mundo, um feito nunca antes visto antes do lançamento da linguagem.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Há de se compreender que novas linguagens surgem com bastante frequência, mas todas elas </a:t>
            </a:r>
            <a:r>
              <a:rPr lang="pt-BR"/>
              <a:t>têm</a:t>
            </a:r>
            <a:r>
              <a:rPr lang="pt-BR"/>
              <a:t> como inspiração as linguagens que fizeram sucesso anteriormente e, certamente, quando mencionado o paradigma OO, Java é uma referência em termos de facilidade, praticidade, aplicação e segurança.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A Oracle vem fazendo um excelente trabalho na manutenção e atualização da linguagem, e não há como saber quais são os seus limites, pois a criatividade advém dos programadores, mas as possibilidades são garantidas pela linguagem, sendo estas "infinitas". A conclusão final então resume-se a uma única frase: "Aprenda e use Java, pois esta ainda perdurará por muitos anos".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b0d14727c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b0d14727c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b0d14727c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b0d14727c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f2b8105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af2b8105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f2b81059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f2b81059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f2b8105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af2b8105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af2b8105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af2b8105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af2b8105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af2b8105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af2b81059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af2b81059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spectrum.ieee.org/static/interactive-the-top-programming-languages-2015" TargetMode="External"/><Relationship Id="rId4" Type="http://schemas.openxmlformats.org/officeDocument/2006/relationships/hyperlink" Target="https://www.oracle.com/java/moved-by-java/timeline/?source=:ow:o:p:po::RC_WWMK200728P00026:DevLiveJava_PromoOcomJava&amp;intcmp=:ow:o:p:po::RC_WWMK200728P00026:DevLiveJava_PromoOcomJava#2015" TargetMode="External"/><Relationship Id="rId5" Type="http://schemas.openxmlformats.org/officeDocument/2006/relationships/hyperlink" Target="https://www.oracle.com/br/internetofthings/whatisiot/" TargetMode="External"/><Relationship Id="rId6" Type="http://schemas.openxmlformats.org/officeDocument/2006/relationships/hyperlink" Target="https://newrelic.com/blog/nerd-life/popular-programming-languages-2017#:~:text=Java%20tops%20both%20lists%2C%20and,especially%20important%20with%20larger%20companies.%E2%80%9D" TargetMode="External"/><Relationship Id="rId7" Type="http://schemas.openxmlformats.org/officeDocument/2006/relationships/image" Target="../media/image2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ebsrv.dthu.edu.vn/attachments/newsevents/content2415/Programming_Languages_Principles_and_Paradigms_thereds1106.pdf" TargetMode="External"/><Relationship Id="rId4" Type="http://schemas.openxmlformats.org/officeDocument/2006/relationships/hyperlink" Target="https://docs.oracle.com/javase/8/docs/api/java/util/function/package-summary.html" TargetMode="External"/><Relationship Id="rId5" Type="http://schemas.openxmlformats.org/officeDocument/2006/relationships/hyperlink" Target="http://www.facom.ufu.br/~flavio/poo/files/2004-01/Poo-tad.pdf" TargetMode="External"/><Relationship Id="rId6" Type="http://schemas.openxmlformats.org/officeDocument/2006/relationships/hyperlink" Target="https://subscription.packtpub.com/book/application_development/9781786463593/1/ch01lvl1sec13/object-oriented-paradigm" TargetMode="External"/><Relationship Id="rId7" Type="http://schemas.openxmlformats.org/officeDocument/2006/relationships/hyperlink" Target="https://www.researchgate.net/publication/262350549_The_object-oriented_thought_process_fourth_edition_by_Matt_Weisfeld" TargetMode="External"/><Relationship Id="rId8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48591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 - Everywhere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17300" y="2969750"/>
            <a:ext cx="41547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48"/>
              <a:t>Alunos:</a:t>
            </a:r>
            <a:endParaRPr sz="2148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48"/>
              <a:t>Eduardo Pereira Costa</a:t>
            </a:r>
            <a:endParaRPr sz="2148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48"/>
              <a:t>Gustavo Gomes de Souza</a:t>
            </a:r>
            <a:endParaRPr sz="2148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48"/>
              <a:t>Jonathan Douglas Diego Tavares</a:t>
            </a:r>
            <a:endParaRPr sz="2148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48"/>
              <a:t>Stephanie Silva Vieira Gomes</a:t>
            </a:r>
            <a:endParaRPr sz="214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650" y="2506900"/>
            <a:ext cx="2053590" cy="205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250" y="2839325"/>
            <a:ext cx="1388746" cy="138874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6072525" y="3151850"/>
            <a:ext cx="775200" cy="90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182750" y="4640550"/>
            <a:ext cx="371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Fonte:  Brands Logos e Fox on Green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7650" y="351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Ranking de usabilidade e popularidade das linguagens em 2017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400" y="1356375"/>
            <a:ext cx="3778800" cy="35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3391950" y="4875200"/>
            <a:ext cx="236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Fonte: </a:t>
            </a:r>
            <a:r>
              <a:rPr lang="pt-B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IEEE SPECTRUM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553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da Linguagem - 2018 a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27650" y="1764600"/>
            <a:ext cx="7688700" cy="16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 Java SE 10 e o 11 foram lançados em 2018, incluindo os recursos, versionamento de lançamentos com base na data e HTTP Cliente.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Em 2019, o Java SE 12 e o 13 foram lançados trazendo como recurso as Switch Expressions e a capacidade de desalocar memória não utilizada.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Em 2020, o Java SE 14 e o 15 foram lançados.</a:t>
            </a:r>
            <a:endParaRPr sz="1500"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137" y="3148000"/>
            <a:ext cx="1699275" cy="15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6082863" y="4690850"/>
            <a:ext cx="218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Fonte: Moved by Java Timeline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29450" y="58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Paradigmas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29450" y="1622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Java é considerada uma linguagem multiparadigma, possuindo </a:t>
            </a:r>
            <a:r>
              <a:rPr lang="pt-BR" sz="1500"/>
              <a:t>características</a:t>
            </a:r>
            <a:r>
              <a:rPr lang="pt-BR" sz="1500"/>
              <a:t> dos </a:t>
            </a:r>
            <a:r>
              <a:rPr lang="pt-BR" sz="1500"/>
              <a:t>seguintes</a:t>
            </a:r>
            <a:r>
              <a:rPr lang="pt-BR" sz="1500"/>
              <a:t> paradigmas:</a:t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Paradigma Imperativo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Paradigma Orientado a Objetos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Paradigma Funcional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255175" y="55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 Imperativo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5761200" y="2167688"/>
            <a:ext cx="3382800" cy="1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O paradigma imperativo tem como características principais a execução sequencial de instruções e a mudança do estado de um programa através de comandos.</a:t>
            </a:r>
            <a:endParaRPr sz="1500"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11193" l="7131" r="8572" t="9080"/>
          <a:stretch/>
        </p:blipFill>
        <p:spPr>
          <a:xfrm>
            <a:off x="376025" y="1464400"/>
            <a:ext cx="5291626" cy="3105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635450" y="55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 Orientado a Objetos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727650" y="1581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 principal objetivo do paradigma orientado a objetos é permitir o desenvolvimento de programas que possam representar objetos e entidades  que sejam flexíveis, de fácil manutenção e que permitam reuso de "estruturas".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São os pilares desse paradigma :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Abstração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Encapsulamento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Herança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Polimorfismo</a:t>
            </a:r>
            <a:endParaRPr sz="1500"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929" y="2829800"/>
            <a:ext cx="2715120" cy="189985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4992988" y="4662500"/>
            <a:ext cx="271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Fonte: DevMedia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5180" l="4444" r="4097" t="6566"/>
          <a:stretch/>
        </p:blipFill>
        <p:spPr>
          <a:xfrm>
            <a:off x="832625" y="640575"/>
            <a:ext cx="7284402" cy="428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 b="6283" l="5051" r="4590" t="6570"/>
          <a:stretch/>
        </p:blipFill>
        <p:spPr>
          <a:xfrm>
            <a:off x="792350" y="631200"/>
            <a:ext cx="7291098" cy="42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29450" y="58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 Funcional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727650" y="1373850"/>
            <a:ext cx="76887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O paradigma funcional é um sub-paradigma do declarativo, nele as funções são similares </a:t>
            </a:r>
            <a:r>
              <a:rPr lang="pt-BR" sz="1500"/>
              <a:t>às</a:t>
            </a:r>
            <a:r>
              <a:rPr lang="pt-BR" sz="1500"/>
              <a:t> presentes na matemática, sendo a saída de cada função dependente apenas de seus argumentos, e sendo assim, o estado atual do programa não altera os argumentos e a forma com que os mesmos serão avaliados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975" y="2764450"/>
            <a:ext cx="25336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3391950" y="4847775"/>
            <a:ext cx="236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Fonte: </a:t>
            </a:r>
            <a:r>
              <a:rPr lang="pt-B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deepu.tech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00" y="1464050"/>
            <a:ext cx="7778498" cy="3360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729450" y="58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mais importantes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727650" y="1588725"/>
            <a:ext cx="7688700" cy="23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Orientação a Objetos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Portabilidade - JVM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Flexibilidade da linguagem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Ubiquidade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58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038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Histórico</a:t>
            </a:r>
            <a:endParaRPr b="1"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Paradigma(s)</a:t>
            </a:r>
            <a:endParaRPr b="1"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Características mais marcantes</a:t>
            </a:r>
            <a:endParaRPr b="1"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Linguagens similares ou “confrontantes”  (contraditórias)</a:t>
            </a:r>
            <a:endParaRPr b="1"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Exemplos de programas </a:t>
            </a:r>
            <a:endParaRPr b="1"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Considerações finais</a:t>
            </a:r>
            <a:endParaRPr b="1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729450" y="58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Orientação a Objetos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727650" y="1373850"/>
            <a:ext cx="76887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525"/>
              <a:t>Java surgiu como uma linguagem que está intimamente conectada ao paradigma orientado a objetos, sendo também </a:t>
            </a:r>
            <a:r>
              <a:rPr lang="pt-BR" sz="1525"/>
              <a:t>incluída</a:t>
            </a:r>
            <a:r>
              <a:rPr lang="pt-BR" sz="1525"/>
              <a:t> ao paradigma imperativo. </a:t>
            </a:r>
            <a:endParaRPr sz="1525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pt-BR" sz="1525"/>
              <a:t>Uma vez que Java lida com OO, ela torna-se uma linguagem capaz de explorar uma vasta extensão de mecanismos inerentes a esse paradigma. São exemplos desses mecanismos os 4 pilares do POO, sendo eles a Abstração, o Encapsulamento, a Herança e o Polimorfismo.</a:t>
            </a:r>
            <a:endParaRPr sz="1525"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838" y="3231163"/>
            <a:ext cx="3311913" cy="164527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/>
        </p:nvSpPr>
        <p:spPr>
          <a:xfrm>
            <a:off x="2917800" y="4869225"/>
            <a:ext cx="331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Fonte: DevMedia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729450" y="58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Portabilidade - JVM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727650" y="1373850"/>
            <a:ext cx="44676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Java é uma linguagem que foge aos padrões quando o assunto é o processo de compilação. É bastante conhecida pelo uso de uma máquina virtual (JVM), que por sua vez interpreta e executa programas através da geração de </a:t>
            </a:r>
            <a:r>
              <a:rPr i="1" lang="pt-BR" sz="1500"/>
              <a:t>bytecodes</a:t>
            </a:r>
            <a:r>
              <a:rPr lang="pt-BR" sz="1500"/>
              <a:t>. 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Tal característica peculiar garante à linguagem a capacidade de executar qualquer programa independentemente da plataforma que estiver presente. Uma vez que a execução é feita pela JVM, torna-se possível alcançar uma portabilidade até então não antes vista em outras linguagens anteriores ao Java.</a:t>
            </a:r>
            <a:endParaRPr sz="1500"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425" y="1955900"/>
            <a:ext cx="3068181" cy="230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729450" y="58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Flexibilidade da linguagem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729450" y="1306700"/>
            <a:ext cx="62166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São exemplos de possíveis cenários em que Java está sendo utilizado atualmente e fora utilizado no passado:</a:t>
            </a:r>
            <a:endParaRPr sz="6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/>
              <a:t>Banco Inter, no cenário empresarial, amplamente utilizado no Backend.</a:t>
            </a:r>
            <a:endParaRPr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/>
              <a:t>Entretenimento voltado a jogos eletrônicos, tendo nomes como The Sims, Runescape, GTA: San Andreas(Mobile), Flappy Bird, Tibia e muito mais.</a:t>
            </a:r>
            <a:endParaRPr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/>
              <a:t>Educação e aprendizagem de programação, sendo utilizado dentro de escolas e universidades para ensinar conceitos de lógica de programação e paradigma OO. Vale citar nesse contexto, que podem ser trabalhados os usos através do modo console ou interface gráfica.</a:t>
            </a:r>
            <a:endParaRPr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/>
              <a:t>Na WEB, em que Java no passado foi amplamente utilizado para criar os famosos "Applets", que eram aplicações nativas em Java executadas pelos navegadores. Atualmente, é utilizado ainda mais na WEB através do JSP(Java Server Pages).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250" y="2706650"/>
            <a:ext cx="2333086" cy="110420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/>
        </p:nvSpPr>
        <p:spPr>
          <a:xfrm>
            <a:off x="6602713" y="3810850"/>
            <a:ext cx="280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Fonte:  Revista Pilates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729450" y="58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Ubiquidade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727650" y="1373850"/>
            <a:ext cx="56148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 portabilidade da linguagem permitiu a ela alcançar tamanho feito, uma vez que mais de 2 bilhões de dispositivos no mundo inteiro estão rodando alguma aplicação feita em Java.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Citado este fato, é preciso então mencionar a importância da linguagem no mais novo conceito que está sendo introduzido nos tempos atuais, a "Internet das Coisas" ou IoT(Internet of Things).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Há entorno de mais de 7 bilhões de dispositivos IoT conectados atualmente. Os especialistas esperam que esse número aumente para 10 bilhões até 2020 e 22 bilhões até 2025.</a:t>
            </a:r>
            <a:endParaRPr sz="1500"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450" y="1373850"/>
            <a:ext cx="2801550" cy="30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6397175" y="4100225"/>
            <a:ext cx="280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Fonte:  Fox on Green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727650" y="58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Linguagens similares ou confrontantes</a:t>
            </a:r>
            <a:endParaRPr sz="2300"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1050950" y="2144675"/>
            <a:ext cx="16950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C++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C#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Python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Kotlin</a:t>
            </a:r>
            <a:endParaRPr sz="1900"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050" y="1649125"/>
            <a:ext cx="5067300" cy="265943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/>
        </p:nvSpPr>
        <p:spPr>
          <a:xfrm>
            <a:off x="4382700" y="45121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Fonte:  Medium (adaptada)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567" y="603975"/>
            <a:ext cx="476084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727650" y="1689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Tanto Java quanto C++ surgiram tendo como um de seus objetivos facilitar algo que era “difícil”, programar em 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Ambas as linguagens possuem Orientação a Objetos como seu paradigma principal.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Sintaxe básica semelhante, uma vez que ambas são do tipo “C-like”.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Em termos de segurança, algumas restrições impostas pelo Java, como acesso direto à memória, fazem com que ele seja mais seguro.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 processo de desenvolvimento em Java tende a ser mais rápido.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729450" y="1676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Semelhantes em vários aspectos, uma vez que C# surgiu como sendo uma linguagem orientada a objetos que buscava corrigir o que Java, pela visão da Microsoft, não fazia de forma eficiente.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Ambas fazem uso de máquina virtual, porém, o Java (JVM) independe de SO ou plataforma, enquanto a do C# (CLR) se restringe ao SO Windows.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250" y="600300"/>
            <a:ext cx="482375" cy="5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Ambas são linguagens de alto nível, orientadas a objetos  e pertencentes ao paradigma imperativo.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Ao contrário de Java, Python é uma linguagem de tipagem fraca, uma vez que é totalmente interpretada.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 curva de aprendizado de Python é mais suave se comparada à de Java, causando grande disputa no meio didático.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Nichos de destaque distintos.</a:t>
            </a:r>
            <a:endParaRPr sz="1500"/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482" y="621525"/>
            <a:ext cx="536045" cy="53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727650" y="1506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Ambas são linguagens orientadas a objetos e pertencem ao paradigma imperativo, tendo Kotlin suporte a programação funcional.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Java e Kotlin geram aplicações nativas para Android.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Ao contrário de Java, Kotlin não suporta conversões implícitas de tipo, mas possui tipagem estática.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Aplicações em Kotlin fazem menos usa de memória, porém gastam um maior espaço de armazenamento e possuem um tempo de compilação maior.</a:t>
            </a:r>
            <a:endParaRPr sz="1500"/>
          </a:p>
        </p:txBody>
      </p:sp>
      <p:pic>
        <p:nvPicPr>
          <p:cNvPr id="280" name="Google Shape;2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633550"/>
            <a:ext cx="922765" cy="53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727650" y="593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175" y="1356375"/>
            <a:ext cx="6595651" cy="350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1"/>
          <p:cNvSpPr txBox="1"/>
          <p:nvPr/>
        </p:nvSpPr>
        <p:spPr>
          <a:xfrm>
            <a:off x="3118200" y="45026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Fonte:  Reddit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58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675" y="1448775"/>
            <a:ext cx="6590538" cy="3291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278600" y="4740475"/>
            <a:ext cx="659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Fonte: GEMInIS UFSCar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727650" y="593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175" y="1356375"/>
            <a:ext cx="6595651" cy="348697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3072000" y="44893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Fonte:  Reddit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729450" y="58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727650" y="1373850"/>
            <a:ext cx="8416200" cy="3662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rm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>
                <a:solidFill>
                  <a:srgbClr val="666666"/>
                </a:solidFill>
                <a:highlight>
                  <a:srgbClr val="FFFFFF"/>
                </a:highlight>
              </a:rPr>
              <a:t>Interactive: The Top Programming Languages 2015. Disponível em: &lt;</a:t>
            </a:r>
            <a:r>
              <a:rPr lang="pt-BR" sz="15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https://spectrum.ieee.org/static/interactive-the-top-programming-languages-2015</a:t>
            </a:r>
            <a:r>
              <a:rPr lang="pt-BR" sz="1500">
                <a:solidFill>
                  <a:srgbClr val="666666"/>
                </a:solidFill>
                <a:highlight>
                  <a:srgbClr val="FFFFFF"/>
                </a:highlight>
              </a:rPr>
              <a:t>&gt;.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ORACLE. Our world. Moved by Java. Acesso em 24 abr. 2021. Disponível em: &lt;</a:t>
            </a:r>
            <a:r>
              <a:rPr lang="pt-BR" sz="15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https://www.oracle.com/java/moved-by-java/timeline/?source=:ow:o:p:po::RC_WWMK200728P00026:DevLiveJava_PromoOcomJava&amp;intcmp=:ow:o:p:po::RC_WWMK200728P00026:DevLiveJava_PromoOcomJava#2015</a:t>
            </a:r>
            <a:r>
              <a:rPr lang="pt-BR" sz="1500"/>
              <a:t>&gt;.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ORACLE. O Que é Internet of Things (IoT)? — Oracle Brasil. Acesso em 24 abr. 2021. Disponível em: &lt;</a:t>
            </a:r>
            <a:r>
              <a:rPr lang="pt-BR" sz="15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https://www.oracle.com/br/internetofthings/whatisiot/</a:t>
            </a:r>
            <a:r>
              <a:rPr lang="pt-BR" sz="1500"/>
              <a:t>&gt;.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The Most Popular Programming Languages of 2017. Disponível em: &lt;</a:t>
            </a:r>
            <a:r>
              <a:rPr lang="pt-BR" sz="1500" u="sng">
                <a:solidFill>
                  <a:schemeClr val="hlink"/>
                </a:solidFill>
                <a:hlinkClick r:id="rId6"/>
              </a:rPr>
              <a:t>https://newrelic.com/blog/nerd-life/popular-programming-languages-2017#:~:text=Java%20tops%20both%20lists%2C%20and,especially%20important%20with%20larger%20companies.%E2%80%9D</a:t>
            </a:r>
            <a:r>
              <a:rPr lang="pt-BR" sz="1500"/>
              <a:t>&gt;.</a:t>
            </a:r>
            <a:endParaRPr sz="1500"/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7247" y="650774"/>
            <a:ext cx="1269782" cy="393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729450" y="58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729450" y="923625"/>
            <a:ext cx="8416200" cy="3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/>
              <a:t>GABBRIELLI, M. , MARTINE, S. Programming Languages: Principles and Paradigms. Springer-Verlag , Londres. 2010. Acesso em 23 abr. 2021. Disponível em: &lt;</a:t>
            </a:r>
            <a:r>
              <a:rPr lang="pt-BR" sz="6000" u="sng">
                <a:solidFill>
                  <a:schemeClr val="hlink"/>
                </a:solidFill>
                <a:hlinkClick r:id="rId3"/>
              </a:rPr>
              <a:t>http://websrv.dthu.edu.vn/attachments/newsevents/content2415/Programming_Languages_Principles_and_Paradigms_thereds1106.pdf</a:t>
            </a:r>
            <a:r>
              <a:rPr lang="pt-BR" sz="6000"/>
              <a:t>&gt;.</a:t>
            </a:r>
            <a:endParaRPr sz="60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/>
              <a:t>ORACLE. Java.util.fuction. Acesso em 23 abr. 2021. Disponível em: &lt;</a:t>
            </a:r>
            <a:r>
              <a:rPr lang="pt-BR" sz="6000" u="sng">
                <a:solidFill>
                  <a:schemeClr val="hlink"/>
                </a:solidFill>
                <a:hlinkClick r:id="rId4"/>
              </a:rPr>
              <a:t>https://docs.oracle.com/javase/8/docs/api/java/util/function/package-summary.html</a:t>
            </a:r>
            <a:r>
              <a:rPr lang="pt-BR" sz="6000"/>
              <a:t>&gt;.</a:t>
            </a:r>
            <a:endParaRPr sz="60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6000"/>
              <a:t>SILVA, F. Programação Orientada a Objetos. Universidade Federal de Uberlândia. Uberlândia, Brasil. 2004. Acesso em 23 abr. 2021. Disponível em: &lt;</a:t>
            </a:r>
            <a:r>
              <a:rPr lang="pt-BR" sz="6000" u="sng">
                <a:solidFill>
                  <a:schemeClr val="hlink"/>
                </a:solidFill>
                <a:hlinkClick r:id="rId5"/>
              </a:rPr>
              <a:t>http://www.facom.ufu.br/~flavio/poo/files/2004-01/Poo-tad.pdf</a:t>
            </a:r>
            <a:r>
              <a:rPr lang="pt-BR" sz="6000"/>
              <a:t>&gt;.</a:t>
            </a:r>
            <a:endParaRPr sz="60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6000"/>
              <a:t>SINGH, K. , IANCULESCU,A. , TORJE, L. Design Patterns and Best Practices in Java. 2018. Acesso em 23 abr. 2021. Disponível em: &lt;</a:t>
            </a:r>
            <a:r>
              <a:rPr lang="pt-BR" sz="6000" u="sng">
                <a:solidFill>
                  <a:schemeClr val="hlink"/>
                </a:solidFill>
                <a:hlinkClick r:id="rId6"/>
              </a:rPr>
              <a:t>https://subscription.packtpub.com/book/application_development/9781786463593/1/ch01lvl1sec13/object-oriented-paradigm</a:t>
            </a:r>
            <a:r>
              <a:rPr lang="pt-BR" sz="6000"/>
              <a:t>&gt;.</a:t>
            </a:r>
            <a:endParaRPr sz="60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6000"/>
              <a:t>WEISFELD, M. The Object-Oriented Thought Process. 2009. Acesso em 23 abr. 2021. Disponível em: &lt;</a:t>
            </a:r>
            <a:r>
              <a:rPr lang="pt-BR" sz="6000" u="sng">
                <a:solidFill>
                  <a:schemeClr val="hlink"/>
                </a:solidFill>
                <a:hlinkClick r:id="rId7"/>
              </a:rPr>
              <a:t>https://www.researchgate.net/publication/262350549_The_object-oriented_thought_process_fourth_edition_by_Matt_Weisfeld</a:t>
            </a:r>
            <a:r>
              <a:rPr lang="pt-BR" sz="6000"/>
              <a:t>&gt;.</a:t>
            </a:r>
            <a:endParaRPr sz="6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08" name="Google Shape;308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67397" y="650774"/>
            <a:ext cx="1269782" cy="393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7650" y="58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da Linguagem - 1991 a 1995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7650" y="1649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32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pt-BR" sz="1507"/>
              <a:t>Java teve seu planejamento e criação iniciados em 1991, sendo lançado oficialmente apenas em 1995.</a:t>
            </a:r>
            <a:endParaRPr sz="1507"/>
          </a:p>
          <a:p>
            <a:pPr indent="-32432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pt-BR" sz="1507"/>
              <a:t>A linguagem fazia parte do Green Project e seus mentores/fundadores principais foram James Gosling, Patrick Naughton e Mike Sheridan.</a:t>
            </a:r>
            <a:endParaRPr sz="1507"/>
          </a:p>
          <a:p>
            <a:pPr indent="-32432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pt-BR" sz="1507"/>
              <a:t>O projeto foi iniciado com o objetivo de ser multiplataforma, o que contribuiu para a noção de IoT (Internet of Things) no futuro.</a:t>
            </a:r>
            <a:endParaRPr sz="150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7650" y="56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da Linguagem - 1995 a 2000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7650" y="1595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6000">
                <a:latin typeface="Arial"/>
                <a:ea typeface="Arial"/>
                <a:cs typeface="Arial"/>
                <a:sym typeface="Arial"/>
              </a:rPr>
              <a:t>Ta</a:t>
            </a:r>
            <a:r>
              <a:rPr lang="pt-BR" sz="6000"/>
              <a:t>mbém em 1995, a Sun anunciou a primeira versão do Oak, agora denominado de  Java e a Netscape anunciou outro browser com suporte a Java.</a:t>
            </a:r>
            <a:endParaRPr sz="60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/>
              <a:t>A Sun apresentou o slogan “Write Once, Run Anywhere” para descrever os recursos multiplataforma do Java.</a:t>
            </a:r>
            <a:endParaRPr sz="60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/>
              <a:t>Entre 1996 e 2000 o JDK 1.1 (Java Development Kit) foi lançado e o sistema operacional JavaOS foi apresentado, em seguida vieram o JDK 1.2 que foi renomeado para J2SE 1.2 e logo após o J2SE 1.3, trazendo consigo as JVMs.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475" y="3373902"/>
            <a:ext cx="1063000" cy="146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6531225" y="4712725"/>
            <a:ext cx="218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Fonte: Moved by Java Timeline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55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da Linguagem - 2001 a 2005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1595400"/>
            <a:ext cx="76887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Em 2001, o CEO da Oracle, Larry Ellison, juntou-se à liderança da Sun no palco do JavaOne para demonstrar um software capaz de executar Java.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Entre 2001 e 2004, o “java.com” foi lançado para permitir o download do Java Runtime Package.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Em uma das conferências anuais JavaOne, a NASA demonstrou um protótipo do Mars Rover.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Em 2004, o J2SE 5.0 foi lançado implementando tipos genéricos e varargs (variáveis como argumento).</a:t>
            </a:r>
            <a:endParaRPr sz="15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625" y="3652825"/>
            <a:ext cx="1500300" cy="12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6039925" y="4789500"/>
            <a:ext cx="218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Fonte: Moved by Java Timeline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7650" y="56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da Linguagem - 2006 a 2014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7650" y="1825050"/>
            <a:ext cx="76887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Em 2006, a Sun lançou o Java open source sob as licenças gerais da GNU e também, o Java SE 6.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Em 2009, a Oracle comprou a Sun, consequentemente comprando o Java também.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Entre 2009 e 2011, a Oracle lançou a Java Magazine, um blog oficial da linguagem de publicações técnicas sobre Java.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799" y="3496200"/>
            <a:ext cx="4074400" cy="12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3480450" y="4789500"/>
            <a:ext cx="218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Fonte: Moved by Java Timeline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55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da Linguagem - 2015 a 2017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1650450"/>
            <a:ext cx="7688700" cy="18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Neste período o Twitter migrou sua infraestrutura para a JVM.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Ainda em 2016 a Uber </a:t>
            </a:r>
            <a:r>
              <a:rPr lang="pt-BR" sz="1500"/>
              <a:t>começou</a:t>
            </a:r>
            <a:r>
              <a:rPr lang="pt-BR" sz="1500"/>
              <a:t> a utilizar o Java como uma das principais linguagens em seu desenvolvimento.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Em 2017 o Java SE 9 foi lançado com novos recursos.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No mesmo ano, 2017,  Java é ranqueada como a linguagem de programação número um no mundo.</a:t>
            </a:r>
            <a:endParaRPr sz="1500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9">
            <a:off x="3164818" y="3558414"/>
            <a:ext cx="1442791" cy="1154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150" y="3769688"/>
            <a:ext cx="9239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3343350" y="4712675"/>
            <a:ext cx="108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Fonte: Twitter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378750" y="4712675"/>
            <a:ext cx="100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Fonte: Uber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7650" y="526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Ranking de popularidade das linguagens em 2015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925" y="1329525"/>
            <a:ext cx="5028825" cy="35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1763925" y="4838700"/>
            <a:ext cx="52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Fonte: IEEE SPECTRUM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2300175" y="1061500"/>
            <a:ext cx="52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	        2015	       		2014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