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72" r:id="rId19"/>
    <p:sldId id="273" r:id="rId20"/>
    <p:sldId id="290" r:id="rId21"/>
    <p:sldId id="274" r:id="rId22"/>
    <p:sldId id="275" r:id="rId23"/>
    <p:sldId id="292" r:id="rId24"/>
    <p:sldId id="276" r:id="rId25"/>
    <p:sldId id="277" r:id="rId26"/>
    <p:sldId id="278" r:id="rId27"/>
    <p:sldId id="293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7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B3DC4-448D-42E5-8513-39F22134F46E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BC4-0EF6-429C-989C-BE270975E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0095-71B5-449E-8F86-BE51FB8176DA}" type="datetime1">
              <a:rPr lang="de-DE" smtClean="0"/>
              <a:t>23.04.2015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EDEA-B390-4402-A3F8-09E51F784BBB}" type="datetime1">
              <a:rPr lang="de-DE" smtClean="0"/>
              <a:t>23.04.2015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DAD-43A8-46B9-A94C-80ACCA98055F}" type="datetime1">
              <a:rPr lang="de-DE" smtClean="0"/>
              <a:t>23.04.2015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7197-7B0F-4826-8533-783090FBEE3F}" type="datetime1">
              <a:rPr lang="de-DE" smtClean="0"/>
              <a:t>23.04.2015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7275-578C-44C5-9D74-C139C960D23F}" type="datetime1">
              <a:rPr lang="de-DE" smtClean="0"/>
              <a:t>23.04.2015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D993-DFA5-405A-AC31-CAB7B50EC464}" type="datetime1">
              <a:rPr lang="de-DE" smtClean="0"/>
              <a:t>23.04.2015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FBB-8ACA-49ED-8FEF-613E867FD955}" type="datetime1">
              <a:rPr lang="de-DE" smtClean="0"/>
              <a:t>23.04.2015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7B64-63BD-42D5-9192-8A79BAA0E4BE}" type="datetime1">
              <a:rPr lang="de-DE" smtClean="0"/>
              <a:t>23.04.2015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01A7-4C99-43E4-9771-1BF8C3C4126A}" type="datetime1">
              <a:rPr lang="de-DE" smtClean="0"/>
              <a:t>23.04.2015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774C-2C24-4695-9757-4A3037AD84DD}" type="datetime1">
              <a:rPr lang="de-DE" smtClean="0"/>
              <a:t>23.04.2015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E50E-AB10-4C6E-BBB7-374FF7A706A6}" type="datetime1">
              <a:rPr lang="de-DE" smtClean="0"/>
              <a:t>23.04.2015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C6D10BF-C793-45A2-B301-57EDEEAB3AAE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2EDBB23-21A8-464A-B6F6-FE59455CCCBA}" type="datetime1">
              <a:rPr lang="de-DE" smtClean="0"/>
              <a:t>23.04.2015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543800" cy="1153815"/>
          </a:xfrm>
        </p:spPr>
        <p:txBody>
          <a:bodyPr/>
          <a:lstStyle/>
          <a:p>
            <a:r>
              <a:rPr lang="de-DE" sz="6000" dirty="0"/>
              <a:t>Service Line </a:t>
            </a:r>
            <a:r>
              <a:rPr lang="de-DE" sz="6000" dirty="0" err="1" smtClean="0"/>
              <a:t>Detection</a:t>
            </a:r>
            <a:endParaRPr lang="de-DE" sz="60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635225"/>
            <a:ext cx="7543800" cy="721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o</a:t>
            </a:r>
            <a:r>
              <a:rPr lang="de-DE" sz="3200" dirty="0" err="1" smtClean="0"/>
              <a:t>f</a:t>
            </a:r>
            <a:r>
              <a:rPr lang="de-DE" sz="3200" dirty="0" smtClean="0"/>
              <a:t> </a:t>
            </a:r>
            <a:r>
              <a:rPr lang="de-DE" sz="3200" dirty="0" err="1" smtClean="0"/>
              <a:t>busses</a:t>
            </a:r>
            <a:r>
              <a:rPr lang="de-DE" sz="3200" dirty="0" smtClean="0"/>
              <a:t> </a:t>
            </a:r>
            <a:r>
              <a:rPr lang="de-DE" sz="3200" dirty="0" err="1"/>
              <a:t>using</a:t>
            </a:r>
            <a:r>
              <a:rPr lang="de-DE" sz="3200" dirty="0"/>
              <a:t> Hidden </a:t>
            </a:r>
            <a:r>
              <a:rPr lang="de-DE" sz="3200" dirty="0" err="1"/>
              <a:t>Markov</a:t>
            </a:r>
            <a:r>
              <a:rPr lang="de-DE" sz="3200" dirty="0"/>
              <a:t> </a:t>
            </a:r>
            <a:r>
              <a:rPr lang="de-DE" sz="3200" dirty="0" smtClean="0"/>
              <a:t>Models</a:t>
            </a: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990600" y="5445224"/>
            <a:ext cx="7543800" cy="721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Sven Milker</a:t>
            </a:r>
          </a:p>
        </p:txBody>
      </p:sp>
    </p:spTree>
    <p:extLst>
      <p:ext uri="{BB962C8B-B14F-4D97-AF65-F5344CB8AC3E}">
        <p14:creationId xmlns:p14="http://schemas.microsoft.com/office/powerpoint/2010/main" val="3553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Stochastical</a:t>
            </a:r>
            <a:r>
              <a:rPr lang="de-DE" dirty="0" smtClean="0"/>
              <a:t> Model</a:t>
            </a:r>
          </a:p>
          <a:p>
            <a:r>
              <a:rPr lang="de-DE" dirty="0" smtClean="0"/>
              <a:t>Elements</a:t>
            </a:r>
            <a:endParaRPr lang="de-DE" dirty="0" smtClean="0"/>
          </a:p>
          <a:p>
            <a:pPr lvl="1"/>
            <a:r>
              <a:rPr lang="de-DE" dirty="0" smtClean="0"/>
              <a:t>States</a:t>
            </a:r>
          </a:p>
          <a:p>
            <a:pPr lvl="1"/>
            <a:r>
              <a:rPr lang="de-DE" dirty="0" err="1" smtClean="0"/>
              <a:t>Observations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9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11</a:t>
            </a:fld>
            <a:endParaRPr lang="de-DE"/>
          </a:p>
        </p:txBody>
      </p:sp>
      <p:pic>
        <p:nvPicPr>
          <p:cNvPr id="5122" name="Picture 2" descr="C:\Users\Sven\Desktop\Masterarbeit\Bilder\ObservationProbabili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4536504" cy="447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Stochastical</a:t>
                </a:r>
                <a:r>
                  <a:rPr lang="de-DE" dirty="0" smtClean="0"/>
                  <a:t> Model</a:t>
                </a:r>
              </a:p>
              <a:p>
                <a:r>
                  <a:rPr lang="de-DE" dirty="0" err="1" smtClean="0"/>
                  <a:t>Several</a:t>
                </a:r>
                <a:r>
                  <a:rPr lang="de-DE" dirty="0" smtClean="0"/>
                  <a:t> Elements</a:t>
                </a:r>
              </a:p>
              <a:p>
                <a:pPr lvl="1"/>
                <a:r>
                  <a:rPr lang="de-DE" dirty="0" smtClean="0"/>
                  <a:t>States</a:t>
                </a:r>
              </a:p>
              <a:p>
                <a:pPr lvl="1"/>
                <a:r>
                  <a:rPr lang="de-DE" dirty="0" err="1" smtClean="0"/>
                  <a:t>Observations</a:t>
                </a:r>
                <a:endParaRPr lang="de-DE" dirty="0" smtClean="0"/>
              </a:p>
              <a:p>
                <a:r>
                  <a:rPr lang="de-DE" dirty="0" err="1" smtClean="0"/>
                  <a:t>Probabilites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State </a:t>
                </a:r>
                <a:r>
                  <a:rPr lang="de-DE" dirty="0" err="1" smtClean="0"/>
                  <a:t>transition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de-DE" baseline="-25000"/>
                      <m:t>ij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smtClean="0"/>
                  <a:t>Observation 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/>
                          </a:rPr>
                          <m:t>O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r>
                  <a:rPr lang="de-DE" dirty="0" smtClean="0"/>
                  <a:t>Initial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: π</a:t>
                </a:r>
                <a:r>
                  <a:rPr lang="en-US" baseline="-25000" dirty="0" err="1" smtClean="0"/>
                  <a:t>i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13</a:t>
            </a:fld>
            <a:endParaRPr lang="de-DE"/>
          </a:p>
        </p:txBody>
      </p:sp>
      <p:pic>
        <p:nvPicPr>
          <p:cNvPr id="6146" name="Picture 2" descr="C:\Users\Sven\Desktop\Masterarbeit\Bilder\Full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4" y="764704"/>
            <a:ext cx="7344816" cy="521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14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2348880"/>
            <a:ext cx="76200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114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Viterbi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Clever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endParaRPr lang="de-DE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intermediate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Recursively</a:t>
            </a:r>
            <a:r>
              <a:rPr lang="de-DE" dirty="0" smtClean="0"/>
              <a:t> </a:t>
            </a:r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endParaRPr lang="de-DE" dirty="0" smtClean="0"/>
          </a:p>
          <a:p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Viterbi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602151"/>
                  </p:ext>
                </p:extLst>
              </p:nvPr>
            </p:nvGraphicFramePr>
            <p:xfrm>
              <a:off x="323528" y="1412776"/>
              <a:ext cx="7785693" cy="43006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9174"/>
                    <a:gridCol w="3041306"/>
                    <a:gridCol w="1711588"/>
                    <a:gridCol w="1753625"/>
                  </a:tblGrid>
                  <a:tr h="2395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smtClean="0">
                              <a:effectLst/>
                            </a:rPr>
                            <a:t>#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>
                              <a:effectLst/>
                            </a:rPr>
                            <a:t>Berechnung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err="1" smtClean="0">
                              <a:effectLst/>
                            </a:rPr>
                            <a:t>Coin</a:t>
                          </a:r>
                          <a:r>
                            <a:rPr lang="de-DE" sz="1500" dirty="0" smtClean="0">
                              <a:effectLst/>
                            </a:rPr>
                            <a:t> </a:t>
                          </a:r>
                          <a:r>
                            <a:rPr lang="de-DE" sz="1500" dirty="0">
                              <a:effectLst/>
                            </a:rPr>
                            <a:t>1 (M1)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err="1" smtClean="0">
                              <a:effectLst/>
                            </a:rPr>
                            <a:t>Coin</a:t>
                          </a:r>
                          <a:r>
                            <a:rPr lang="de-DE" sz="1500" dirty="0" smtClean="0">
                              <a:effectLst/>
                            </a:rPr>
                            <a:t> 2 </a:t>
                          </a:r>
                          <a:r>
                            <a:rPr lang="de-DE" sz="1500" dirty="0">
                              <a:effectLst/>
                            </a:rPr>
                            <a:t>(M2)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74856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>
                              <a:effectLst/>
                            </a:rPr>
                            <a:t>1: </a:t>
                          </a:r>
                          <a:r>
                            <a:rPr lang="de-DE" sz="1500" dirty="0" err="1" smtClean="0">
                              <a:effectLst/>
                            </a:rPr>
                            <a:t>Initialisation</a:t>
                          </a:r>
                          <a:r>
                            <a:rPr lang="de-DE" sz="1500" dirty="0" smtClean="0">
                              <a:effectLst/>
                            </a:rPr>
                            <a:t>,</a:t>
                          </a:r>
                          <a:r>
                            <a:rPr lang="de-DE" sz="1500" dirty="0">
                              <a:effectLst/>
                            </a:rPr>
                            <a:t/>
                          </a:r>
                          <a:br>
                            <a:rPr lang="de-DE" sz="1500" dirty="0">
                              <a:effectLst/>
                            </a:rPr>
                          </a:br>
                          <a:r>
                            <a:rPr lang="de-DE" sz="1500" dirty="0">
                              <a:effectLst/>
                            </a:rPr>
                            <a:t>O = </a:t>
                          </a:r>
                          <a:r>
                            <a:rPr lang="de-DE" sz="1500" dirty="0" err="1" smtClean="0">
                              <a:effectLst/>
                            </a:rPr>
                            <a:t>Tail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>
                              <a:effectLst/>
                            </a:rPr>
                            <a:t>δ</a:t>
                          </a:r>
                          <a:r>
                            <a:rPr lang="en-US" sz="1500" baseline="-25000" dirty="0">
                              <a:effectLst/>
                            </a:rPr>
                            <a:t>1</a:t>
                          </a:r>
                          <a:r>
                            <a:rPr lang="en-US" sz="1500" dirty="0">
                              <a:effectLst/>
                            </a:rPr>
                            <a:t>(</a:t>
                          </a:r>
                          <a:r>
                            <a:rPr lang="en-US" sz="1500" dirty="0" err="1">
                              <a:effectLst/>
                            </a:rPr>
                            <a:t>i</a:t>
                          </a:r>
                          <a:r>
                            <a:rPr lang="en-US" sz="1500" dirty="0">
                              <a:effectLst/>
                            </a:rPr>
                            <a:t>) = </a:t>
                          </a:r>
                          <a:r>
                            <a:rPr lang="de-DE" sz="1500" dirty="0">
                              <a:effectLst/>
                            </a:rPr>
                            <a:t>π</a:t>
                          </a:r>
                          <a:r>
                            <a:rPr lang="en-US" sz="15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1500" dirty="0">
                              <a:effectLst/>
                            </a:rPr>
                            <a:t> * </a:t>
                          </a:r>
                          <a:r>
                            <a:rPr lang="en-US" sz="1500" dirty="0" smtClean="0">
                              <a:effectLst/>
                            </a:rPr>
                            <a:t>b</a:t>
                          </a:r>
                          <a:r>
                            <a:rPr lang="en-US" sz="1500" baseline="-25000" dirty="0" smtClean="0">
                              <a:effectLst/>
                            </a:rPr>
                            <a:t>i</a:t>
                          </a:r>
                          <a:r>
                            <a:rPr lang="en-US" sz="1500" dirty="0" smtClean="0">
                              <a:effectLst/>
                            </a:rPr>
                            <a:t>(Tail)</a:t>
                          </a:r>
                          <a:r>
                            <a:rPr lang="en-US" sz="1500" dirty="0">
                              <a:effectLst/>
                            </a:rPr>
                            <a:t/>
                          </a:r>
                          <a:br>
                            <a:rPr lang="en-US" sz="1500" dirty="0">
                              <a:effectLst/>
                            </a:rPr>
                          </a:br>
                          <a:r>
                            <a:rPr lang="de-DE" sz="1500" dirty="0">
                              <a:effectLst/>
                            </a:rPr>
                            <a:t>ψ</a:t>
                          </a:r>
                          <a:r>
                            <a:rPr lang="en-US" sz="1500" baseline="-25000" dirty="0">
                              <a:effectLst/>
                            </a:rPr>
                            <a:t>1</a:t>
                          </a:r>
                          <a:r>
                            <a:rPr lang="en-US" sz="1500" dirty="0">
                              <a:effectLst/>
                            </a:rPr>
                            <a:t>(</a:t>
                          </a:r>
                          <a:r>
                            <a:rPr lang="en-US" sz="1500" dirty="0" err="1">
                              <a:effectLst/>
                            </a:rPr>
                            <a:t>i</a:t>
                          </a:r>
                          <a:r>
                            <a:rPr lang="en-US" sz="1500" dirty="0">
                              <a:effectLst/>
                            </a:rPr>
                            <a:t>) = 0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(M1) = </a:t>
                          </a:r>
                          <a:r>
                            <a:rPr lang="de-DE" sz="1500">
                              <a:effectLst/>
                            </a:rPr>
                            <a:t>0,22</a:t>
                          </a:r>
                          <a:br>
                            <a:rPr lang="de-DE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(M1) = 0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(M2) = </a:t>
                          </a:r>
                          <a:r>
                            <a:rPr lang="de-DE" sz="1500">
                              <a:effectLst/>
                            </a:rPr>
                            <a:t>0,12</a:t>
                          </a:r>
                          <a:br>
                            <a:rPr lang="de-DE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(M2) = 0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100305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smtClean="0">
                              <a:effectLst/>
                            </a:rPr>
                            <a:t>2</a:t>
                          </a: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O = Head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de-DE" sz="1500"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limLow>
                                      <m:limLow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1≤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500" baseline="-25000">
                                            <a:effectLst/>
                                          </a:rPr>
                                          <m:t>1</m:t>
                                        </m:r>
                                        <m:d>
                                          <m:dPr>
                                            <m:ctrlPr>
                                              <a:rPr lang="de-DE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500">
                                                <a:effectLst/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</m:e>
                                        </m:d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500" baseline="-25000">
                                            <a:effectLst/>
                                          </a:rPr>
                                          <m:t>ij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500">
                                            <a:effectLst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de-DE" sz="1500"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1500" dirty="0" smtClean="0">
                                            <a:effectLst/>
                                            <a:latin typeface="+mn-lt"/>
                                            <a:ea typeface="Calibri"/>
                                            <a:cs typeface="Times New Roman"/>
                                          </a:rPr>
                                          <m:t>Head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5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>
                              <a:effectLst/>
                            </a:rPr>
                            <a:t/>
                          </a:r>
                          <a:br>
                            <a:rPr lang="de-DE" sz="1500" dirty="0">
                              <a:effectLst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ψ</m:t>
                                        </m:r>
                                      </m:e>
                                      <m:sub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de-DE" sz="1500"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limLow>
                                      <m:limLow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argmax</m:t>
                                        </m:r>
                                      </m:e>
                                      <m:lim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1≤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500" baseline="-25000">
                                            <a:effectLst/>
                                          </a:rPr>
                                          <m:t>1</m:t>
                                        </m:r>
                                        <m:d>
                                          <m:dPr>
                                            <m:ctrlPr>
                                              <a:rPr lang="de-DE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500">
                                                <a:effectLst/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</m:e>
                                        </m:d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500" baseline="-25000">
                                            <a:effectLst/>
                                          </a:rPr>
                                          <m:t>ij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0,0693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0,0216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(M1) = 0,0693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(M1) = M1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0,0528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0,0576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(M2) = 0,0576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(M2) = M2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100305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3</a:t>
                          </a: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O = Head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limLow>
                                      <m:limLow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1≤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500">
                                                <a:effectLst/>
                                                <a:latin typeface="Cambria Math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>
                                                <a:effectLst/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DE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500">
                                                <a:effectLst/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</m:e>
                                        </m:d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500" baseline="-25000">
                                            <a:effectLst/>
                                          </a:rPr>
                                          <m:t>ij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sz="1500">
                                        <a:effectLst/>
                                      </a:rPr>
                                      <m:t> 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1500" dirty="0" smtClean="0">
                                            <a:effectLst/>
                                            <a:latin typeface="+mn-lt"/>
                                            <a:ea typeface="Calibri"/>
                                            <a:cs typeface="Times New Roman"/>
                                          </a:rPr>
                                          <m:t>Head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5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</a:rPr>
                            <a:t> </a:t>
                          </a:r>
                          <a:endParaRPr lang="de-DE" sz="15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ψ</m:t>
                                        </m:r>
                                      </m:e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limLow>
                                      <m:limLow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argmax</m:t>
                                        </m:r>
                                      </m:e>
                                      <m:lim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1≤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500">
                                                <a:effectLst/>
                                                <a:latin typeface="Cambria Math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sz="1500">
                                                <a:effectLst/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DE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500">
                                                <a:effectLst/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</m:e>
                                        </m:d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500" baseline="-25000">
                                            <a:effectLst/>
                                          </a:rPr>
                                          <m:t>ij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sz="1500">
                                        <a:effectLst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0,0218295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0,010368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de-DE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) = 0,0218295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(M1) = M1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0,016632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0,027648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de-DE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(M2) = 0,027648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(M2) = M2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6796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4: </a:t>
                          </a:r>
                          <a:r>
                            <a:rPr lang="de-DE" sz="1500">
                              <a:effectLst/>
                            </a:rPr>
                            <a:t>Termination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∗ =</m:t>
                                    </m:r>
                                    <m:limLow>
                                      <m:limLow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1≤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5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aseline="-25000">
                                        <a:effectLst/>
                                      </a:rPr>
                                      <m:t>3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/>
                                      </a:rPr>
                                      <m:t>∗ =</m:t>
                                    </m:r>
                                    <m:limLow>
                                      <m:limLow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1≤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𝑁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500">
                                            <a:effectLst/>
                                            <a:latin typeface="Cambria Math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500">
                                            <a:effectLst/>
                                            <a:latin typeface="Cambria Math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 gridSpan="2"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>
                              <a:effectLst/>
                            </a:rPr>
                            <a:t>P* = </a:t>
                          </a:r>
                          <a:r>
                            <a:rPr lang="en-US" sz="1500" dirty="0">
                              <a:effectLst/>
                            </a:rPr>
                            <a:t>0,027648</a:t>
                          </a:r>
                          <a:endParaRPr lang="de-DE" sz="15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effectLst/>
                                    <a:latin typeface="Cambria Math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sz="1500" baseline="-25000">
                                    <a:effectLst/>
                                  </a:rPr>
                                  <m:t>3</m:t>
                                </m:r>
                                <m:r>
                                  <a:rPr lang="en-US" sz="1500">
                                    <a:effectLst/>
                                    <a:latin typeface="Cambria Math"/>
                                  </a:rPr>
                                  <m:t>∗ =</m:t>
                                </m:r>
                                <m:r>
                                  <a:rPr lang="en-US" sz="1500">
                                    <a:effectLst/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sz="150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602151"/>
                  </p:ext>
                </p:extLst>
              </p:nvPr>
            </p:nvGraphicFramePr>
            <p:xfrm>
              <a:off x="323528" y="1412776"/>
              <a:ext cx="7785693" cy="43006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9174"/>
                    <a:gridCol w="3041306"/>
                    <a:gridCol w="1711588"/>
                    <a:gridCol w="1753625"/>
                  </a:tblGrid>
                  <a:tr h="2628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smtClean="0">
                              <a:effectLst/>
                            </a:rPr>
                            <a:t>#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>
                              <a:effectLst/>
                            </a:rPr>
                            <a:t>Berechnung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err="1" smtClean="0">
                              <a:effectLst/>
                            </a:rPr>
                            <a:t>Coin</a:t>
                          </a:r>
                          <a:r>
                            <a:rPr lang="de-DE" sz="1500" dirty="0" smtClean="0">
                              <a:effectLst/>
                            </a:rPr>
                            <a:t> </a:t>
                          </a:r>
                          <a:r>
                            <a:rPr lang="de-DE" sz="1500" dirty="0">
                              <a:effectLst/>
                            </a:rPr>
                            <a:t>1 (M1)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err="1" smtClean="0">
                              <a:effectLst/>
                            </a:rPr>
                            <a:t>Coin</a:t>
                          </a:r>
                          <a:r>
                            <a:rPr lang="de-DE" sz="1500" dirty="0" smtClean="0">
                              <a:effectLst/>
                            </a:rPr>
                            <a:t> 2 </a:t>
                          </a:r>
                          <a:r>
                            <a:rPr lang="de-DE" sz="1500" dirty="0">
                              <a:effectLst/>
                            </a:rPr>
                            <a:t>(M2)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78867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>
                              <a:effectLst/>
                            </a:rPr>
                            <a:t>1: </a:t>
                          </a:r>
                          <a:r>
                            <a:rPr lang="de-DE" sz="1500" dirty="0" err="1" smtClean="0">
                              <a:effectLst/>
                            </a:rPr>
                            <a:t>Initialisation</a:t>
                          </a:r>
                          <a:r>
                            <a:rPr lang="de-DE" sz="1500" dirty="0" smtClean="0">
                              <a:effectLst/>
                            </a:rPr>
                            <a:t>,</a:t>
                          </a:r>
                          <a:r>
                            <a:rPr lang="de-DE" sz="1500" dirty="0">
                              <a:effectLst/>
                            </a:rPr>
                            <a:t/>
                          </a:r>
                          <a:br>
                            <a:rPr lang="de-DE" sz="1500" dirty="0">
                              <a:effectLst/>
                            </a:rPr>
                          </a:br>
                          <a:r>
                            <a:rPr lang="de-DE" sz="1500" dirty="0">
                              <a:effectLst/>
                            </a:rPr>
                            <a:t>O = </a:t>
                          </a:r>
                          <a:r>
                            <a:rPr lang="de-DE" sz="1500" dirty="0" err="1" smtClean="0">
                              <a:effectLst/>
                            </a:rPr>
                            <a:t>Tail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>
                              <a:effectLst/>
                            </a:rPr>
                            <a:t>δ</a:t>
                          </a:r>
                          <a:r>
                            <a:rPr lang="en-US" sz="1500" baseline="-25000" dirty="0">
                              <a:effectLst/>
                            </a:rPr>
                            <a:t>1</a:t>
                          </a:r>
                          <a:r>
                            <a:rPr lang="en-US" sz="1500" dirty="0">
                              <a:effectLst/>
                            </a:rPr>
                            <a:t>(</a:t>
                          </a:r>
                          <a:r>
                            <a:rPr lang="en-US" sz="1500" dirty="0" err="1">
                              <a:effectLst/>
                            </a:rPr>
                            <a:t>i</a:t>
                          </a:r>
                          <a:r>
                            <a:rPr lang="en-US" sz="1500" dirty="0">
                              <a:effectLst/>
                            </a:rPr>
                            <a:t>) = </a:t>
                          </a:r>
                          <a:r>
                            <a:rPr lang="de-DE" sz="1500" dirty="0">
                              <a:effectLst/>
                            </a:rPr>
                            <a:t>π</a:t>
                          </a:r>
                          <a:r>
                            <a:rPr lang="en-US" sz="15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1500" dirty="0">
                              <a:effectLst/>
                            </a:rPr>
                            <a:t> * </a:t>
                          </a:r>
                          <a:r>
                            <a:rPr lang="en-US" sz="1500" dirty="0" smtClean="0">
                              <a:effectLst/>
                            </a:rPr>
                            <a:t>b</a:t>
                          </a:r>
                          <a:r>
                            <a:rPr lang="en-US" sz="1500" baseline="-25000" dirty="0" smtClean="0">
                              <a:effectLst/>
                            </a:rPr>
                            <a:t>i</a:t>
                          </a:r>
                          <a:r>
                            <a:rPr lang="en-US" sz="1500" dirty="0" smtClean="0">
                              <a:effectLst/>
                            </a:rPr>
                            <a:t>(Tail)</a:t>
                          </a:r>
                          <a:r>
                            <a:rPr lang="en-US" sz="1500" dirty="0">
                              <a:effectLst/>
                            </a:rPr>
                            <a:t/>
                          </a:r>
                          <a:br>
                            <a:rPr lang="en-US" sz="1500" dirty="0">
                              <a:effectLst/>
                            </a:rPr>
                          </a:br>
                          <a:r>
                            <a:rPr lang="de-DE" sz="1500" dirty="0">
                              <a:effectLst/>
                            </a:rPr>
                            <a:t>ψ</a:t>
                          </a:r>
                          <a:r>
                            <a:rPr lang="en-US" sz="1500" baseline="-25000" dirty="0">
                              <a:effectLst/>
                            </a:rPr>
                            <a:t>1</a:t>
                          </a:r>
                          <a:r>
                            <a:rPr lang="en-US" sz="1500" dirty="0">
                              <a:effectLst/>
                            </a:rPr>
                            <a:t>(</a:t>
                          </a:r>
                          <a:r>
                            <a:rPr lang="en-US" sz="1500" dirty="0" err="1">
                              <a:effectLst/>
                            </a:rPr>
                            <a:t>i</a:t>
                          </a:r>
                          <a:r>
                            <a:rPr lang="en-US" sz="1500" dirty="0">
                              <a:effectLst/>
                            </a:rPr>
                            <a:t>) = 0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(M1) = </a:t>
                          </a:r>
                          <a:r>
                            <a:rPr lang="de-DE" sz="1500">
                              <a:effectLst/>
                            </a:rPr>
                            <a:t>0,22</a:t>
                          </a:r>
                          <a:br>
                            <a:rPr lang="de-DE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(M1) = 0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(M2) = </a:t>
                          </a:r>
                          <a:r>
                            <a:rPr lang="de-DE" sz="1500">
                              <a:effectLst/>
                            </a:rPr>
                            <a:t>0,12</a:t>
                          </a:r>
                          <a:br>
                            <a:rPr lang="de-DE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(M2) = 0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12806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smtClean="0">
                              <a:effectLst/>
                            </a:rPr>
                            <a:t>2</a:t>
                          </a: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O = Head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0531" marR="90531" marT="0" marB="0">
                        <a:blipFill rotWithShape="1">
                          <a:blip r:embed="rId2"/>
                          <a:stretch>
                            <a:fillRect l="-42084" t="-85238" r="-114028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0,0693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0,0216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(M1) = 0,0693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(M1) = M1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0,0528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0,0576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(M2) = 0,0576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2</a:t>
                          </a:r>
                          <a:r>
                            <a:rPr lang="en-US" sz="1500">
                              <a:effectLst/>
                            </a:rPr>
                            <a:t>(M2) = M2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12806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 smtClean="0">
                              <a:effectLst/>
                            </a:rPr>
                            <a:t>3</a:t>
                          </a: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O = Head</a:t>
                          </a:r>
                          <a:endParaRPr lang="de-DE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0531" marR="90531" marT="0" marB="0">
                        <a:blipFill rotWithShape="1">
                          <a:blip r:embed="rId2"/>
                          <a:stretch>
                            <a:fillRect l="-42084" t="-185238" r="-114028" b="-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0,0218295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0,010368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de-DE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</a:t>
                          </a:r>
                          <a:r>
                            <a:rPr lang="en-US" sz="1500" baseline="-25000">
                              <a:effectLst/>
                            </a:rPr>
                            <a:t>1</a:t>
                          </a:r>
                          <a:r>
                            <a:rPr lang="en-US" sz="1500">
                              <a:effectLst/>
                            </a:rPr>
                            <a:t>) = 0,0218295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(M1) = M1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i = M1: 0,016632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en-US" sz="1500">
                              <a:effectLst/>
                            </a:rPr>
                            <a:t>i = M2: 0,027648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δ</a:t>
                          </a:r>
                          <a:r>
                            <a:rPr lang="de-DE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(M2) = 0,027648</a:t>
                          </a:r>
                          <a:br>
                            <a:rPr lang="en-US" sz="1500">
                              <a:effectLst/>
                            </a:rPr>
                          </a:br>
                          <a:r>
                            <a:rPr lang="de-DE" sz="1500">
                              <a:effectLst/>
                            </a:rPr>
                            <a:t>ψ</a:t>
                          </a:r>
                          <a:r>
                            <a:rPr lang="en-US" sz="1500" baseline="-25000">
                              <a:effectLst/>
                            </a:rPr>
                            <a:t>3</a:t>
                          </a:r>
                          <a:r>
                            <a:rPr lang="en-US" sz="1500">
                              <a:effectLst/>
                            </a:rPr>
                            <a:t>(M2) = M2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</a:tr>
                  <a:tr h="68770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4: </a:t>
                          </a:r>
                          <a:r>
                            <a:rPr lang="de-DE" sz="1500">
                              <a:effectLst/>
                            </a:rPr>
                            <a:t>Termination</a:t>
                          </a:r>
                          <a:endParaRPr lang="de-DE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90531" marR="90531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0531" marR="90531" marT="0" marB="0">
                        <a:blipFill rotWithShape="1">
                          <a:blip r:embed="rId2"/>
                          <a:stretch>
                            <a:fillRect l="-42084" t="-530088" r="-114028" b="-619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0531" marR="90531" marT="0" marB="0">
                        <a:blipFill rotWithShape="1">
                          <a:blip r:embed="rId2"/>
                          <a:stretch>
                            <a:fillRect l="-124824" t="-530088" r="-176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39552" y="5949280"/>
            <a:ext cx="7620000" cy="720080"/>
          </a:xfrm>
        </p:spPr>
        <p:txBody>
          <a:bodyPr/>
          <a:lstStyle/>
          <a:p>
            <a:pPr marL="114300" indent="0">
              <a:buNone/>
            </a:pPr>
            <a:r>
              <a:rPr lang="de-DE" dirty="0" err="1" smtClean="0"/>
              <a:t>Result</a:t>
            </a:r>
            <a:r>
              <a:rPr lang="de-DE" dirty="0" smtClean="0"/>
              <a:t>: M2 </a:t>
            </a:r>
            <a:r>
              <a:rPr lang="de-DE" dirty="0" smtClean="0">
                <a:sym typeface="Wingdings" panose="05000000000000000000" pitchFamily="2" charset="2"/>
              </a:rPr>
              <a:t> M2  M2 (2,7648 %)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4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17</a:t>
            </a:fld>
            <a:endParaRPr lang="de-DE"/>
          </a:p>
        </p:txBody>
      </p:sp>
      <p:pic>
        <p:nvPicPr>
          <p:cNvPr id="6146" name="Picture 2" descr="C:\Users\Sven\Desktop\Masterarbeit\Bilder\Full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4" y="764704"/>
            <a:ext cx="7344816" cy="521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404864"/>
          </a:xfrm>
        </p:spPr>
        <p:txBody>
          <a:bodyPr/>
          <a:lstStyle/>
          <a:p>
            <a:r>
              <a:rPr lang="de-DE" dirty="0" smtClean="0"/>
              <a:t>States</a:t>
            </a:r>
          </a:p>
          <a:p>
            <a:pPr lvl="1"/>
            <a:r>
              <a:rPr lang="de-DE" dirty="0" err="1" smtClean="0"/>
              <a:t>Stops</a:t>
            </a:r>
            <a:endParaRPr lang="de-DE" dirty="0" smtClean="0"/>
          </a:p>
          <a:p>
            <a:pPr lvl="1"/>
            <a:r>
              <a:rPr lang="de-DE" dirty="0" err="1" smtClean="0"/>
              <a:t>Routes</a:t>
            </a:r>
            <a:endParaRPr lang="de-DE" dirty="0" smtClean="0"/>
          </a:p>
          <a:p>
            <a:pPr lvl="1"/>
            <a:r>
              <a:rPr lang="de-DE" dirty="0" smtClean="0"/>
              <a:t>Neutral</a:t>
            </a:r>
          </a:p>
          <a:p>
            <a:r>
              <a:rPr lang="de-DE" dirty="0" err="1" smtClean="0"/>
              <a:t>Observations</a:t>
            </a:r>
            <a:endParaRPr lang="de-DE" dirty="0" smtClean="0"/>
          </a:p>
          <a:p>
            <a:pPr lvl="1"/>
            <a:r>
              <a:rPr lang="de-DE" dirty="0" smtClean="0"/>
              <a:t>GPS </a:t>
            </a:r>
            <a:r>
              <a:rPr lang="de-DE" dirty="0" err="1" smtClean="0"/>
              <a:t>coordinates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18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39552" y="4264496"/>
            <a:ext cx="76200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de-DE" b="1" dirty="0" smtClean="0"/>
              <a:t>Problem: GPS </a:t>
            </a:r>
            <a:r>
              <a:rPr lang="de-DE" b="1" dirty="0" err="1" smtClean="0"/>
              <a:t>coordinates</a:t>
            </a:r>
            <a:r>
              <a:rPr lang="de-DE" b="1" dirty="0" smtClean="0"/>
              <a:t>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continuous</a:t>
            </a:r>
            <a:r>
              <a:rPr lang="de-DE" b="1" dirty="0" smtClean="0"/>
              <a:t>!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9552" y="5013176"/>
            <a:ext cx="76200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de-DE" b="1" dirty="0" smtClean="0"/>
              <a:t>Solution: </a:t>
            </a:r>
            <a:r>
              <a:rPr lang="de-DE" b="1" dirty="0" err="1" smtClean="0"/>
              <a:t>Probability</a:t>
            </a:r>
            <a:r>
              <a:rPr lang="de-DE" b="1" dirty="0" smtClean="0"/>
              <a:t> </a:t>
            </a:r>
            <a:r>
              <a:rPr lang="de-DE" b="1" dirty="0" err="1" smtClean="0"/>
              <a:t>density</a:t>
            </a:r>
            <a:r>
              <a:rPr lang="de-DE" b="1" dirty="0" smtClean="0"/>
              <a:t> </a:t>
            </a:r>
            <a:r>
              <a:rPr lang="de-DE" b="1" dirty="0" err="1" smtClean="0"/>
              <a:t>function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21857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19</a:t>
            </a:fld>
            <a:endParaRPr lang="de-DE"/>
          </a:p>
        </p:txBody>
      </p:sp>
      <p:pic>
        <p:nvPicPr>
          <p:cNvPr id="2050" name="Picture 2" descr="C:\Users\Sven\Desktop\Masterarbeit\Bilder\route_markerless_aufgedic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3996427" cy="48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457200" y="6165304"/>
            <a:ext cx="7620000" cy="56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de-DE" dirty="0" err="1" smtClean="0"/>
              <a:t>Honkela</a:t>
            </a:r>
            <a:r>
              <a:rPr lang="de-DE" dirty="0" smtClean="0"/>
              <a:t> (2001)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21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Models</a:t>
            </a:r>
          </a:p>
          <a:p>
            <a:r>
              <a:rPr lang="de-DE" dirty="0" err="1" smtClean="0"/>
              <a:t>Viterbi</a:t>
            </a:r>
            <a:endParaRPr lang="de-DE" dirty="0" smtClean="0"/>
          </a:p>
          <a:p>
            <a:r>
              <a:rPr lang="de-DE" dirty="0" smtClean="0"/>
              <a:t>Modeling</a:t>
            </a:r>
          </a:p>
          <a:p>
            <a:r>
              <a:rPr lang="de-DE" dirty="0" smtClean="0"/>
              <a:t>Implementation</a:t>
            </a:r>
          </a:p>
          <a:p>
            <a:r>
              <a:rPr lang="de-DE" dirty="0" smtClean="0"/>
              <a:t>Evaluation</a:t>
            </a:r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smtClean="0"/>
              <a:t>Future 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989040"/>
          </a:xfrm>
        </p:spPr>
        <p:txBody>
          <a:bodyPr>
            <a:normAutofit/>
          </a:bodyPr>
          <a:lstStyle/>
          <a:p>
            <a:r>
              <a:rPr lang="de-DE" dirty="0" smtClean="0"/>
              <a:t>States</a:t>
            </a:r>
          </a:p>
          <a:p>
            <a:pPr lvl="1"/>
            <a:r>
              <a:rPr lang="de-DE" dirty="0" err="1" smtClean="0"/>
              <a:t>Stops</a:t>
            </a:r>
            <a:endParaRPr lang="de-DE" dirty="0" smtClean="0"/>
          </a:p>
          <a:p>
            <a:pPr lvl="1"/>
            <a:r>
              <a:rPr lang="de-DE" dirty="0" err="1" smtClean="0"/>
              <a:t>Routes</a:t>
            </a:r>
            <a:endParaRPr lang="de-DE" dirty="0" smtClean="0"/>
          </a:p>
          <a:p>
            <a:pPr lvl="1"/>
            <a:r>
              <a:rPr lang="de-DE" dirty="0" smtClean="0"/>
              <a:t>Neutral</a:t>
            </a:r>
          </a:p>
          <a:p>
            <a:r>
              <a:rPr lang="de-DE" dirty="0" err="1" smtClean="0"/>
              <a:t>Observations</a:t>
            </a:r>
            <a:endParaRPr lang="de-DE" dirty="0" smtClean="0"/>
          </a:p>
          <a:p>
            <a:pPr lvl="1"/>
            <a:r>
              <a:rPr lang="de-DE" dirty="0" smtClean="0"/>
              <a:t>GPS </a:t>
            </a:r>
            <a:r>
              <a:rPr lang="de-DE" dirty="0" err="1" smtClean="0"/>
              <a:t>coordinates</a:t>
            </a:r>
            <a:endParaRPr lang="de-DE" dirty="0" smtClean="0"/>
          </a:p>
          <a:p>
            <a:pPr lvl="1"/>
            <a:r>
              <a:rPr lang="de-DE" dirty="0" smtClean="0"/>
              <a:t>Time </a:t>
            </a:r>
            <a:r>
              <a:rPr lang="de-DE" dirty="0" err="1" smtClean="0"/>
              <a:t>dependent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16538"/>
                  </p:ext>
                </p:extLst>
              </p:nvPr>
            </p:nvGraphicFramePr>
            <p:xfrm>
              <a:off x="467544" y="2348880"/>
              <a:ext cx="7429978" cy="26290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2128"/>
                    <a:gridCol w="2376264"/>
                    <a:gridCol w="2265679"/>
                    <a:gridCol w="1635907"/>
                  </a:tblGrid>
                  <a:tr h="4714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>
                              <a:effectLst/>
                            </a:rPr>
                            <a:t>                 </a:t>
                          </a:r>
                          <a:r>
                            <a:rPr lang="de-DE" sz="1400" dirty="0" err="1" smtClean="0">
                              <a:effectLst/>
                            </a:rPr>
                            <a:t>To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err="1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From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smtClean="0">
                              <a:effectLst/>
                            </a:rPr>
                            <a:t>Route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err="1" smtClean="0">
                              <a:effectLst/>
                            </a:rPr>
                            <a:t>Stop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>
                              <a:effectLst/>
                            </a:rPr>
                            <a:t>Neutral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</a:tr>
                  <a:tr h="7999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smtClean="0">
                              <a:effectLst/>
                            </a:rPr>
                            <a:t>Route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)+1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ctrlPr>
                                              <a:rPr lang="de-DE" sz="14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)+1</m:t>
                                            </m:r>
                                          </m:den>
                                        </m:f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400" b="0" i="0" smtClean="0">
                                            <a:effectLst/>
                                            <a:latin typeface="Cambria Math"/>
                                          </a:rPr>
                                          <m:t>i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𝐿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𝐻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0            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400" b="0" i="0" smtClean="0">
                                            <a:effectLst/>
                                            <a:latin typeface="Cambria Math"/>
                                          </a:rPr>
                                          <m:t>else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       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>
                              <a:effectLst/>
                            </a:rPr>
                            <a:t>0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</a:tr>
                  <a:tr h="7879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err="1" smtClean="0">
                              <a:effectLst/>
                            </a:rPr>
                            <a:t>Stop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ctrlPr>
                                              <a:rPr lang="de-DE" sz="14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de-DE" sz="1400">
                                                <a:effectLst/>
                                                <a:latin typeface="Cambria Math"/>
                                              </a:rPr>
                                              <m:t>)+2</m:t>
                                            </m:r>
                                          </m:den>
                                        </m:f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400" b="0" i="0" smtClean="0">
                                            <a:effectLst/>
                                            <a:latin typeface="Cambria Math"/>
                                          </a:rPr>
                                          <m:t>i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𝐻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𝐿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0            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400" b="0" i="0" smtClean="0">
                                            <a:effectLst/>
                                            <a:latin typeface="Cambria Math"/>
                                          </a:rPr>
                                          <m:t>el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1400" b="0" i="0" smtClean="0">
                                            <a:effectLst/>
                                            <a:latin typeface="Cambria Math"/>
                                          </a:rPr>
                                          <m:t>e</m:t>
                                        </m:r>
                                        <m:r>
                                          <a:rPr lang="de-DE" sz="1400">
                                            <a:effectLst/>
                                            <a:latin typeface="Cambria Math"/>
                                          </a:rPr>
                                          <m:t>       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)+2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5503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>
                              <a:effectLst/>
                            </a:rPr>
                            <a:t>Neutral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>
                              <a:effectLst/>
                            </a:rPr>
                            <a:t>0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#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  <m:r>
                                      <a:rPr lang="de-DE" sz="1400">
                                        <a:effectLst/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16538"/>
                  </p:ext>
                </p:extLst>
              </p:nvPr>
            </p:nvGraphicFramePr>
            <p:xfrm>
              <a:off x="467544" y="2348880"/>
              <a:ext cx="7429978" cy="26290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2128"/>
                    <a:gridCol w="2376264"/>
                    <a:gridCol w="2265679"/>
                    <a:gridCol w="1635907"/>
                  </a:tblGrid>
                  <a:tr h="4907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>
                              <a:effectLst/>
                            </a:rPr>
                            <a:t>                 </a:t>
                          </a:r>
                          <a:r>
                            <a:rPr lang="de-DE" sz="1400" dirty="0" err="1" smtClean="0">
                              <a:effectLst/>
                            </a:rPr>
                            <a:t>To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err="1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From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smtClean="0">
                              <a:effectLst/>
                            </a:rPr>
                            <a:t>Route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err="1" smtClean="0">
                              <a:effectLst/>
                            </a:rPr>
                            <a:t>Stop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>
                              <a:effectLst/>
                            </a:rPr>
                            <a:t>Neutral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</a:tr>
                  <a:tr h="7999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smtClean="0">
                              <a:effectLst/>
                            </a:rPr>
                            <a:t>Route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6395" marR="86395" marT="0" marB="0" anchor="ctr">
                        <a:blipFill rotWithShape="1">
                          <a:blip r:embed="rId2"/>
                          <a:stretch>
                            <a:fillRect l="-48718" t="-65649" r="-164103" b="-167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6395" marR="86395" marT="0" marB="0" anchor="ctr">
                        <a:blipFill rotWithShape="1">
                          <a:blip r:embed="rId2"/>
                          <a:stretch>
                            <a:fillRect l="-155914" t="-65649" r="-72043" b="-167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>
                              <a:effectLst/>
                            </a:rPr>
                            <a:t>0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</a:tr>
                  <a:tr h="7879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 err="1" smtClean="0">
                              <a:effectLst/>
                            </a:rPr>
                            <a:t>Stop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6395" marR="86395" marT="0" marB="0" anchor="ctr">
                        <a:blipFill rotWithShape="1">
                          <a:blip r:embed="rId2"/>
                          <a:stretch>
                            <a:fillRect l="-48718" t="-166923" r="-164103" b="-692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6395" marR="86395" marT="0" marB="0" anchor="ctr">
                        <a:blipFill rotWithShape="1">
                          <a:blip r:embed="rId2"/>
                          <a:stretch>
                            <a:fillRect l="-90625" t="-166923" b="-692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5503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>
                              <a:effectLst/>
                            </a:rPr>
                            <a:t>Neutral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400" dirty="0">
                              <a:effectLst/>
                            </a:rPr>
                            <a:t>0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6395" marR="86395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6395" marR="86395" marT="0" marB="0" anchor="ctr">
                        <a:blipFill rotWithShape="1">
                          <a:blip r:embed="rId2"/>
                          <a:stretch>
                            <a:fillRect l="-90625" t="-38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28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0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Static</a:t>
            </a:r>
            <a:r>
              <a:rPr lang="de-DE" dirty="0" smtClean="0"/>
              <a:t> Route Data: GTFS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7544" y="2204864"/>
            <a:ext cx="76200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Onebusaway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671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23</a:t>
            </a:fld>
            <a:endParaRPr lang="de-DE"/>
          </a:p>
        </p:txBody>
      </p:sp>
      <p:pic>
        <p:nvPicPr>
          <p:cNvPr id="1026" name="Picture 2" descr="C:\Users\Sven\Desktop\Onebusaway Vanil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4" y="1340768"/>
            <a:ext cx="8005792" cy="407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24</a:t>
            </a:fld>
            <a:endParaRPr lang="de-DE"/>
          </a:p>
        </p:txBody>
      </p:sp>
      <p:pic>
        <p:nvPicPr>
          <p:cNvPr id="6" name="Grafik 5" descr="C:\Users\Sven\Desktop\Onebusaway Variante 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476672"/>
            <a:ext cx="7200800" cy="6002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8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49886"/>
              </p:ext>
            </p:extLst>
          </p:nvPr>
        </p:nvGraphicFramePr>
        <p:xfrm>
          <a:off x="1547664" y="1666756"/>
          <a:ext cx="5342084" cy="4374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925"/>
                <a:gridCol w="1423142"/>
                <a:gridCol w="2690017"/>
              </a:tblGrid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 dirty="0">
                          <a:effectLst/>
                        </a:rPr>
                        <a:t>Trip </a:t>
                      </a:r>
                      <a:r>
                        <a:rPr lang="de-DE" sz="1900" dirty="0" err="1">
                          <a:effectLst/>
                        </a:rPr>
                        <a:t>Id</a:t>
                      </a:r>
                      <a:endParaRPr lang="de-DE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 dirty="0" smtClean="0">
                          <a:effectLst/>
                        </a:rPr>
                        <a:t>Route</a:t>
                      </a:r>
                      <a:endParaRPr lang="de-DE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 dirty="0" err="1" smtClean="0">
                          <a:effectLst/>
                        </a:rPr>
                        <a:t>Number</a:t>
                      </a:r>
                      <a:r>
                        <a:rPr lang="de-DE" sz="1900" dirty="0" smtClean="0">
                          <a:effectLst/>
                        </a:rPr>
                        <a:t> </a:t>
                      </a:r>
                      <a:r>
                        <a:rPr lang="de-DE" sz="1900" dirty="0" err="1" smtClean="0">
                          <a:effectLst/>
                        </a:rPr>
                        <a:t>of</a:t>
                      </a:r>
                      <a:r>
                        <a:rPr lang="de-DE" sz="1900" dirty="0" smtClean="0">
                          <a:effectLst/>
                        </a:rPr>
                        <a:t> </a:t>
                      </a:r>
                      <a:r>
                        <a:rPr lang="de-DE" sz="1900" smtClean="0">
                          <a:effectLst/>
                        </a:rPr>
                        <a:t>Observations</a:t>
                      </a:r>
                      <a:endParaRPr lang="de-DE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8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1070T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137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11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1073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250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16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1004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138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17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1024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472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21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2315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333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23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4741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472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26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5530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281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36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1070T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310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50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2150A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263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51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2270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89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  <a:tr h="338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52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>
                          <a:effectLst/>
                        </a:rPr>
                        <a:t>2550</a:t>
                      </a:r>
                      <a:endParaRPr lang="de-DE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900" dirty="0">
                          <a:effectLst/>
                        </a:rPr>
                        <a:t>247</a:t>
                      </a:r>
                      <a:endParaRPr lang="de-DE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0549" marR="12054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7208"/>
              </p:ext>
            </p:extLst>
          </p:nvPr>
        </p:nvGraphicFramePr>
        <p:xfrm>
          <a:off x="1835696" y="329150"/>
          <a:ext cx="4608512" cy="6187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  <a:gridCol w="841373"/>
                <a:gridCol w="3407099"/>
              </a:tblGrid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</a:rPr>
                        <a:t>#</a:t>
                      </a:r>
                      <a:endParaRPr lang="de-D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effectLst/>
                        </a:rPr>
                        <a:t>Time</a:t>
                      </a:r>
                      <a:endParaRPr lang="de-D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effectLst/>
                        </a:rPr>
                        <a:t>State</a:t>
                      </a:r>
                      <a:endParaRPr lang="de-D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07:51:43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Neutral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07:51:49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1381121_Malmin tori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5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07:52:06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Route 1077A_77A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7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07:52:17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1382126_Malmin asema tulo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14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07:52:57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Neutral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15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07:53:03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1381101_Malmin asema(term.)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18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07:53:19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Route 4519_519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21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07:53:35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1382123_Ala-Malmi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22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07:53:41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Route 2554_554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23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07:53:46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1382124_Ala-Malmi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30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07:54:23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Route 2554_554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36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07:54:56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1382116_Riihenkulma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43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07:55:35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Route 2554_554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4373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50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07:56:15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Route 2554_554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1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07:56:20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Neutral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2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07:56:25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Stop 1382128_Latokartanontie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  <a:tr h="2186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3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</a:rPr>
                        <a:t>07:56:31</a:t>
                      </a:r>
                      <a:endParaRPr lang="de-D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effectLst/>
                        </a:rPr>
                        <a:t>Stop</a:t>
                      </a:r>
                      <a:r>
                        <a:rPr lang="de-DE" sz="1300" dirty="0">
                          <a:effectLst/>
                        </a:rPr>
                        <a:t> 1382128_Latokartanontie</a:t>
                      </a:r>
                      <a:endParaRPr lang="de-D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789" marR="777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0648"/>
          </a:xfrm>
        </p:spPr>
        <p:txBody>
          <a:bodyPr/>
          <a:lstStyle/>
          <a:p>
            <a:r>
              <a:rPr lang="de-DE" dirty="0" smtClean="0"/>
              <a:t>Higher </a:t>
            </a:r>
            <a:r>
              <a:rPr lang="de-DE" dirty="0" err="1" smtClean="0"/>
              <a:t>propability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stops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27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2104256"/>
            <a:ext cx="76200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Prioristation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routes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7544" y="2636912"/>
            <a:ext cx="76200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8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Transition </a:t>
            </a:r>
            <a:r>
              <a:rPr lang="de-DE" dirty="0" err="1" smtClean="0"/>
              <a:t>probabilites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95688"/>
              </p:ext>
            </p:extLst>
          </p:nvPr>
        </p:nvGraphicFramePr>
        <p:xfrm>
          <a:off x="467544" y="2060848"/>
          <a:ext cx="7730812" cy="267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703"/>
                <a:gridCol w="1932703"/>
                <a:gridCol w="2124142"/>
                <a:gridCol w="1741264"/>
              </a:tblGrid>
              <a:tr h="667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                      </a:t>
                      </a:r>
                      <a:r>
                        <a:rPr lang="de-DE" sz="1400" dirty="0" err="1" smtClean="0">
                          <a:effectLst/>
                        </a:rPr>
                        <a:t>To</a:t>
                      </a:r>
                      <a:endParaRPr lang="de-DE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</a:rPr>
                        <a:t>From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Route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</a:rPr>
                        <a:t>Stop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Neutral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</a:tr>
              <a:tr h="667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Route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 </a:t>
                      </a:r>
                      <a:r>
                        <a:rPr lang="de-DE" sz="1400" dirty="0" err="1" smtClean="0">
                          <a:effectLst/>
                        </a:rPr>
                        <a:t>if</a:t>
                      </a:r>
                      <a:r>
                        <a:rPr lang="de-DE" sz="1400" dirty="0" smtClean="0">
                          <a:effectLst/>
                        </a:rPr>
                        <a:t> same route</a:t>
                      </a:r>
                      <a:endParaRPr lang="de-D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 </a:t>
                      </a:r>
                      <a:r>
                        <a:rPr lang="de-DE" sz="1400" dirty="0" err="1" smtClean="0">
                          <a:effectLst/>
                        </a:rPr>
                        <a:t>else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1</a:t>
                      </a:r>
                      <a:r>
                        <a:rPr lang="de-DE" sz="1400" baseline="0" dirty="0" smtClean="0">
                          <a:effectLst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</a:rPr>
                        <a:t>if</a:t>
                      </a:r>
                      <a:r>
                        <a:rPr lang="de-DE" sz="1400" baseline="0" dirty="0" smtClean="0">
                          <a:effectLst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</a:rPr>
                        <a:t>stops</a:t>
                      </a:r>
                      <a:endParaRPr lang="de-D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 </a:t>
                      </a:r>
                      <a:r>
                        <a:rPr lang="de-DE" sz="1400" dirty="0" err="1" smtClean="0">
                          <a:effectLst/>
                        </a:rPr>
                        <a:t>else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</a:tr>
              <a:tr h="667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</a:rPr>
                        <a:t>Stop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1  </a:t>
                      </a:r>
                      <a:r>
                        <a:rPr lang="de-DE" sz="1400" dirty="0" err="1" smtClean="0">
                          <a:effectLst/>
                        </a:rPr>
                        <a:t>if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</a:rPr>
                        <a:t>stops</a:t>
                      </a:r>
                      <a:endParaRPr lang="de-D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 </a:t>
                      </a:r>
                      <a:r>
                        <a:rPr lang="de-DE" sz="1400" dirty="0" err="1" smtClean="0">
                          <a:effectLst/>
                        </a:rPr>
                        <a:t>else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1</a:t>
                      </a:r>
                      <a:r>
                        <a:rPr lang="de-DE" sz="1400" baseline="0" dirty="0" smtClean="0">
                          <a:effectLst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</a:rPr>
                        <a:t>if</a:t>
                      </a:r>
                      <a:r>
                        <a:rPr lang="de-DE" sz="1400" baseline="0" dirty="0" smtClean="0">
                          <a:effectLst/>
                        </a:rPr>
                        <a:t> same </a:t>
                      </a:r>
                      <a:r>
                        <a:rPr lang="de-DE" sz="1400" baseline="0" dirty="0" err="1" smtClean="0">
                          <a:effectLst/>
                        </a:rPr>
                        <a:t>stop</a:t>
                      </a:r>
                      <a:endParaRPr lang="de-DE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 </a:t>
                      </a:r>
                      <a:r>
                        <a:rPr lang="de-DE" sz="1400" dirty="0" err="1" smtClean="0">
                          <a:effectLst/>
                        </a:rPr>
                        <a:t>else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</a:tr>
              <a:tr h="667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Neutral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0,9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893" marR="8989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4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</a:t>
            </a:r>
            <a:r>
              <a:rPr lang="de-DE" dirty="0" err="1" smtClean="0"/>
              <a:t>probabilities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29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55243"/>
              </p:ext>
            </p:extLst>
          </p:nvPr>
        </p:nvGraphicFramePr>
        <p:xfrm>
          <a:off x="611560" y="2636912"/>
          <a:ext cx="6840761" cy="113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8099"/>
                <a:gridCol w="2839433"/>
                <a:gridCol w="1503229"/>
              </a:tblGrid>
              <a:tr h="569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3200" dirty="0">
                          <a:effectLst/>
                        </a:rPr>
                        <a:t>Neutral</a:t>
                      </a:r>
                      <a:endParaRPr lang="de-DE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486" marR="1964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3200" dirty="0">
                          <a:effectLst/>
                        </a:rPr>
                        <a:t>Haltestelle</a:t>
                      </a:r>
                      <a:endParaRPr lang="de-DE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486" marR="1964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Linie</a:t>
                      </a:r>
                      <a:endParaRPr lang="de-DE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486" marR="196486" marT="0" marB="0"/>
                </a:tc>
              </a:tr>
              <a:tr h="569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3200" dirty="0" smtClean="0">
                          <a:effectLst/>
                        </a:rPr>
                        <a:t>0.1</a:t>
                      </a:r>
                      <a:endParaRPr lang="de-DE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486" marR="1964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1.01</a:t>
                      </a:r>
                      <a:endParaRPr lang="de-DE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486" marR="1964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3200" dirty="0">
                          <a:effectLst/>
                        </a:rPr>
                        <a:t>1</a:t>
                      </a:r>
                      <a:endParaRPr lang="de-DE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6486" marR="1964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06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does</a:t>
            </a:r>
            <a:r>
              <a:rPr lang="de-DE" sz="2400" b="1" dirty="0" smtClean="0"/>
              <a:t> „Service Line </a:t>
            </a:r>
            <a:r>
              <a:rPr lang="de-DE" sz="2400" b="1" dirty="0" err="1" smtClean="0"/>
              <a:t>Detection</a:t>
            </a:r>
            <a:r>
              <a:rPr lang="de-DE" sz="2400" b="1" dirty="0" smtClean="0"/>
              <a:t>“ </a:t>
            </a:r>
            <a:r>
              <a:rPr lang="de-DE" sz="2400" b="1" dirty="0" err="1" smtClean="0"/>
              <a:t>mean</a:t>
            </a:r>
            <a:r>
              <a:rPr lang="de-DE" sz="2400" b="1" dirty="0" smtClean="0"/>
              <a:t>?</a:t>
            </a:r>
            <a:endParaRPr lang="de-DE" sz="2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21 </a:t>
            </a:r>
            <a:r>
              <a:rPr lang="de-DE" dirty="0" err="1" smtClean="0"/>
              <a:t>trips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endParaRPr lang="de-DE" dirty="0" smtClean="0"/>
          </a:p>
          <a:p>
            <a:pPr lvl="1"/>
            <a:r>
              <a:rPr lang="de-DE" dirty="0" smtClean="0"/>
              <a:t>9 </a:t>
            </a:r>
            <a:r>
              <a:rPr lang="de-DE" dirty="0" err="1" smtClean="0"/>
              <a:t>correct</a:t>
            </a:r>
            <a:endParaRPr lang="de-DE" dirty="0" smtClean="0"/>
          </a:p>
          <a:p>
            <a:pPr lvl="1"/>
            <a:r>
              <a:rPr lang="de-DE" dirty="0" smtClean="0"/>
              <a:t>6 </a:t>
            </a:r>
            <a:r>
              <a:rPr lang="de-DE" dirty="0" err="1" smtClean="0"/>
              <a:t>partially</a:t>
            </a:r>
            <a:endParaRPr lang="de-DE" dirty="0" smtClean="0"/>
          </a:p>
          <a:p>
            <a:pPr lvl="1"/>
            <a:r>
              <a:rPr lang="de-DE" dirty="0" smtClean="0"/>
              <a:t>5 </a:t>
            </a:r>
            <a:r>
              <a:rPr lang="de-DE" dirty="0" err="1" smtClean="0"/>
              <a:t>wrong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31</a:t>
            </a:fld>
            <a:endParaRPr lang="de-DE"/>
          </a:p>
        </p:txBody>
      </p:sp>
      <p:pic>
        <p:nvPicPr>
          <p:cNvPr id="8194" name="Picture 2" descr="C:\Users\Sven\Desktop\Trip18 to 1300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702501" cy="48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47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32</a:t>
            </a:fld>
            <a:endParaRPr lang="de-DE"/>
          </a:p>
        </p:txBody>
      </p:sp>
      <p:pic>
        <p:nvPicPr>
          <p:cNvPr id="9218" name="Picture 2" descr="C:\Users\Sven\Desktop\Trip11_vs_1073_und_1070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6290"/>
            <a:ext cx="3185108" cy="647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0648"/>
          </a:xfrm>
        </p:spPr>
        <p:txBody>
          <a:bodyPr/>
          <a:lstStyle/>
          <a:p>
            <a:r>
              <a:rPr lang="de-DE" dirty="0" smtClean="0"/>
              <a:t>HMM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33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2680320"/>
            <a:ext cx="76200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Not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Live+Gov</a:t>
            </a:r>
            <a:r>
              <a:rPr lang="de-DE" dirty="0" smtClean="0"/>
              <a:t>…</a:t>
            </a:r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7544" y="3212976"/>
            <a:ext cx="76200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…but </a:t>
            </a:r>
            <a:r>
              <a:rPr lang="de-DE" dirty="0" err="1" smtClean="0"/>
              <a:t>more</a:t>
            </a:r>
            <a:r>
              <a:rPr lang="de-DE" dirty="0" smtClean="0"/>
              <a:t> potential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2132856"/>
            <a:ext cx="76200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Abused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3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Trips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r>
              <a:rPr lang="de-DE" dirty="0" smtClean="0"/>
              <a:t>State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time</a:t>
            </a:r>
            <a:endParaRPr lang="de-DE" dirty="0" smtClean="0"/>
          </a:p>
          <a:p>
            <a:r>
              <a:rPr lang="de-DE" dirty="0" smtClean="0"/>
              <a:t>Test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cities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transportation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smtClean="0"/>
              <a:t>Integration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L. R. </a:t>
            </a:r>
            <a:r>
              <a:rPr lang="en-US" dirty="0" err="1"/>
              <a:t>Rabiner</a:t>
            </a:r>
            <a:r>
              <a:rPr lang="en-US" dirty="0"/>
              <a:t>, "A tutorial on hidden Markov models and selected applications in speech recognition," </a:t>
            </a:r>
            <a:r>
              <a:rPr lang="en-US" i="1" dirty="0"/>
              <a:t>Proceedings of the IEEE, </a:t>
            </a:r>
            <a:r>
              <a:rPr lang="en-US" dirty="0"/>
              <a:t>vol. 77, no. 2, pp. 257-286, 2 1989</a:t>
            </a:r>
            <a:r>
              <a:rPr lang="en-US" dirty="0" smtClean="0"/>
              <a:t>.</a:t>
            </a:r>
          </a:p>
          <a:p>
            <a:r>
              <a:rPr lang="en-US" dirty="0"/>
              <a:t>R. C. Shah, C.-y. Wan, H. Lu und L. </a:t>
            </a:r>
            <a:r>
              <a:rPr lang="en-US" dirty="0" err="1"/>
              <a:t>Nachman</a:t>
            </a:r>
            <a:r>
              <a:rPr lang="en-US" dirty="0"/>
              <a:t>, „Classifying the Mode of Transportation on Mobile Phones using GIS Information,“ in </a:t>
            </a:r>
            <a:r>
              <a:rPr lang="en-US" i="1" dirty="0"/>
              <a:t>Proceedings of the 2014 ACM International Joint Conference on Pervasive and Ubiquitous Computing</a:t>
            </a:r>
            <a:r>
              <a:rPr lang="en-US" dirty="0"/>
              <a:t>, Seattle, Washington, 2014. 	</a:t>
            </a:r>
            <a:endParaRPr lang="en-US" dirty="0" smtClean="0"/>
          </a:p>
          <a:p>
            <a:r>
              <a:rPr lang="de-DE" dirty="0"/>
              <a:t>L. </a:t>
            </a:r>
            <a:r>
              <a:rPr lang="de-DE" dirty="0" err="1"/>
              <a:t>Stenneth</a:t>
            </a:r>
            <a:r>
              <a:rPr lang="de-DE" dirty="0"/>
              <a:t>, O. </a:t>
            </a:r>
            <a:r>
              <a:rPr lang="de-DE" dirty="0" err="1"/>
              <a:t>Wolfson</a:t>
            </a:r>
            <a:r>
              <a:rPr lang="de-DE" dirty="0"/>
              <a:t>, P. S. </a:t>
            </a:r>
            <a:r>
              <a:rPr lang="de-DE" dirty="0" err="1"/>
              <a:t>Yu</a:t>
            </a:r>
            <a:r>
              <a:rPr lang="de-DE" dirty="0"/>
              <a:t> und B. </a:t>
            </a:r>
            <a:r>
              <a:rPr lang="de-DE" dirty="0" err="1"/>
              <a:t>Xu</a:t>
            </a:r>
            <a:r>
              <a:rPr lang="de-DE" dirty="0"/>
              <a:t>, „Transportation Mode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Mobile </a:t>
            </a:r>
            <a:r>
              <a:rPr lang="de-DE" dirty="0" err="1"/>
              <a:t>Phones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GIS Information,“ in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19th ACM SIGSPATIAL International Conference on </a:t>
            </a:r>
            <a:r>
              <a:rPr lang="de-DE" i="1" dirty="0" err="1"/>
              <a:t>Advances</a:t>
            </a:r>
            <a:r>
              <a:rPr lang="de-DE" i="1" dirty="0"/>
              <a:t> in </a:t>
            </a:r>
            <a:r>
              <a:rPr lang="de-DE" i="1" dirty="0" err="1"/>
              <a:t>Geographic</a:t>
            </a:r>
            <a:r>
              <a:rPr lang="de-DE" i="1" dirty="0"/>
              <a:t> Information Systems</a:t>
            </a:r>
            <a:r>
              <a:rPr lang="de-DE" dirty="0"/>
              <a:t>, Chicago, Illinois, 2011. </a:t>
            </a:r>
            <a:endParaRPr lang="en-US" dirty="0"/>
          </a:p>
          <a:p>
            <a:r>
              <a:rPr lang="en-US" dirty="0"/>
              <a:t>P. Zhou, Y. Zheng und M. Li, „How Long to Wait? Predicting Bus Arrival Time With Mobile Phone Based Participatory Sensing,“ </a:t>
            </a:r>
            <a:r>
              <a:rPr lang="en-US" i="1" dirty="0"/>
              <a:t>IEEE Transactions on Mobile Computing, </a:t>
            </a:r>
            <a:r>
              <a:rPr lang="en-US" dirty="0"/>
              <a:t>Bd. 13, Nr. 6, pp. 1228-1241, 2014. </a:t>
            </a:r>
            <a:endParaRPr lang="en-US" dirty="0" smtClean="0"/>
          </a:p>
          <a:p>
            <a:r>
              <a:rPr lang="en-US" dirty="0"/>
              <a:t>A. </a:t>
            </a:r>
            <a:r>
              <a:rPr lang="en-US" dirty="0" err="1"/>
              <a:t>Honkela</a:t>
            </a:r>
            <a:r>
              <a:rPr lang="en-US" dirty="0"/>
              <a:t>, Nonlinear Switching State-Space Models, 2001</a:t>
            </a:r>
            <a:r>
              <a:rPr lang="en-US" dirty="0" smtClean="0"/>
              <a:t>..</a:t>
            </a:r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Live+Gov</a:t>
            </a:r>
            <a:r>
              <a:rPr lang="de-DE" dirty="0"/>
              <a:t>: http://liveandgov.eu 	</a:t>
            </a:r>
          </a:p>
          <a:p>
            <a:r>
              <a:rPr lang="de-DE" dirty="0" err="1"/>
              <a:t>Mattersoft</a:t>
            </a:r>
            <a:r>
              <a:rPr lang="de-DE" dirty="0"/>
              <a:t>: http://www.mattersoft.fi/ 	</a:t>
            </a:r>
          </a:p>
          <a:p>
            <a:r>
              <a:rPr lang="de-DE" dirty="0"/>
              <a:t>HSL: https://www.hsl.fi/</a:t>
            </a: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1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4</a:t>
            </a:fld>
            <a:endParaRPr lang="de-DE"/>
          </a:p>
        </p:txBody>
      </p:sp>
      <p:pic>
        <p:nvPicPr>
          <p:cNvPr id="3075" name="Picture 3" descr="C:\Users\Sven\Desktop\bus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5562"/>
            <a:ext cx="5877372" cy="64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C:\Users\Sven\Desktop\gps observ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6036772" cy="59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6</a:t>
            </a:fld>
            <a:endParaRPr lang="de-DE"/>
          </a:p>
        </p:txBody>
      </p:sp>
      <p:pic>
        <p:nvPicPr>
          <p:cNvPr id="2050" name="Picture 2" descr="C:\Users\Sven\Desktop\observation 2 li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71" y="517821"/>
            <a:ext cx="5200650" cy="590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3967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does</a:t>
            </a:r>
            <a:r>
              <a:rPr lang="de-DE" sz="2400" b="1" dirty="0" smtClean="0"/>
              <a:t> „Service Line </a:t>
            </a:r>
            <a:r>
              <a:rPr lang="de-DE" sz="2400" b="1" dirty="0" err="1" smtClean="0"/>
              <a:t>Detection</a:t>
            </a:r>
            <a:r>
              <a:rPr lang="de-DE" sz="2400" b="1" dirty="0" smtClean="0"/>
              <a:t>“ </a:t>
            </a:r>
            <a:r>
              <a:rPr lang="de-DE" sz="2400" b="1" dirty="0" err="1" smtClean="0"/>
              <a:t>mean</a:t>
            </a:r>
            <a:r>
              <a:rPr lang="de-DE" sz="2400" b="1" dirty="0" smtClean="0"/>
              <a:t>?</a:t>
            </a:r>
          </a:p>
          <a:p>
            <a:pPr marL="114300" indent="0">
              <a:buNone/>
            </a:pPr>
            <a:endParaRPr lang="de-DE" sz="2400" b="1" dirty="0"/>
          </a:p>
          <a:p>
            <a:pPr marL="114300" indent="0">
              <a:buNone/>
            </a:pPr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others</a:t>
            </a:r>
            <a:r>
              <a:rPr lang="de-DE" sz="2400" b="1" dirty="0" smtClean="0"/>
              <a:t> do?</a:t>
            </a:r>
            <a:endParaRPr lang="de-DE" sz="2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7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5373216"/>
            <a:ext cx="76200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de-DE" sz="2400" b="1" dirty="0" err="1" smtClean="0"/>
              <a:t>What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our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approach</a:t>
            </a:r>
            <a:r>
              <a:rPr lang="de-DE" sz="2400" b="1" dirty="0" smtClean="0"/>
              <a:t>?</a:t>
            </a:r>
            <a:endParaRPr lang="de-DE" sz="24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2924944"/>
            <a:ext cx="76200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Predicting</a:t>
            </a:r>
            <a:r>
              <a:rPr lang="de-DE" dirty="0" smtClean="0"/>
              <a:t> Bus Arrival Time (Zhou, Zheng &amp; Li, 2014)</a:t>
            </a:r>
          </a:p>
          <a:p>
            <a:r>
              <a:rPr lang="de-DE" dirty="0" smtClean="0"/>
              <a:t>Transportation Mode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smtClean="0"/>
              <a:t>Shah, Wan, </a:t>
            </a:r>
            <a:r>
              <a:rPr lang="de-DE" dirty="0" err="1" smtClean="0"/>
              <a:t>Lu</a:t>
            </a:r>
            <a:r>
              <a:rPr lang="de-DE" dirty="0" smtClean="0"/>
              <a:t> &amp; </a:t>
            </a:r>
            <a:r>
              <a:rPr lang="de-DE" dirty="0" err="1" smtClean="0"/>
              <a:t>Nachman</a:t>
            </a:r>
            <a:r>
              <a:rPr lang="de-DE" dirty="0" smtClean="0"/>
              <a:t> (2014)</a:t>
            </a:r>
          </a:p>
          <a:p>
            <a:pPr lvl="1"/>
            <a:r>
              <a:rPr lang="de-DE" dirty="0" err="1" smtClean="0"/>
              <a:t>Stenneth</a:t>
            </a:r>
            <a:r>
              <a:rPr lang="de-DE" dirty="0" smtClean="0"/>
              <a:t>, </a:t>
            </a:r>
            <a:r>
              <a:rPr lang="de-DE" dirty="0" err="1" smtClean="0"/>
              <a:t>Wolfson</a:t>
            </a:r>
            <a:r>
              <a:rPr lang="de-DE" dirty="0" smtClean="0"/>
              <a:t>, </a:t>
            </a:r>
            <a:r>
              <a:rPr lang="de-DE" dirty="0" err="1" smtClean="0"/>
              <a:t>Yu</a:t>
            </a:r>
            <a:r>
              <a:rPr lang="de-DE" dirty="0" smtClean="0"/>
              <a:t> &amp; </a:t>
            </a:r>
            <a:r>
              <a:rPr lang="de-DE" dirty="0" err="1" smtClean="0"/>
              <a:t>Xu</a:t>
            </a:r>
            <a:r>
              <a:rPr lang="de-DE" dirty="0" smtClean="0"/>
              <a:t> (2011)</a:t>
            </a:r>
          </a:p>
          <a:p>
            <a:r>
              <a:rPr lang="de-DE" dirty="0" err="1" smtClean="0"/>
              <a:t>Live+Gov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7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80728"/>
          </a:xfrm>
        </p:spPr>
        <p:txBody>
          <a:bodyPr>
            <a:normAutofit/>
          </a:bodyPr>
          <a:lstStyle/>
          <a:p>
            <a:r>
              <a:rPr lang="de-DE" dirty="0" err="1" smtClean="0"/>
              <a:t>Stochastical</a:t>
            </a:r>
            <a:r>
              <a:rPr lang="de-DE" dirty="0" smtClean="0"/>
              <a:t> </a:t>
            </a:r>
            <a:r>
              <a:rPr lang="de-DE" dirty="0" smtClean="0"/>
              <a:t>Model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8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2060848"/>
            <a:ext cx="7620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Elements</a:t>
            </a:r>
          </a:p>
          <a:p>
            <a:pPr lvl="1"/>
            <a:r>
              <a:rPr lang="de-DE" dirty="0" smtClean="0"/>
              <a:t>States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6165304"/>
            <a:ext cx="7620000" cy="56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de-DE" dirty="0" err="1" smtClean="0"/>
              <a:t>Rabiner</a:t>
            </a:r>
            <a:r>
              <a:rPr lang="de-DE" dirty="0" smtClean="0"/>
              <a:t> (1989)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376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</a:t>
            </a:r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10BF-C793-45A2-B301-57EDEEAB3AAE}" type="slidenum">
              <a:rPr lang="de-DE" smtClean="0"/>
              <a:t>9</a:t>
            </a:fld>
            <a:endParaRPr lang="de-DE"/>
          </a:p>
        </p:txBody>
      </p:sp>
      <p:pic>
        <p:nvPicPr>
          <p:cNvPr id="4098" name="Picture 2" descr="C:\Users\Sven\Desktop\Masterarbeit\Bilder\TransitionProbabili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12" y="2310555"/>
            <a:ext cx="5895976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876</Words>
  <Application>Microsoft Office PowerPoint</Application>
  <PresentationFormat>Bildschirmpräsentation (4:3)</PresentationFormat>
  <Paragraphs>306</Paragraphs>
  <Slides>37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Nähe</vt:lpstr>
      <vt:lpstr>Service Line Detection</vt:lpstr>
      <vt:lpstr>Agenda </vt:lpstr>
      <vt:lpstr>Introduction</vt:lpstr>
      <vt:lpstr>PowerPoint-Präsentation</vt:lpstr>
      <vt:lpstr>PowerPoint-Präsentation</vt:lpstr>
      <vt:lpstr>PowerPoint-Präsentation</vt:lpstr>
      <vt:lpstr>Introduction</vt:lpstr>
      <vt:lpstr>Hidden Markov Models</vt:lpstr>
      <vt:lpstr>Hidden Markov Models</vt:lpstr>
      <vt:lpstr>Hidden Markov Models</vt:lpstr>
      <vt:lpstr>PowerPoint-Präsentation</vt:lpstr>
      <vt:lpstr>Hidden Markov Models</vt:lpstr>
      <vt:lpstr>PowerPoint-Präsentation</vt:lpstr>
      <vt:lpstr>What can we do with it?</vt:lpstr>
      <vt:lpstr>Viterbi</vt:lpstr>
      <vt:lpstr>Viterbi example</vt:lpstr>
      <vt:lpstr>PowerPoint-Präsentation</vt:lpstr>
      <vt:lpstr>Modeling</vt:lpstr>
      <vt:lpstr>Probability density function</vt:lpstr>
      <vt:lpstr>Modeling</vt:lpstr>
      <vt:lpstr>State transition probability</vt:lpstr>
      <vt:lpstr>Implementation</vt:lpstr>
      <vt:lpstr>PowerPoint-Präsentation</vt:lpstr>
      <vt:lpstr>PowerPoint-Präsentation</vt:lpstr>
      <vt:lpstr>Evaluation</vt:lpstr>
      <vt:lpstr>PowerPoint-Präsentation</vt:lpstr>
      <vt:lpstr>The problems</vt:lpstr>
      <vt:lpstr>Transition probabilites</vt:lpstr>
      <vt:lpstr>Observation probabilities</vt:lpstr>
      <vt:lpstr>Results</vt:lpstr>
      <vt:lpstr>PowerPoint-Präsentation</vt:lpstr>
      <vt:lpstr>PowerPoint-Präsentation</vt:lpstr>
      <vt:lpstr>Conclusion</vt:lpstr>
      <vt:lpstr>Future Works</vt:lpstr>
      <vt:lpstr>Sources</vt:lpstr>
      <vt:lpstr>Sources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</dc:creator>
  <cp:lastModifiedBy>Sven</cp:lastModifiedBy>
  <cp:revision>59</cp:revision>
  <dcterms:created xsi:type="dcterms:W3CDTF">2015-04-22T13:56:08Z</dcterms:created>
  <dcterms:modified xsi:type="dcterms:W3CDTF">2015-04-23T07:20:40Z</dcterms:modified>
</cp:coreProperties>
</file>