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64" r:id="rId2"/>
    <p:sldId id="256" r:id="rId3"/>
    <p:sldId id="257" r:id="rId4"/>
    <p:sldId id="258" r:id="rId5"/>
    <p:sldId id="259" r:id="rId6"/>
    <p:sldId id="260" r:id="rId7"/>
    <p:sldId id="261" r:id="rId8"/>
    <p:sldId id="265" r:id="rId9"/>
    <p:sldId id="262" r:id="rId10"/>
    <p:sldId id="263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75"/>
    <p:restoredTop sz="82177"/>
  </p:normalViewPr>
  <p:slideViewPr>
    <p:cSldViewPr snapToGrid="0">
      <p:cViewPr varScale="1">
        <p:scale>
          <a:sx n="104" d="100"/>
          <a:sy n="104" d="100"/>
        </p:scale>
        <p:origin x="116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7323D3-D7A3-C14A-AB07-9E70B542FF9C}" type="datetimeFigureOut">
              <a:rPr lang="en-US" smtClean="0"/>
              <a:t>3/8/24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7259FE-A74B-E946-90B3-DB56998E1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4808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7259FE-A74B-E946-90B3-DB56998E12E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8119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7259FE-A74B-E946-90B3-DB56998E12E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8450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7259FE-A74B-E946-90B3-DB56998E12E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8286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7259FE-A74B-E946-90B3-DB56998E12E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8893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7259FE-A74B-E946-90B3-DB56998E12E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0217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7259FE-A74B-E946-90B3-DB56998E12E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1476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7259FE-A74B-E946-90B3-DB56998E12E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4124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2EA61-70D2-4A57-ABE3-5B3AC4AC0D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6C9986-B134-8DC5-97FB-17BF17EE8B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277474-3E4C-FA13-6F1B-F63E8819B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12812-F54D-B04A-8519-DB666D046A6D}" type="datetimeFigureOut">
              <a:rPr lang="en-US" smtClean="0"/>
              <a:t>3/8/24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DF83DD-5FAC-DB44-5E20-39374CBB5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F7ED25-6EF6-FD65-78A9-E1BB3147B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E2974-12DB-7B4F-A213-D20979DA6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656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7DB4F-5212-31A8-E59D-BA3A928F5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D56B9B-1369-7874-BFF3-DE6774EF82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5986CD-D58A-5D2B-396B-016B55104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12812-F54D-B04A-8519-DB666D046A6D}" type="datetimeFigureOut">
              <a:rPr lang="en-US" smtClean="0"/>
              <a:t>3/8/24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46868A-2E0E-A96C-5497-31EFC59CB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E82ABA-FE59-0758-E339-1F8E4B242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E2974-12DB-7B4F-A213-D20979DA6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046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C74570-513B-D382-3F93-68B889EC8E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3D4E12-96CF-4FAF-0C86-EC799B2319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B558CD-1D04-2AF2-4816-D01631F0E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12812-F54D-B04A-8519-DB666D046A6D}" type="datetimeFigureOut">
              <a:rPr lang="en-US" smtClean="0"/>
              <a:t>3/8/24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BF98A8-AD1A-8551-A7E8-F8583EA2D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9CD920-0AAF-3F1E-B88D-9800CB81E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E2974-12DB-7B4F-A213-D20979DA6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357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DA8FB-4A24-3352-B871-C59DDF768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406429-DA65-0930-071A-022D711B26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C3C706-56CF-2C2D-B232-46A629E12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12812-F54D-B04A-8519-DB666D046A6D}" type="datetimeFigureOut">
              <a:rPr lang="en-US" smtClean="0"/>
              <a:t>3/8/24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8F72A3-0555-29F2-D0FC-DD3D04C3C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019636-9E33-1D99-DA49-7B1239F1A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E2974-12DB-7B4F-A213-D20979DA6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468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7A905-106D-DB07-F81F-936FE24B6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07CEAB-0BCF-766C-46AA-4BA6FBA94A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91CD85-483A-511C-5C27-5187CC57D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12812-F54D-B04A-8519-DB666D046A6D}" type="datetimeFigureOut">
              <a:rPr lang="en-US" smtClean="0"/>
              <a:t>3/8/24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8676B2-0B7E-A723-25F2-FD0EA42CA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14B370-4D8C-2573-F557-70D908AC3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E2974-12DB-7B4F-A213-D20979DA6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237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2CC01-D951-4E6E-B1A7-685AA5892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56D105-1B8F-5314-C818-49FB9216BA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C7264E-7424-14F4-4EB6-665799B4EA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E098D2-E30B-94C4-B0C4-BAA446E1A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12812-F54D-B04A-8519-DB666D046A6D}" type="datetimeFigureOut">
              <a:rPr lang="en-US" smtClean="0"/>
              <a:t>3/8/24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E95197-45B2-8297-6411-977CD9BB4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573530-58F5-5683-54A7-1563F0F4C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E2974-12DB-7B4F-A213-D20979DA6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764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806DD-7F63-64B3-7D13-7569FCE58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289F62-EEE1-A1D8-73C0-7DA2CA60B9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D2D39D-8F22-4B0B-E414-18E35B0F0B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4342DF-4C78-D3C0-8798-5CE8B8CA64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36D869-F052-E41B-A087-FB438EB0B8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58BAE3-C878-405D-9345-B6C6EC6E6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12812-F54D-B04A-8519-DB666D046A6D}" type="datetimeFigureOut">
              <a:rPr lang="en-US" smtClean="0"/>
              <a:t>3/8/24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8B849F-ABA4-BBB5-4ECB-B692A67F7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19666D-D563-3F1F-B668-E216C59E7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E2974-12DB-7B4F-A213-D20979DA6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842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B9239-1C79-B0C4-0840-65BC5E9C7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ED7D20-8967-4508-9305-FEA3AF03F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12812-F54D-B04A-8519-DB666D046A6D}" type="datetimeFigureOut">
              <a:rPr lang="en-US" smtClean="0"/>
              <a:t>3/8/24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588556-7526-8C90-0B62-5D2E8FEA7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3EAA59-A548-C818-D392-1B6295CA9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E2974-12DB-7B4F-A213-D20979DA6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221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E8C5E6-D6A8-676A-F0E8-13F6B2F9E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12812-F54D-B04A-8519-DB666D046A6D}" type="datetimeFigureOut">
              <a:rPr lang="en-US" smtClean="0"/>
              <a:t>3/8/24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8E42CE-EE93-F9BC-C999-571CCBA24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7B2759-7A26-F0C0-2590-0DCE241E5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E2974-12DB-7B4F-A213-D20979DA6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201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A7497-CC7D-72C7-F00D-F29AE6F42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8B6871-4FF2-7F38-823B-754DA6484C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0C5275-0123-D671-047A-DE137E83A4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B0CFEA-83EF-0B85-908C-0EC7794DE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12812-F54D-B04A-8519-DB666D046A6D}" type="datetimeFigureOut">
              <a:rPr lang="en-US" smtClean="0"/>
              <a:t>3/8/24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DB8E76-9ACE-7AFF-56BE-988CAB43E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B92768-A62B-C7C8-2B14-7E87D8B9D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E2974-12DB-7B4F-A213-D20979DA6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20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8782E-72D0-8728-BFF8-9C6266EE7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2D2572-EC05-919A-17A2-E48D6C96F0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479C2D-126B-DD82-5371-8FE8543282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CE9655-505A-1544-47C5-ED4899091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12812-F54D-B04A-8519-DB666D046A6D}" type="datetimeFigureOut">
              <a:rPr lang="en-US" smtClean="0"/>
              <a:t>3/8/24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12B3ED-FC86-7D61-ADF9-AF7FB92DB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6B7687-51E4-3BFC-7867-002B6AAC0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E2974-12DB-7B4F-A213-D20979DA6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419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6E851D-783E-6EA2-58CB-4E4FF5D2D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D1E318-2E3E-C74B-A8F1-9C5A863D06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05F49A-2E65-245B-0C03-61A511E38A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212812-F54D-B04A-8519-DB666D046A6D}" type="datetimeFigureOut">
              <a:rPr lang="en-US" smtClean="0"/>
              <a:t>3/8/24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7167D-7196-7F83-147E-08E4DB9B54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DE5263-677E-2A49-35B4-E8F1B26552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DE2974-12DB-7B4F-A213-D20979DA6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832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C33A7-C2A0-4EB5-1603-3A7313940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stain intensity, with or without a second stain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63D3C5-018C-5702-BE31-C4DA50EBC7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1028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E680147-E506-7C07-1692-2BC9FB8C9EAE}"/>
              </a:ext>
            </a:extLst>
          </p:cNvPr>
          <p:cNvSpPr txBox="1"/>
          <p:nvPr/>
        </p:nvSpPr>
        <p:spPr>
          <a:xfrm>
            <a:off x="492868" y="457201"/>
            <a:ext cx="106497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PV intensity in </a:t>
            </a:r>
            <a:r>
              <a:rPr lang="en-US" sz="3600" dirty="0" err="1"/>
              <a:t>cFos</a:t>
            </a:r>
            <a:r>
              <a:rPr lang="en-US" sz="3600" dirty="0"/>
              <a:t>, Npas4 cells with or without WFA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FD265E5-44FA-E712-58D0-78A82674E594}"/>
              </a:ext>
            </a:extLst>
          </p:cNvPr>
          <p:cNvGrpSpPr>
            <a:grpSpLocks noChangeAspect="1"/>
          </p:cNvGrpSpPr>
          <p:nvPr/>
        </p:nvGrpSpPr>
        <p:grpSpPr>
          <a:xfrm>
            <a:off x="492868" y="1600200"/>
            <a:ext cx="11206264" cy="3657600"/>
            <a:chOff x="-161108" y="1103532"/>
            <a:chExt cx="12801600" cy="41783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0CE4045-F611-532C-B713-1A44C7375F0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161108" y="1103532"/>
              <a:ext cx="6400800" cy="417830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419B474-08BE-A869-8FF6-71E552746E3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39692" y="1103532"/>
              <a:ext cx="6400800" cy="4178300"/>
            </a:xfrm>
            <a:prstGeom prst="rect">
              <a:avLst/>
            </a:prstGeom>
          </p:spPr>
        </p:pic>
      </p:grpSp>
      <p:pic>
        <p:nvPicPr>
          <p:cNvPr id="3" name="Picture 2" descr="A table with numbers and letters&#10;&#10;Description automatically generated">
            <a:extLst>
              <a:ext uri="{FF2B5EF4-FFF2-40B4-BE49-F238E27FC236}">
                <a16:creationId xmlns:a16="http://schemas.microsoft.com/office/drawing/2014/main" id="{F2154E44-568A-BC69-5692-6A2050EEBA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4977" y="5257800"/>
            <a:ext cx="4140535" cy="1600606"/>
          </a:xfrm>
          <a:prstGeom prst="rect">
            <a:avLst/>
          </a:prstGeom>
        </p:spPr>
      </p:pic>
      <p:pic>
        <p:nvPicPr>
          <p:cNvPr id="9" name="Picture 8" descr="A table with numbers and letters&#10;&#10;Description automatically generated">
            <a:extLst>
              <a:ext uri="{FF2B5EF4-FFF2-40B4-BE49-F238E27FC236}">
                <a16:creationId xmlns:a16="http://schemas.microsoft.com/office/drawing/2014/main" id="{AB60C807-443C-44CB-579F-FB3A92B8AFD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58109" y="5257393"/>
            <a:ext cx="4140535" cy="1598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0357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BED6E64E-7056-74E4-96B5-59C2DFA9F3E1}"/>
              </a:ext>
            </a:extLst>
          </p:cNvPr>
          <p:cNvGrpSpPr>
            <a:grpSpLocks noChangeAspect="1"/>
          </p:cNvGrpSpPr>
          <p:nvPr/>
        </p:nvGrpSpPr>
        <p:grpSpPr>
          <a:xfrm>
            <a:off x="492869" y="1600200"/>
            <a:ext cx="11206262" cy="3657600"/>
            <a:chOff x="0" y="1091656"/>
            <a:chExt cx="12801600" cy="417830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C94BA393-6159-ABC1-5251-61207EA35B9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1091656"/>
              <a:ext cx="6400800" cy="4178300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1589A52-31E2-D4CF-DD5B-F4EDA6AB299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00800" y="1091656"/>
              <a:ext cx="6400800" cy="4178300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1FCA7979-B52B-2135-D40C-4EF5E2F7B814}"/>
              </a:ext>
            </a:extLst>
          </p:cNvPr>
          <p:cNvSpPr txBox="1"/>
          <p:nvPr/>
        </p:nvSpPr>
        <p:spPr>
          <a:xfrm>
            <a:off x="492868" y="457201"/>
            <a:ext cx="106497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WFA intensity in PV cells with or without </a:t>
            </a:r>
            <a:r>
              <a:rPr lang="en-US" sz="3600" dirty="0" err="1"/>
              <a:t>cFos</a:t>
            </a:r>
            <a:r>
              <a:rPr lang="en-US" sz="3600" dirty="0"/>
              <a:t>, Npas4</a:t>
            </a:r>
          </a:p>
        </p:txBody>
      </p:sp>
      <p:pic>
        <p:nvPicPr>
          <p:cNvPr id="3" name="Picture 2" descr="A table with numbers and letters&#10;&#10;Description automatically generated">
            <a:extLst>
              <a:ext uri="{FF2B5EF4-FFF2-40B4-BE49-F238E27FC236}">
                <a16:creationId xmlns:a16="http://schemas.microsoft.com/office/drawing/2014/main" id="{341186BD-18CB-632C-3E2A-535278AF73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9375" y="5257800"/>
            <a:ext cx="3924726" cy="1595356"/>
          </a:xfrm>
          <a:prstGeom prst="rect">
            <a:avLst/>
          </a:prstGeom>
        </p:spPr>
      </p:pic>
      <p:pic>
        <p:nvPicPr>
          <p:cNvPr id="9" name="Picture 8" descr="A table with numbers and letters&#10;&#10;Description automatically generated">
            <a:extLst>
              <a:ext uri="{FF2B5EF4-FFF2-40B4-BE49-F238E27FC236}">
                <a16:creationId xmlns:a16="http://schemas.microsoft.com/office/drawing/2014/main" id="{27B57B04-B6B2-47F0-738B-B68CCE330DF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42506" y="5252956"/>
            <a:ext cx="3978069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3953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F98AB-BDC9-D467-D6EE-30D804414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stain intensity, binned by </a:t>
            </a:r>
            <a:r>
              <a:rPr lang="en-US" dirty="0" err="1"/>
              <a:t>cFos</a:t>
            </a:r>
            <a:r>
              <a:rPr lang="en-US" dirty="0"/>
              <a:t> or Npas4 (high/low)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49EFC4-39EC-6C42-B675-1715CDD521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1731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4A9E0D5B-9F68-B915-910E-4FA5D56F95AB}"/>
              </a:ext>
            </a:extLst>
          </p:cNvPr>
          <p:cNvGrpSpPr>
            <a:grpSpLocks noChangeAspect="1"/>
          </p:cNvGrpSpPr>
          <p:nvPr/>
        </p:nvGrpSpPr>
        <p:grpSpPr>
          <a:xfrm>
            <a:off x="492868" y="1600200"/>
            <a:ext cx="11206261" cy="3657600"/>
            <a:chOff x="1371832" y="1097279"/>
            <a:chExt cx="8690689" cy="2836545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179EE954-F9FB-C60B-7E3E-0323D592DBF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71832" y="1097279"/>
              <a:ext cx="4345345" cy="2836545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0A2AC45-A6F5-E0E4-0FD3-DF05E05D9C6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717176" y="1097279"/>
              <a:ext cx="4345345" cy="2836545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1BD40D05-8835-84AD-82CD-63DED9452544}"/>
              </a:ext>
            </a:extLst>
          </p:cNvPr>
          <p:cNvSpPr txBox="1"/>
          <p:nvPr/>
        </p:nvSpPr>
        <p:spPr>
          <a:xfrm>
            <a:off x="492868" y="457201"/>
            <a:ext cx="106497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WFA, PV intensity binned by high/low </a:t>
            </a:r>
            <a:r>
              <a:rPr lang="en-US" sz="3600" dirty="0" err="1"/>
              <a:t>cFos</a:t>
            </a:r>
            <a:endParaRPr lang="en-US" sz="3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49FD6AB-2130-1111-7BF5-8689F0E93B91}"/>
              </a:ext>
            </a:extLst>
          </p:cNvPr>
          <p:cNvSpPr txBox="1"/>
          <p:nvPr/>
        </p:nvSpPr>
        <p:spPr>
          <a:xfrm>
            <a:off x="10731497" y="3089176"/>
            <a:ext cx="146050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3way interaction effect for PV is significant here,</a:t>
            </a:r>
          </a:p>
        </p:txBody>
      </p:sp>
      <p:pic>
        <p:nvPicPr>
          <p:cNvPr id="3" name="Picture 2" descr="A table with numbers and letters&#10;&#10;Description automatically generated">
            <a:extLst>
              <a:ext uri="{FF2B5EF4-FFF2-40B4-BE49-F238E27FC236}">
                <a16:creationId xmlns:a16="http://schemas.microsoft.com/office/drawing/2014/main" id="{9E529039-8521-3726-51AD-A9CA4A1028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0450" y="5257800"/>
            <a:ext cx="3778250" cy="1598780"/>
          </a:xfrm>
          <a:prstGeom prst="rect">
            <a:avLst/>
          </a:prstGeom>
        </p:spPr>
      </p:pic>
      <p:pic>
        <p:nvPicPr>
          <p:cNvPr id="7" name="Picture 6" descr="A table of numbers and symbols&#10;&#10;Description automatically generated">
            <a:extLst>
              <a:ext uri="{FF2B5EF4-FFF2-40B4-BE49-F238E27FC236}">
                <a16:creationId xmlns:a16="http://schemas.microsoft.com/office/drawing/2014/main" id="{21BC6155-DC87-A02D-221B-91D109F1F97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63581" y="5257800"/>
            <a:ext cx="3722981" cy="1598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4613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2D9DE32-73F0-2C57-2A06-93210BB505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134" y="1600200"/>
            <a:ext cx="5603132" cy="3657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69B4536-BBEA-A091-071F-93DB9798B6ED}"/>
              </a:ext>
            </a:extLst>
          </p:cNvPr>
          <p:cNvSpPr txBox="1"/>
          <p:nvPr/>
        </p:nvSpPr>
        <p:spPr>
          <a:xfrm>
            <a:off x="492868" y="457201"/>
            <a:ext cx="106497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WFA, PV intensity binned by high/low </a:t>
            </a:r>
            <a:r>
              <a:rPr lang="en-US" sz="3600" dirty="0" err="1"/>
              <a:t>cFos</a:t>
            </a:r>
            <a:endParaRPr lang="en-US" sz="3600" dirty="0"/>
          </a:p>
        </p:txBody>
      </p:sp>
      <p:pic>
        <p:nvPicPr>
          <p:cNvPr id="7" name="Picture 6" descr="A table of numbers and letters&#10;&#10;Description automatically generated">
            <a:extLst>
              <a:ext uri="{FF2B5EF4-FFF2-40B4-BE49-F238E27FC236}">
                <a16:creationId xmlns:a16="http://schemas.microsoft.com/office/drawing/2014/main" id="{195722F6-2AE9-9D1C-811C-A64DC922BF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7742" y="3243105"/>
            <a:ext cx="5092700" cy="2014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2806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FD5C388-AC41-6B6C-164B-E7296CA43875}"/>
              </a:ext>
            </a:extLst>
          </p:cNvPr>
          <p:cNvSpPr txBox="1"/>
          <p:nvPr/>
        </p:nvSpPr>
        <p:spPr>
          <a:xfrm>
            <a:off x="492868" y="457201"/>
            <a:ext cx="106497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WFA, PV intensity binned by high/low Npas4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959321B-1D74-25F8-6D46-C1ED02C59C18}"/>
              </a:ext>
            </a:extLst>
          </p:cNvPr>
          <p:cNvGrpSpPr>
            <a:grpSpLocks noChangeAspect="1"/>
          </p:cNvGrpSpPr>
          <p:nvPr/>
        </p:nvGrpSpPr>
        <p:grpSpPr>
          <a:xfrm>
            <a:off x="492868" y="1600200"/>
            <a:ext cx="11206264" cy="3657600"/>
            <a:chOff x="322217" y="1103532"/>
            <a:chExt cx="12801600" cy="41783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1897FB3-5B27-4E5A-CD56-320FB2AB47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2217" y="1103532"/>
              <a:ext cx="6400800" cy="417830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A0E393A5-AFD9-4F39-A656-9849DDC0457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23017" y="1103532"/>
              <a:ext cx="6400800" cy="4178300"/>
            </a:xfrm>
            <a:prstGeom prst="rect">
              <a:avLst/>
            </a:prstGeom>
          </p:spPr>
        </p:pic>
      </p:grpSp>
      <p:pic>
        <p:nvPicPr>
          <p:cNvPr id="3" name="Picture 2" descr="A table with numbers and letters&#10;&#10;Description automatically generated">
            <a:extLst>
              <a:ext uri="{FF2B5EF4-FFF2-40B4-BE49-F238E27FC236}">
                <a16:creationId xmlns:a16="http://schemas.microsoft.com/office/drawing/2014/main" id="{2CAC2214-9F59-435B-CD10-A4DBFB8FD2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0450" y="5257800"/>
            <a:ext cx="3841750" cy="1606412"/>
          </a:xfrm>
          <a:prstGeom prst="rect">
            <a:avLst/>
          </a:prstGeom>
        </p:spPr>
      </p:pic>
      <p:pic>
        <p:nvPicPr>
          <p:cNvPr id="9" name="Picture 8" descr="A table with numbers and letters&#10;&#10;Description automatically generated">
            <a:extLst>
              <a:ext uri="{FF2B5EF4-FFF2-40B4-BE49-F238E27FC236}">
                <a16:creationId xmlns:a16="http://schemas.microsoft.com/office/drawing/2014/main" id="{F8A7B6DC-3CE1-CFA8-2FDE-BF8F9972F8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38950" y="5257800"/>
            <a:ext cx="3666382" cy="1609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7447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E512C8D-556F-96A8-AE89-1454E0302E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700" y="1600200"/>
            <a:ext cx="5603132" cy="3657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420C87E-850C-577B-2313-E5778B4B0E1F}"/>
              </a:ext>
            </a:extLst>
          </p:cNvPr>
          <p:cNvSpPr txBox="1"/>
          <p:nvPr/>
        </p:nvSpPr>
        <p:spPr>
          <a:xfrm>
            <a:off x="492868" y="457201"/>
            <a:ext cx="106497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/>
              <a:t>cFos</a:t>
            </a:r>
            <a:r>
              <a:rPr lang="en-US" sz="3600" dirty="0"/>
              <a:t> intensity binned by high/low Npas4</a:t>
            </a:r>
          </a:p>
        </p:txBody>
      </p:sp>
      <p:pic>
        <p:nvPicPr>
          <p:cNvPr id="3" name="Picture 2" descr="A table of numbers and letters&#10;&#10;Description automatically generated">
            <a:extLst>
              <a:ext uri="{FF2B5EF4-FFF2-40B4-BE49-F238E27FC236}">
                <a16:creationId xmlns:a16="http://schemas.microsoft.com/office/drawing/2014/main" id="{8F216C69-107E-537F-32C0-6DCF64911E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4168" y="3429000"/>
            <a:ext cx="5603132" cy="2123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2275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489A8-4129-EF24-FE68-01D67EF2B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Double PV/WFA binned by high/low </a:t>
            </a:r>
            <a:r>
              <a:rPr lang="en-US" dirty="0" err="1"/>
              <a:t>cFos</a:t>
            </a:r>
            <a:r>
              <a:rPr lang="en-US" dirty="0"/>
              <a:t> or Npas4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C2DBB-87C0-6081-9D2A-6A398539AC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 also plotted double PV/WFA intensity binned by high/low </a:t>
            </a:r>
            <a:r>
              <a:rPr lang="en-US" dirty="0" err="1"/>
              <a:t>cFos</a:t>
            </a:r>
            <a:r>
              <a:rPr lang="en-US" dirty="0"/>
              <a:t> or Npas4 but there were no significant 3way interaction effects and so they are not shown here. You can find them at the end of the attached pdf.</a:t>
            </a:r>
          </a:p>
        </p:txBody>
      </p:sp>
    </p:spTree>
    <p:extLst>
      <p:ext uri="{BB962C8B-B14F-4D97-AF65-F5344CB8AC3E}">
        <p14:creationId xmlns:p14="http://schemas.microsoft.com/office/powerpoint/2010/main" val="1116102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76511C6-1B1A-FA37-571B-1EBDDE3807C9}"/>
              </a:ext>
            </a:extLst>
          </p:cNvPr>
          <p:cNvGrpSpPr>
            <a:grpSpLocks noChangeAspect="1"/>
          </p:cNvGrpSpPr>
          <p:nvPr/>
        </p:nvGrpSpPr>
        <p:grpSpPr>
          <a:xfrm>
            <a:off x="492868" y="1600200"/>
            <a:ext cx="11206264" cy="3657600"/>
            <a:chOff x="709240" y="1099748"/>
            <a:chExt cx="10773520" cy="3516357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ECB05838-23E9-3CC8-7FFC-6D92BF5AD4F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09240" y="1099748"/>
              <a:ext cx="5386760" cy="3516357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41DF6B6-C021-DCBA-92C2-67CF1A002A2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96000" y="1099748"/>
              <a:ext cx="5386760" cy="3516357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A5DF356C-A80C-A0AE-C3E2-5981A7841721}"/>
              </a:ext>
            </a:extLst>
          </p:cNvPr>
          <p:cNvSpPr txBox="1"/>
          <p:nvPr/>
        </p:nvSpPr>
        <p:spPr>
          <a:xfrm>
            <a:off x="492868" y="457201"/>
            <a:ext cx="78804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WFA/PV±, PV/WFA± normalized intensity</a:t>
            </a:r>
          </a:p>
        </p:txBody>
      </p:sp>
      <p:pic>
        <p:nvPicPr>
          <p:cNvPr id="2" name="Picture 1" descr="A table with numbers and letters&#10;&#10;Description automatically generated">
            <a:extLst>
              <a:ext uri="{FF2B5EF4-FFF2-40B4-BE49-F238E27FC236}">
                <a16:creationId xmlns:a16="http://schemas.microsoft.com/office/drawing/2014/main" id="{97F1C01B-052B-A81A-7AFF-6F764AF7F0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3671" y="5257800"/>
            <a:ext cx="3692974" cy="1605328"/>
          </a:xfrm>
          <a:prstGeom prst="rect">
            <a:avLst/>
          </a:prstGeom>
        </p:spPr>
      </p:pic>
      <p:pic>
        <p:nvPicPr>
          <p:cNvPr id="5" name="Picture 4" descr="A table with numbers and letters&#10;&#10;Description automatically generated">
            <a:extLst>
              <a:ext uri="{FF2B5EF4-FFF2-40B4-BE49-F238E27FC236}">
                <a16:creationId xmlns:a16="http://schemas.microsoft.com/office/drawing/2014/main" id="{75163CA8-1C6F-62ED-F52F-E67E8C6630B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59523" y="5257800"/>
            <a:ext cx="4027535" cy="1550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0329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35068DBE-1551-3CF3-FD92-36DEF3FE3918}"/>
              </a:ext>
            </a:extLst>
          </p:cNvPr>
          <p:cNvGrpSpPr>
            <a:grpSpLocks noChangeAspect="1"/>
          </p:cNvGrpSpPr>
          <p:nvPr/>
        </p:nvGrpSpPr>
        <p:grpSpPr>
          <a:xfrm>
            <a:off x="492868" y="1600200"/>
            <a:ext cx="11206264" cy="3657600"/>
            <a:chOff x="293077" y="261327"/>
            <a:chExt cx="12801600" cy="417830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8AD8A768-C1C7-A281-A3D1-F4F37747851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93877" y="261327"/>
              <a:ext cx="6400800" cy="4178300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CFA23BA-6089-EC62-A06B-6D6036157BE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93077" y="261327"/>
              <a:ext cx="6400800" cy="4178300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26318EB9-C06D-8041-77BB-EAB868D8DAD6}"/>
              </a:ext>
            </a:extLst>
          </p:cNvPr>
          <p:cNvSpPr txBox="1"/>
          <p:nvPr/>
        </p:nvSpPr>
        <p:spPr>
          <a:xfrm>
            <a:off x="492868" y="457201"/>
            <a:ext cx="106497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WFA/Npas4±, Npas4/WFA± normalized intensity</a:t>
            </a:r>
          </a:p>
        </p:txBody>
      </p:sp>
      <p:pic>
        <p:nvPicPr>
          <p:cNvPr id="1068" name="Picture 1067" descr="A table with numbers and letters&#10;&#10;Description automatically generated">
            <a:extLst>
              <a:ext uri="{FF2B5EF4-FFF2-40B4-BE49-F238E27FC236}">
                <a16:creationId xmlns:a16="http://schemas.microsoft.com/office/drawing/2014/main" id="{5E5FEF1C-AA69-81F8-09E1-E22CC5AA06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35750" y="5257800"/>
            <a:ext cx="4241800" cy="1574048"/>
          </a:xfrm>
          <a:prstGeom prst="rect">
            <a:avLst/>
          </a:prstGeom>
        </p:spPr>
      </p:pic>
      <p:pic>
        <p:nvPicPr>
          <p:cNvPr id="1070" name="Picture 1069" descr="A table with numbers and letters&#10;&#10;Description automatically generated">
            <a:extLst>
              <a:ext uri="{FF2B5EF4-FFF2-40B4-BE49-F238E27FC236}">
                <a16:creationId xmlns:a16="http://schemas.microsoft.com/office/drawing/2014/main" id="{13A97DBC-22FC-EFB2-E986-C827F88FE7D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8192" y="5198032"/>
            <a:ext cx="4092103" cy="1633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345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57761346-6A3E-E8CA-BE4E-39BB01B70BEE}"/>
              </a:ext>
            </a:extLst>
          </p:cNvPr>
          <p:cNvGrpSpPr>
            <a:grpSpLocks noChangeAspect="1"/>
          </p:cNvGrpSpPr>
          <p:nvPr/>
        </p:nvGrpSpPr>
        <p:grpSpPr>
          <a:xfrm>
            <a:off x="492868" y="1600200"/>
            <a:ext cx="11206264" cy="3657600"/>
            <a:chOff x="-89338" y="940457"/>
            <a:chExt cx="12801600" cy="417830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997B0FBB-8ACA-E55B-E638-8E4D62716FC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89338" y="940457"/>
              <a:ext cx="6400800" cy="4178300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39153137-9150-15AC-06EA-FDB884E6971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311462" y="940457"/>
              <a:ext cx="6400800" cy="4178300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256B3B09-8A4C-D5D7-EB50-587879B5C0C9}"/>
              </a:ext>
            </a:extLst>
          </p:cNvPr>
          <p:cNvSpPr txBox="1"/>
          <p:nvPr/>
        </p:nvSpPr>
        <p:spPr>
          <a:xfrm>
            <a:off x="492868" y="457201"/>
            <a:ext cx="106497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WFA/</a:t>
            </a:r>
            <a:r>
              <a:rPr lang="en-US" sz="3600" dirty="0" err="1"/>
              <a:t>cFos</a:t>
            </a:r>
            <a:r>
              <a:rPr lang="en-US" sz="3600" dirty="0"/>
              <a:t>±, </a:t>
            </a:r>
            <a:r>
              <a:rPr lang="en-US" sz="3600" dirty="0" err="1"/>
              <a:t>cFos</a:t>
            </a:r>
            <a:r>
              <a:rPr lang="en-US" sz="3600" dirty="0"/>
              <a:t>/WFA± normalized intensity</a:t>
            </a:r>
          </a:p>
        </p:txBody>
      </p:sp>
      <p:pic>
        <p:nvPicPr>
          <p:cNvPr id="3" name="Picture 2" descr="A table with numbers and letters&#10;&#10;Description automatically generated">
            <a:extLst>
              <a:ext uri="{FF2B5EF4-FFF2-40B4-BE49-F238E27FC236}">
                <a16:creationId xmlns:a16="http://schemas.microsoft.com/office/drawing/2014/main" id="{ABD6A519-04C3-6DCE-BC1E-C886D465DF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00800" y="5258164"/>
            <a:ext cx="4221163" cy="1599836"/>
          </a:xfrm>
          <a:prstGeom prst="rect">
            <a:avLst/>
          </a:prstGeom>
        </p:spPr>
      </p:pic>
      <p:pic>
        <p:nvPicPr>
          <p:cNvPr id="9" name="Picture 8" descr="A table with numbers and letters&#10;&#10;Description automatically generated">
            <a:extLst>
              <a:ext uri="{FF2B5EF4-FFF2-40B4-BE49-F238E27FC236}">
                <a16:creationId xmlns:a16="http://schemas.microsoft.com/office/drawing/2014/main" id="{2FA9F2D4-2F2F-BCB5-8681-DDD66895D4A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9390" y="5257800"/>
            <a:ext cx="3875510" cy="1601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1964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DCB7551-4DCB-3332-43F1-9D1D8D801B30}"/>
              </a:ext>
            </a:extLst>
          </p:cNvPr>
          <p:cNvGrpSpPr>
            <a:grpSpLocks noChangeAspect="1"/>
          </p:cNvGrpSpPr>
          <p:nvPr/>
        </p:nvGrpSpPr>
        <p:grpSpPr>
          <a:xfrm>
            <a:off x="492868" y="1600200"/>
            <a:ext cx="11206264" cy="3657600"/>
            <a:chOff x="-304800" y="803823"/>
            <a:chExt cx="12801600" cy="417830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CF0A617F-F121-82F6-98AD-266A1177F6A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304800" y="803823"/>
              <a:ext cx="6400800" cy="4178300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FFBE7EE-A59D-A64C-0742-7121364CF36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96000" y="803823"/>
              <a:ext cx="6400800" cy="4178300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6D0EC0DC-DB7A-B403-C007-5994620E36DF}"/>
              </a:ext>
            </a:extLst>
          </p:cNvPr>
          <p:cNvSpPr txBox="1"/>
          <p:nvPr/>
        </p:nvSpPr>
        <p:spPr>
          <a:xfrm>
            <a:off x="492868" y="457201"/>
            <a:ext cx="106497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PV/</a:t>
            </a:r>
            <a:r>
              <a:rPr lang="en-US" sz="3600" dirty="0" err="1"/>
              <a:t>cFos</a:t>
            </a:r>
            <a:r>
              <a:rPr lang="en-US" sz="3600" dirty="0"/>
              <a:t>±, </a:t>
            </a:r>
            <a:r>
              <a:rPr lang="en-US" sz="3600" dirty="0" err="1"/>
              <a:t>cFos</a:t>
            </a:r>
            <a:r>
              <a:rPr lang="en-US" sz="3600" dirty="0"/>
              <a:t>/PV± normalized intensity</a:t>
            </a:r>
          </a:p>
        </p:txBody>
      </p:sp>
      <p:pic>
        <p:nvPicPr>
          <p:cNvPr id="3" name="Picture 2" descr="A table with numbers and symbols&#10;&#10;Description automatically generated">
            <a:extLst>
              <a:ext uri="{FF2B5EF4-FFF2-40B4-BE49-F238E27FC236}">
                <a16:creationId xmlns:a16="http://schemas.microsoft.com/office/drawing/2014/main" id="{3A5B39AC-29CD-FBF9-2B86-DC0A9D7119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5098" y="5257800"/>
            <a:ext cx="4142575" cy="1600200"/>
          </a:xfrm>
          <a:prstGeom prst="rect">
            <a:avLst/>
          </a:prstGeom>
        </p:spPr>
      </p:pic>
      <p:pic>
        <p:nvPicPr>
          <p:cNvPr id="9" name="Picture 8" descr="A table with numbers and letters&#10;&#10;Description automatically generated">
            <a:extLst>
              <a:ext uri="{FF2B5EF4-FFF2-40B4-BE49-F238E27FC236}">
                <a16:creationId xmlns:a16="http://schemas.microsoft.com/office/drawing/2014/main" id="{3429B5A9-2B15-ECCD-05D1-0E94EF49CA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9716" y="5257800"/>
            <a:ext cx="4214612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245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F9393774-2427-5E49-254C-C89D501047D1}"/>
              </a:ext>
            </a:extLst>
          </p:cNvPr>
          <p:cNvGrpSpPr>
            <a:grpSpLocks noChangeAspect="1"/>
          </p:cNvGrpSpPr>
          <p:nvPr/>
        </p:nvGrpSpPr>
        <p:grpSpPr>
          <a:xfrm>
            <a:off x="492868" y="1600200"/>
            <a:ext cx="11206264" cy="3657600"/>
            <a:chOff x="425669" y="1087602"/>
            <a:chExt cx="12801600" cy="417830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7E934F8F-CEF1-287B-688D-249487E33B1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25669" y="1087602"/>
              <a:ext cx="6400800" cy="4178300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EC5A94C-F6D0-83BB-D04D-473766D9D52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26469" y="1087602"/>
              <a:ext cx="6400800" cy="4178300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20C531E2-65F5-C01C-21DE-98BF71A54E0C}"/>
              </a:ext>
            </a:extLst>
          </p:cNvPr>
          <p:cNvSpPr txBox="1"/>
          <p:nvPr/>
        </p:nvSpPr>
        <p:spPr>
          <a:xfrm>
            <a:off x="492868" y="457201"/>
            <a:ext cx="106497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PV/Npas4±, Npas4/PV± normalized intensity</a:t>
            </a:r>
          </a:p>
        </p:txBody>
      </p:sp>
      <p:pic>
        <p:nvPicPr>
          <p:cNvPr id="3" name="Picture 2" descr="A table with numbers and symbols&#10;&#10;Description automatically generated">
            <a:extLst>
              <a:ext uri="{FF2B5EF4-FFF2-40B4-BE49-F238E27FC236}">
                <a16:creationId xmlns:a16="http://schemas.microsoft.com/office/drawing/2014/main" id="{22C330CD-C660-A612-DC26-D8246F3233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4600" y="5311400"/>
            <a:ext cx="4004398" cy="1571886"/>
          </a:xfrm>
          <a:prstGeom prst="rect">
            <a:avLst/>
          </a:prstGeom>
        </p:spPr>
      </p:pic>
      <p:pic>
        <p:nvPicPr>
          <p:cNvPr id="9" name="Picture 8" descr="A table with numbers and letters&#10;&#10;Description automatically generated">
            <a:extLst>
              <a:ext uri="{FF2B5EF4-FFF2-40B4-BE49-F238E27FC236}">
                <a16:creationId xmlns:a16="http://schemas.microsoft.com/office/drawing/2014/main" id="{CFF9A8DE-A7EF-4B80-19B7-067510BDA0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72529" y="5311400"/>
            <a:ext cx="4174871" cy="1571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5527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3C54C4C4-2D3D-E1C6-7772-71FF2A9DAE94}"/>
              </a:ext>
            </a:extLst>
          </p:cNvPr>
          <p:cNvGrpSpPr>
            <a:grpSpLocks noChangeAspect="1"/>
          </p:cNvGrpSpPr>
          <p:nvPr/>
        </p:nvGrpSpPr>
        <p:grpSpPr>
          <a:xfrm>
            <a:off x="492868" y="1600200"/>
            <a:ext cx="11206264" cy="3657600"/>
            <a:chOff x="0" y="1102343"/>
            <a:chExt cx="12801600" cy="417830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AAA763CE-6B49-12A7-5E3C-1118B818339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1102343"/>
              <a:ext cx="6400800" cy="4178300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8749293E-2B23-EE5D-38BB-F5B0C545256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00800" y="1102343"/>
              <a:ext cx="6400800" cy="4178300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4327306F-399D-7E88-8D92-41FD2BA6366A}"/>
              </a:ext>
            </a:extLst>
          </p:cNvPr>
          <p:cNvSpPr txBox="1"/>
          <p:nvPr/>
        </p:nvSpPr>
        <p:spPr>
          <a:xfrm>
            <a:off x="492868" y="457201"/>
            <a:ext cx="106497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/>
              <a:t>cFos</a:t>
            </a:r>
            <a:r>
              <a:rPr lang="en-US" sz="3600" dirty="0"/>
              <a:t>/Npas4±, Npas4/</a:t>
            </a:r>
            <a:r>
              <a:rPr lang="en-US" sz="3600" dirty="0" err="1"/>
              <a:t>cFos</a:t>
            </a:r>
            <a:r>
              <a:rPr lang="en-US" sz="3600" dirty="0"/>
              <a:t>± normalized intensity</a:t>
            </a:r>
          </a:p>
        </p:txBody>
      </p:sp>
      <p:pic>
        <p:nvPicPr>
          <p:cNvPr id="3" name="Picture 2" descr="A table with numbers and letters&#10;&#10;Description automatically generated">
            <a:extLst>
              <a:ext uri="{FF2B5EF4-FFF2-40B4-BE49-F238E27FC236}">
                <a16:creationId xmlns:a16="http://schemas.microsoft.com/office/drawing/2014/main" id="{0D96AC85-E3A9-1ECA-B7CE-4B98D2FEE1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2225" y="5252241"/>
            <a:ext cx="4337050" cy="1605759"/>
          </a:xfrm>
          <a:prstGeom prst="rect">
            <a:avLst/>
          </a:prstGeom>
        </p:spPr>
      </p:pic>
      <p:pic>
        <p:nvPicPr>
          <p:cNvPr id="9" name="Picture 8" descr="A table with numbers and letters&#10;&#10;Description automatically generated">
            <a:extLst>
              <a:ext uri="{FF2B5EF4-FFF2-40B4-BE49-F238E27FC236}">
                <a16:creationId xmlns:a16="http://schemas.microsoft.com/office/drawing/2014/main" id="{30DC7922-001C-5F8E-D0AB-A270DE147F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7968" y="5253616"/>
            <a:ext cx="4448175" cy="1604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2897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E9F49-ECE0-C700-364F-08FB1BA85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Double stain intensity, with or without a third stain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DFB175-377C-8246-0AE2-373A77296A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73731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40A43D56-8DA8-25C7-810C-EA5D8A04D66D}"/>
              </a:ext>
            </a:extLst>
          </p:cNvPr>
          <p:cNvGrpSpPr>
            <a:grpSpLocks noChangeAspect="1"/>
          </p:cNvGrpSpPr>
          <p:nvPr/>
        </p:nvGrpSpPr>
        <p:grpSpPr>
          <a:xfrm>
            <a:off x="492868" y="1600200"/>
            <a:ext cx="11206264" cy="3657600"/>
            <a:chOff x="-304800" y="1339850"/>
            <a:chExt cx="12801600" cy="417830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E6DD9387-8FBC-FB12-E49F-65442AFBFC4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96000" y="1339850"/>
              <a:ext cx="6400800" cy="4178300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5C07634-ACDF-5862-D2C3-25FEE0E69BF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304800" y="1339850"/>
              <a:ext cx="6400800" cy="4178300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044477C4-DB8F-96A2-27DC-7811BB69A8F4}"/>
              </a:ext>
            </a:extLst>
          </p:cNvPr>
          <p:cNvSpPr txBox="1"/>
          <p:nvPr/>
        </p:nvSpPr>
        <p:spPr>
          <a:xfrm>
            <a:off x="492868" y="457201"/>
            <a:ext cx="106497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/>
              <a:t>cFos</a:t>
            </a:r>
            <a:r>
              <a:rPr lang="en-US" sz="3600" dirty="0"/>
              <a:t>, Npas4 intensity in PV cells with or without WFA</a:t>
            </a:r>
          </a:p>
        </p:txBody>
      </p:sp>
      <p:pic>
        <p:nvPicPr>
          <p:cNvPr id="3" name="Picture 2" descr="A table with numbers and letters&#10;&#10;Description automatically generated">
            <a:extLst>
              <a:ext uri="{FF2B5EF4-FFF2-40B4-BE49-F238E27FC236}">
                <a16:creationId xmlns:a16="http://schemas.microsoft.com/office/drawing/2014/main" id="{D65E136D-C8C6-E418-4050-203D1B83DA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00813" y="5257800"/>
            <a:ext cx="4149723" cy="1605860"/>
          </a:xfrm>
          <a:prstGeom prst="rect">
            <a:avLst/>
          </a:prstGeom>
        </p:spPr>
      </p:pic>
      <p:pic>
        <p:nvPicPr>
          <p:cNvPr id="9" name="Picture 8" descr="A table with numbers and letters&#10;&#10;Description automatically generated">
            <a:extLst>
              <a:ext uri="{FF2B5EF4-FFF2-40B4-BE49-F238E27FC236}">
                <a16:creationId xmlns:a16="http://schemas.microsoft.com/office/drawing/2014/main" id="{4529EC91-6143-F25E-3625-CEE9421BA88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0126" y="5252141"/>
            <a:ext cx="3931324" cy="1605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3185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1131</TotalTime>
  <Words>240</Words>
  <Application>Microsoft Macintosh PowerPoint</Application>
  <PresentationFormat>Widescreen</PresentationFormat>
  <Paragraphs>26</Paragraphs>
  <Slides>17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Single stain intensity, with or without a second stain type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Double stain intensity, with or without a third stain type</vt:lpstr>
      <vt:lpstr>PowerPoint Presentation</vt:lpstr>
      <vt:lpstr>PowerPoint Presentation</vt:lpstr>
      <vt:lpstr>PowerPoint Presentation</vt:lpstr>
      <vt:lpstr>Single stain intensity, binned by cFos or Npas4 (high/low)</vt:lpstr>
      <vt:lpstr>PowerPoint Presentation</vt:lpstr>
      <vt:lpstr>PowerPoint Presentation</vt:lpstr>
      <vt:lpstr>PowerPoint Presentation</vt:lpstr>
      <vt:lpstr>PowerPoint Presentation</vt:lpstr>
      <vt:lpstr>Double PV/WFA binned by high/low cFos or Npas4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Jonny Ramos</dc:creator>
  <cp:lastModifiedBy>Jonny Ramos</cp:lastModifiedBy>
  <cp:revision>5</cp:revision>
  <dcterms:created xsi:type="dcterms:W3CDTF">2024-03-08T03:37:09Z</dcterms:created>
  <dcterms:modified xsi:type="dcterms:W3CDTF">2024-03-08T22:44:52Z</dcterms:modified>
</cp:coreProperties>
</file>