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20"/>
  </p:notesMasterIdLst>
  <p:handoutMasterIdLst>
    <p:handoutMasterId r:id="rId21"/>
  </p:handoutMasterIdLst>
  <p:sldIdLst>
    <p:sldId id="288" r:id="rId3"/>
    <p:sldId id="289" r:id="rId4"/>
    <p:sldId id="302" r:id="rId5"/>
    <p:sldId id="305" r:id="rId6"/>
    <p:sldId id="304" r:id="rId7"/>
    <p:sldId id="300" r:id="rId8"/>
    <p:sldId id="303" r:id="rId9"/>
    <p:sldId id="306" r:id="rId10"/>
    <p:sldId id="279" r:id="rId11"/>
    <p:sldId id="280" r:id="rId12"/>
    <p:sldId id="301" r:id="rId13"/>
    <p:sldId id="290" r:id="rId14"/>
    <p:sldId id="297" r:id="rId15"/>
    <p:sldId id="294" r:id="rId16"/>
    <p:sldId id="295" r:id="rId17"/>
    <p:sldId id="298" r:id="rId18"/>
    <p:sldId id="285" r:id="rId19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50000"/>
  </p:normalViewPr>
  <p:slideViewPr>
    <p:cSldViewPr snapToGrid="0" snapToObjects="1" showGuides="1">
      <p:cViewPr>
        <p:scale>
          <a:sx n="65" d="100"/>
          <a:sy n="65" d="100"/>
        </p:scale>
        <p:origin x="2208" y="-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01.07.2019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01.07.2019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446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903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Titel der Präsentation</a:t>
            </a:r>
            <a:r>
              <a:rPr lang="de-DE" sz="1200" b="1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Untertitel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Einrichtungsname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uni-leipzig.de/service/kommunikation/medienredaktion/fotoservice.html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FearPong</a:t>
            </a:r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Future </a:t>
            </a:r>
            <a:r>
              <a:rPr lang="de-DE" altLang="de-DE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Games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2019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Moritz, Samuel, Jonny,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175" y="2079625"/>
            <a:ext cx="6400800" cy="1485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2800" dirty="0">
                <a:ea typeface="+mj-ea"/>
              </a:rPr>
              <a:t>Spielmodi</a:t>
            </a:r>
            <a:br>
              <a:rPr lang="de-DE" sz="2800" dirty="0">
                <a:ea typeface="+mj-ea"/>
              </a:rPr>
            </a:br>
            <a:endParaRPr lang="de-DE" sz="2800" dirty="0">
              <a:ea typeface="+mj-ea"/>
            </a:endParaRPr>
          </a:p>
        </p:txBody>
      </p:sp>
      <p:sp>
        <p:nvSpPr>
          <p:cNvPr id="20483" name="Untertitel 2"/>
          <p:cNvSpPr>
            <a:spLocks noGrp="1"/>
          </p:cNvSpPr>
          <p:nvPr>
            <p:ph type="subTitle" idx="1"/>
          </p:nvPr>
        </p:nvSpPr>
        <p:spPr>
          <a:xfrm>
            <a:off x="257175" y="1739900"/>
            <a:ext cx="6400800" cy="3397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Untertitel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Anwendungsbeispiel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Font typeface="Symbol" panose="05050102010706020507" pitchFamily="18" charset="2"/>
              <a:buNone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Hier könnte sich Ihr Fließtext befinden. Fließtexte sind natürlich nicht schlecht – aber in einer Präsentation auch nicht optimal. Haben Sie ein Herz für Ihre Zuhörer und bedenken Sie folgende Tipps: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Lange Texte vermeiden,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Schlagwörter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oder kurze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Wortgruppen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hervorheben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Aufzählungen verwenden.</a:t>
            </a:r>
          </a:p>
          <a:p>
            <a:pPr marL="0" indent="0" eaLnBrk="1" hangingPunct="1">
              <a:lnSpc>
                <a:spcPct val="110000"/>
              </a:lnSpc>
              <a:buFont typeface="Symbol" panose="05050102010706020507" pitchFamily="18" charset="2"/>
              <a:buNone/>
              <a:defRPr/>
            </a:pPr>
            <a:endParaRPr lang="de-DE" alt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Symbol" panose="05050102010706020507" pitchFamily="18" charset="2"/>
              <a:buChar char="-"/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AUFZÄHLUNG</a:t>
            </a:r>
            <a:endParaRPr lang="de-DE" altLang="de-DE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8891B9D0-2CFA-43F0-8764-C596E8A33FE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Anwendungsbeispiel</a:t>
            </a:r>
            <a:endParaRPr lang="de-DE" altLang="de-DE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Font typeface="Symbol" panose="05050102010706020507" pitchFamily="18" charset="2"/>
              <a:buNone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Wenn es doch mal ein längerer Text sein soll, dann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markieren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Sie die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wichtigsten Inhalte fett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1463" indent="-271463" eaLnBrk="1" hangingPunct="1">
              <a:lnSpc>
                <a:spcPct val="110000"/>
              </a:lnSpc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Nutzen Sie Schlagwörter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oder Aufzählungen </a:t>
            </a:r>
          </a:p>
          <a:p>
            <a:pPr marL="719138" lvl="1" indent="-261938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Auch Aufzählungen mit mehreren Ebenen sind möglich.</a:t>
            </a:r>
          </a:p>
          <a:p>
            <a:pPr marL="0" indent="0" eaLnBrk="1" hangingPunct="1">
              <a:buFont typeface="Symbol" panose="05050102010706020507" pitchFamily="18" charset="2"/>
              <a:buChar char="-"/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ZWEI SPALTEN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Font typeface="Symbol" charset="2"/>
              <a:buNone/>
              <a:defRPr/>
            </a:pPr>
            <a:r>
              <a:rPr lang="de-DE" altLang="de-DE" dirty="0">
                <a:latin typeface="Arial" panose="020B0604020202020204" pitchFamily="34" charset="0"/>
              </a:rPr>
              <a:t>Eine zweite Spalte wird dann hier angeordnet: 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</a:rPr>
              <a:t>Mit Schlagwörtern</a:t>
            </a:r>
          </a:p>
          <a:p>
            <a:pPr marL="271463" indent="-271463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</a:rPr>
              <a:t>und Aufzählungen</a:t>
            </a:r>
          </a:p>
          <a:p>
            <a:pPr marL="719138" lvl="1" indent="-261938" eaLnBrk="1" hangingPunct="1">
              <a:lnSpc>
                <a:spcPct val="110000"/>
              </a:lnSpc>
              <a:buFont typeface="Symbol" panose="05050102010706020507" pitchFamily="18" charset="2"/>
              <a:buChar char="-"/>
              <a:defRPr/>
            </a:pPr>
            <a:r>
              <a:rPr lang="de-DE" altLang="de-DE" dirty="0">
                <a:latin typeface="Arial" panose="020B0604020202020204" pitchFamily="34" charset="0"/>
              </a:rPr>
              <a:t>Auch hier stehen mehrere Ebenen zur Verfügung.</a:t>
            </a:r>
          </a:p>
          <a:p>
            <a:pPr marL="0" indent="0" eaLnBrk="1" hangingPunct="1">
              <a:buFont typeface="Symbol" panose="05050102010706020507" pitchFamily="18" charset="2"/>
              <a:buChar char="-"/>
              <a:defRPr/>
            </a:pP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Anwendungsbeispiel</a:t>
            </a:r>
          </a:p>
        </p:txBody>
      </p:sp>
      <p:sp>
        <p:nvSpPr>
          <p:cNvPr id="28677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de-DE" altLang="de-DE" sz="12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 könnte sich Ihre Bildunterschrift befinden </a:t>
            </a:r>
            <a:r>
              <a:rPr lang="mr-IN" altLang="de-DE" sz="12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de-DE" altLang="de-DE" sz="12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Arial, 12pt, 50 % Schwarz</a:t>
            </a:r>
          </a:p>
        </p:txBody>
      </p:sp>
      <p:pic>
        <p:nvPicPr>
          <p:cNvPr id="9" name="Bildplatzhalter 8" descr="2013_Bibliothek_004_UL.jp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6" b="21186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Bildplatzhalter 3" descr="2013_GWZ-Eingangsbereich_003_UL.jp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7861"/>
          <a:stretch>
            <a:fillRect/>
          </a:stretch>
        </p:blipFill>
        <p:spPr>
          <a:xfrm>
            <a:off x="7938" y="0"/>
            <a:ext cx="9136062" cy="51355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Anwendungs-beispiel</a:t>
            </a:r>
          </a:p>
        </p:txBody>
      </p:sp>
      <p:sp>
        <p:nvSpPr>
          <p:cNvPr id="307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Vergessen Sie bei der Verwendung von Bildmaterial bitte nicht die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Angabe der Quelle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und vergewissern Sie sich, dass Sie über die nötigen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Bildrechte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verfügen.</a:t>
            </a: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Kennen Sie schon unseren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Fotoservice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0728" name="Inhaltsplatzhalter 7"/>
          <p:cNvSpPr txBox="1">
            <a:spLocks/>
          </p:cNvSpPr>
          <p:nvPr/>
        </p:nvSpPr>
        <p:spPr bwMode="auto">
          <a:xfrm>
            <a:off x="3352800" y="4368800"/>
            <a:ext cx="499384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Symbol" panose="05050102010706020507" pitchFamily="18" charset="2"/>
              <a:defRPr sz="1200">
                <a:solidFill>
                  <a:srgbClr val="262A3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085850" indent="-17145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543050" indent="-17145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00250" indent="-17145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457450" indent="-17145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14650" indent="-17145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371850" indent="-17145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29050" indent="-17145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D8413E"/>
              </a:buClr>
            </a:pPr>
            <a:r>
              <a:rPr lang="de-DE" altLang="de-DE">
                <a:solidFill>
                  <a:srgbClr val="7F7F7F"/>
                </a:solidFill>
              </a:rPr>
              <a:t>Quelle: Universität Leipzig / Name des Fotografen</a:t>
            </a:r>
          </a:p>
        </p:txBody>
      </p:sp>
      <p:pic>
        <p:nvPicPr>
          <p:cNvPr id="11" name="Bildplatzhalter 8" descr="2013_GWZ_002_UL1.jpg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" b="4833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Anwendungsbeispiel</a:t>
            </a:r>
          </a:p>
        </p:txBody>
      </p:sp>
      <p:sp>
        <p:nvSpPr>
          <p:cNvPr id="317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de-DE" altLang="de-DE" sz="12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Abbildungsunterschrift</a:t>
            </a:r>
            <a:endParaRPr lang="de-DE" altLang="de-DE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749" name="Diagrammplatzhalter 8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079074230"/>
              </p:ext>
            </p:extLst>
          </p:nvPr>
        </p:nvGraphicFramePr>
        <p:xfrm>
          <a:off x="416719" y="1561580"/>
          <a:ext cx="3840727" cy="289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Diagramm" r:id="rId3" imgW="3950550" imgH="3078747" progId="Excel.Chart.8">
                  <p:embed/>
                </p:oleObj>
              </mc:Choice>
              <mc:Fallback>
                <p:oleObj name="Diagramm" r:id="rId3" imgW="3950550" imgH="3078747" progId="Excel.Chart.8">
                  <p:embed/>
                  <p:pic>
                    <p:nvPicPr>
                      <p:cNvPr id="0" name="Diagrammplatzhalter 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9" y="1561580"/>
                        <a:ext cx="3840727" cy="289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Diagrammplatzhalter 8"/>
          <p:cNvGraphicFramePr>
            <a:graphicFrameLocks/>
          </p:cNvGraphicFramePr>
          <p:nvPr/>
        </p:nvGraphicFramePr>
        <p:xfrm>
          <a:off x="4648200" y="1471613"/>
          <a:ext cx="4030663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Diagramm" r:id="rId5" imgW="4035902" imgH="3078747" progId="Excel.Chart.8">
                  <p:embed/>
                </p:oleObj>
              </mc:Choice>
              <mc:Fallback>
                <p:oleObj name="Diagramm" r:id="rId5" imgW="4035902" imgH="3078747" progId="Excel.Chart.8">
                  <p:embed/>
                  <p:pic>
                    <p:nvPicPr>
                      <p:cNvPr id="0" name="Diagrammplatzhalter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71613"/>
                        <a:ext cx="4030663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feld 10"/>
          <p:cNvSpPr txBox="1">
            <a:spLocks noChangeArrowheads="1"/>
          </p:cNvSpPr>
          <p:nvPr/>
        </p:nvSpPr>
        <p:spPr bwMode="auto">
          <a:xfrm>
            <a:off x="1813142" y="2959964"/>
            <a:ext cx="10414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ymbol" panose="05050102010706020507" pitchFamily="18" charset="2"/>
              <a:defRPr sz="1200">
                <a:solidFill>
                  <a:srgbClr val="262A3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chemeClr val="tx1"/>
                </a:solidFill>
              </a:rPr>
              <a:t>Gesamt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chemeClr val="tx1"/>
                </a:solidFill>
              </a:rPr>
              <a:t>14,8</a:t>
            </a:r>
          </a:p>
        </p:txBody>
      </p:sp>
      <p:sp>
        <p:nvSpPr>
          <p:cNvPr id="31754" name="Inhaltsplatzhalter 2"/>
          <p:cNvSpPr txBox="1">
            <a:spLocks/>
          </p:cNvSpPr>
          <p:nvPr/>
        </p:nvSpPr>
        <p:spPr bwMode="auto">
          <a:xfrm>
            <a:off x="4783138" y="4432300"/>
            <a:ext cx="38449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Symbol" panose="05050102010706020507" pitchFamily="18" charset="2"/>
              <a:defRPr sz="1200">
                <a:solidFill>
                  <a:srgbClr val="262A3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D8413E"/>
              </a:buClr>
            </a:pPr>
            <a:r>
              <a:rPr lang="de-DE" altLang="de-DE" dirty="0">
                <a:solidFill>
                  <a:srgbClr val="7F7F7F"/>
                </a:solidFill>
              </a:rPr>
              <a:t>Abbildungsunterschrift</a:t>
            </a:r>
          </a:p>
          <a:p>
            <a:pPr eaLnBrk="1" hangingPunct="1">
              <a:buClr>
                <a:srgbClr val="D8413E"/>
              </a:buClr>
            </a:pPr>
            <a:endParaRPr lang="de-DE" altLang="de-DE" sz="1000" dirty="0">
              <a:solidFill>
                <a:srgbClr val="7F7F7F"/>
              </a:solidFill>
            </a:endParaRPr>
          </a:p>
        </p:txBody>
      </p:sp>
      <p:sp>
        <p:nvSpPr>
          <p:cNvPr id="31755" name="Textplatzhalter 3"/>
          <p:cNvSpPr txBox="1">
            <a:spLocks/>
          </p:cNvSpPr>
          <p:nvPr/>
        </p:nvSpPr>
        <p:spPr bwMode="auto">
          <a:xfrm>
            <a:off x="457200" y="1063625"/>
            <a:ext cx="70024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Symbol" panose="05050102010706020507" pitchFamily="18" charset="2"/>
              <a:defRPr sz="1200">
                <a:solidFill>
                  <a:srgbClr val="262A3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400" dirty="0"/>
              <a:t>DIAGRAMME</a:t>
            </a:r>
            <a:endParaRPr lang="de-DE" altLang="de-DE" sz="1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Adresse einzeilig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 +49 341 97-xxxxx   F +49 341 97-xxxxx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xxx@uni-leipzig.de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Formatierungsanmerkung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>
          <a:xfrm>
            <a:off x="457200" y="1160060"/>
            <a:ext cx="8234363" cy="344263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de-DE" dirty="0">
                <a:ea typeface="ＭＳ Ｐゴシック" charset="0"/>
              </a:rPr>
              <a:t>Überschriften, Zwischenüberschriften und Fließtext werden beim Eintippen der ersten Textzeile automatisch formatiert. </a:t>
            </a:r>
          </a:p>
          <a:p>
            <a:pPr marL="271463" indent="-271463">
              <a:defRPr/>
            </a:pPr>
            <a:r>
              <a:rPr lang="de-DE" dirty="0">
                <a:ea typeface="ＭＳ Ｐゴシック" charset="0"/>
              </a:rPr>
              <a:t>Aufzählungen können über die Schaltfläche „Aufzählungszeichen“ eingestellt werden.</a:t>
            </a:r>
          </a:p>
          <a:p>
            <a:pPr marL="271463" indent="-271463">
              <a:defRPr/>
            </a:pPr>
            <a:r>
              <a:rPr lang="de-DE" dirty="0">
                <a:ea typeface="ＭＳ Ｐゴシック" charset="0"/>
              </a:rPr>
              <a:t>Nach einem Umbruch (Enter) erscheint ein weiteres Aufzählungszeichen. </a:t>
            </a:r>
          </a:p>
          <a:p>
            <a:pPr marL="719138" lvl="1" indent="-261938">
              <a:defRPr/>
            </a:pPr>
            <a:r>
              <a:rPr lang="de-DE" dirty="0">
                <a:ea typeface="ＭＳ Ｐゴシック" charset="0"/>
              </a:rPr>
              <a:t>Durch Drücken der Tabulatortaste wird der Text im Format der nächsten Gliederungseben dargestellt. </a:t>
            </a:r>
          </a:p>
          <a:p>
            <a:pPr marL="0" indent="0" eaLnBrk="1" hangingPunct="1">
              <a:buNone/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Titel und Fußzeile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der Präsentation können automatisch für alle Folien geändert werden unter Ansicht/Folienmaster. Dort auf der Masterfolie 2 den Text bearbeiten.</a:t>
            </a: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Textformate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Inhaltsplatzhalter 4"/>
          <p:cNvSpPr>
            <a:spLocks noGrp="1"/>
          </p:cNvSpPr>
          <p:nvPr>
            <p:ph idx="1"/>
          </p:nvPr>
        </p:nvSpPr>
        <p:spPr>
          <a:xfrm>
            <a:off x="457200" y="1617134"/>
            <a:ext cx="8174736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Schriftart:	Arial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Haupttitel:	Schriftgröße 28pt, Großbuchstaben, Zeilenabstand einfach, fett, 	Schwarz (auf Zwischenfolien Weiß)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Untertitel:	Schriftgröße 18pt, Zeilenabstand einfach, 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	Schwarz (auf Zwischenfolien Weiß)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Folienüberschriften: Schriftgröße 20pt, Großbuchstaben, Zeilenabstand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	einfach, fett, Schwarz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Unter-Überschriften (Subheadlines): Schriftgröße 14pt, Großbuchstaben, 	Zeilenabstand einfach, Schwarz</a:t>
            </a:r>
          </a:p>
        </p:txBody>
      </p:sp>
      <p:sp>
        <p:nvSpPr>
          <p:cNvPr id="19460" name="Textplatzhalt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ALLGEMEIN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A943AF0-EF9B-4966-9A63-A2F3957E838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Textformate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Fließtext: Schriftgröße 18pt, Zeilenabstand einfach, Schwarz</a:t>
            </a:r>
          </a:p>
          <a:p>
            <a:pPr marL="719138" lvl="1" indent="-261938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Aufzählung ab 2. Ebene: Schriftgröße 16pt, Zeilenabstand einfach, Schwarz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Kopf- und Fußzeile: Schriftgröße 12pt, Zeilenabstand einfach, Schwarz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Seitenzahl: Schriftgröße 9pt, Zeilenabstand einfach, Rot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Datumsangabe: Schriftgröße 16pt, Zeilenabstand einfach, Schwarz</a:t>
            </a:r>
          </a:p>
        </p:txBody>
      </p:sp>
      <p:sp>
        <p:nvSpPr>
          <p:cNvPr id="20484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ALLGEMEIN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Textformate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Inhaltsplatzhalter 4"/>
          <p:cNvSpPr>
            <a:spLocks noGrp="1"/>
          </p:cNvSpPr>
          <p:nvPr>
            <p:ph idx="1"/>
          </p:nvPr>
        </p:nvSpPr>
        <p:spPr>
          <a:xfrm>
            <a:off x="457200" y="1617134"/>
            <a:ext cx="8401507" cy="2985558"/>
          </a:xfrm>
        </p:spPr>
        <p:txBody>
          <a:bodyPr/>
          <a:lstStyle/>
          <a:p>
            <a:pPr marL="271463" indent="-271463" defTabSz="1254125" eaLnBrk="1" hangingPunct="1">
              <a:lnSpc>
                <a:spcPct val="120000"/>
              </a:lnSpc>
              <a:spcBef>
                <a:spcPts val="400"/>
              </a:spcBef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Tabellenkopf: Schriftgröße 14pt, Zeilenabstand einfach, Grau (50 % Schwarz)</a:t>
            </a:r>
          </a:p>
          <a:p>
            <a:pPr marL="271463" indent="-271463">
              <a:defRPr/>
            </a:pPr>
            <a:r>
              <a:rPr lang="de-DE" dirty="0"/>
              <a:t>Erste Spalte: Schriftgröße 14pt, Zeilenabstand einfach, Schwarz</a:t>
            </a:r>
          </a:p>
          <a:p>
            <a:pPr marL="271463" indent="-271463">
              <a:defRPr/>
            </a:pPr>
            <a:r>
              <a:rPr lang="de-DE" dirty="0"/>
              <a:t>Tabellenangaben: Schriftgröße 12pt, Zeilenabstand einfach, Schwarz</a:t>
            </a:r>
          </a:p>
          <a:p>
            <a:pPr marL="271463" indent="-271463">
              <a:defRPr/>
            </a:pPr>
            <a:r>
              <a:rPr lang="de-DE" dirty="0"/>
              <a:t>Rahmenlinien: 1pt Grau (50 % Schwarz) und 0,5pt Grau (50 % Schwarz)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1508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TABELLEN</a:t>
            </a:r>
          </a:p>
        </p:txBody>
      </p:sp>
      <p:graphicFrame>
        <p:nvGraphicFramePr>
          <p:cNvPr id="7" name="Tabellenplatzhalter 8"/>
          <p:cNvGraphicFramePr>
            <a:graphicFrameLocks noGrp="1"/>
          </p:cNvGraphicFramePr>
          <p:nvPr/>
        </p:nvGraphicFramePr>
        <p:xfrm>
          <a:off x="457200" y="3211513"/>
          <a:ext cx="8147050" cy="1322420"/>
        </p:xfrm>
        <a:graphic>
          <a:graphicData uri="http://schemas.openxmlformats.org/drawingml/2006/table">
            <a:tbl>
              <a:tblPr/>
              <a:tblGrid>
                <a:gridCol w="287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37" marB="45637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	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Hervorhebung</a:t>
                      </a:r>
                      <a:endParaRPr kumimoji="0" lang="de-DE" alt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	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37" marB="45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35D073A-125A-4B78-844D-CA560DCE7EEE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Anwendungsbeispiel</a:t>
            </a:r>
          </a:p>
        </p:txBody>
      </p:sp>
      <p:sp>
        <p:nvSpPr>
          <p:cNvPr id="32771" name="Inhaltsplatzhalter 6"/>
          <p:cNvSpPr>
            <a:spLocks noGrp="1"/>
          </p:cNvSpPr>
          <p:nvPr>
            <p:ph idx="1"/>
          </p:nvPr>
        </p:nvSpPr>
        <p:spPr>
          <a:xfrm>
            <a:off x="457200" y="4147718"/>
            <a:ext cx="8229600" cy="551289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de-DE" altLang="de-DE" sz="12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Tabellenunterschrift</a:t>
            </a:r>
          </a:p>
        </p:txBody>
      </p:sp>
      <p:sp>
        <p:nvSpPr>
          <p:cNvPr id="32816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TABELLEN</a:t>
            </a:r>
          </a:p>
        </p:txBody>
      </p:sp>
      <p:graphicFrame>
        <p:nvGraphicFramePr>
          <p:cNvPr id="10" name="Tabellenplatzhalter 8"/>
          <p:cNvGraphicFramePr>
            <a:graphicFrameLocks noGrp="1"/>
          </p:cNvGraphicFramePr>
          <p:nvPr/>
        </p:nvGraphicFramePr>
        <p:xfrm>
          <a:off x="539750" y="1719263"/>
          <a:ext cx="8147050" cy="2343148"/>
        </p:xfrm>
        <a:graphic>
          <a:graphicData uri="http://schemas.openxmlformats.org/drawingml/2006/table">
            <a:tbl>
              <a:tblPr/>
              <a:tblGrid>
                <a:gridCol w="287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Tabellenkopf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	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	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Hervorhebung</a:t>
                      </a:r>
                      <a:endParaRPr kumimoji="0" lang="de-DE" alt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  <a:endParaRPr kumimoji="0" lang="de-DE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Symbol" panose="05050102010706020507" pitchFamily="18" charset="2"/>
                        <a:defRPr sz="1000">
                          <a:solidFill>
                            <a:srgbClr val="262A3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Wert</a:t>
                      </a:r>
                    </a:p>
                  </a:txBody>
                  <a:tcPr marL="91443" marR="91443" marT="45699" marB="456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Farben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e-DE" dirty="0"/>
              <a:t>Folgende Farben können für </a:t>
            </a:r>
            <a:r>
              <a:rPr lang="de-DE" dirty="0" err="1"/>
              <a:t>SmartArts</a:t>
            </a:r>
            <a:r>
              <a:rPr lang="de-DE" dirty="0"/>
              <a:t>, </a:t>
            </a:r>
            <a:r>
              <a:rPr lang="de-DE" dirty="0" err="1"/>
              <a:t>Diagramme,Tabellen</a:t>
            </a:r>
            <a:r>
              <a:rPr lang="de-DE" dirty="0"/>
              <a:t> und Hervorhebungen verwendet werden (RGB):</a:t>
            </a:r>
          </a:p>
          <a:p>
            <a:pPr marL="271463" indent="-271463">
              <a:defRPr/>
            </a:pPr>
            <a:r>
              <a:rPr lang="de-DE" dirty="0"/>
              <a:t>Granat: 176 / 47 / 44</a:t>
            </a:r>
          </a:p>
          <a:p>
            <a:pPr marL="271463" indent="-271463">
              <a:defRPr/>
            </a:pPr>
            <a:r>
              <a:rPr lang="de-DE" dirty="0"/>
              <a:t>Karneol: 214 / 66 / 66</a:t>
            </a:r>
          </a:p>
          <a:p>
            <a:pPr marL="271463" indent="-271463">
              <a:defRPr/>
            </a:pPr>
            <a:r>
              <a:rPr lang="de-DE" dirty="0"/>
              <a:t>Aquamarin: 138 / 194 / 209</a:t>
            </a:r>
          </a:p>
          <a:p>
            <a:pPr marL="271463" indent="-271463">
              <a:defRPr/>
            </a:pPr>
            <a:r>
              <a:rPr lang="de-DE" dirty="0"/>
              <a:t>Hellgrau: 201 / 201 / 201</a:t>
            </a:r>
          </a:p>
          <a:p>
            <a:pPr marL="271463" indent="-271463">
              <a:defRPr/>
            </a:pPr>
            <a:r>
              <a:rPr lang="de-DE" dirty="0"/>
              <a:t>Basalt:  38 / 42 / 49</a:t>
            </a:r>
          </a:p>
          <a:p>
            <a:pPr marL="271463" indent="-271463"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de-DE" dirty="0"/>
              <a:t>Es können außerdem Abstufungen der Farbwerte in 20%-Schritten z. B. für Diagramme genutzt werden.</a:t>
            </a:r>
          </a:p>
        </p:txBody>
      </p:sp>
      <p:sp>
        <p:nvSpPr>
          <p:cNvPr id="12" name="Rechteck 11"/>
          <p:cNvSpPr/>
          <p:nvPr/>
        </p:nvSpPr>
        <p:spPr>
          <a:xfrm>
            <a:off x="3729038" y="1911821"/>
            <a:ext cx="360362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729038" y="2233975"/>
            <a:ext cx="360362" cy="212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729038" y="2571693"/>
            <a:ext cx="360362" cy="2127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729038" y="2906844"/>
            <a:ext cx="360362" cy="2127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729038" y="3231231"/>
            <a:ext cx="360362" cy="212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r="4273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23555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z="2800" dirty="0"/>
              <a:t>Spielmodi</a:t>
            </a:r>
          </a:p>
        </p:txBody>
      </p:sp>
    </p:spTree>
    <p:extLst>
      <p:ext uri="{BB962C8B-B14F-4D97-AF65-F5344CB8AC3E}">
        <p14:creationId xmlns:p14="http://schemas.microsoft.com/office/powerpoint/2010/main" val="375427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19461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2800" dirty="0">
                <a:ea typeface="+mj-ea"/>
              </a:rPr>
              <a:t>Noch Eine Zwischenfolie mit Bild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Musterfoliensatz_16zu9</Template>
  <TotalTime>0</TotalTime>
  <Words>533</Words>
  <Application>Microsoft Office PowerPoint</Application>
  <PresentationFormat>Bildschirmpräsentation (16:9)</PresentationFormat>
  <Paragraphs>139</Paragraphs>
  <Slides>17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Diagramm</vt:lpstr>
      <vt:lpstr>FearPong – The Future of Drinking Games</vt:lpstr>
      <vt:lpstr>Formatierungsanmerkung</vt:lpstr>
      <vt:lpstr>Textformate</vt:lpstr>
      <vt:lpstr>Textformate</vt:lpstr>
      <vt:lpstr>Textformate</vt:lpstr>
      <vt:lpstr>Anwendungsbeispiel</vt:lpstr>
      <vt:lpstr>Farben</vt:lpstr>
      <vt:lpstr>Spielmodi</vt:lpstr>
      <vt:lpstr>Noch Eine Zwischenfolie mit Bild</vt:lpstr>
      <vt:lpstr>Spielmodi </vt:lpstr>
      <vt:lpstr>Anwendungsbeispiel</vt:lpstr>
      <vt:lpstr>Anwendungsbeispiel</vt:lpstr>
      <vt:lpstr>Anwendungsbeispiel</vt:lpstr>
      <vt:lpstr>PowerPoint-Präsentation</vt:lpstr>
      <vt:lpstr>Anwendungs-beispiel</vt:lpstr>
      <vt:lpstr>Anwendungsbeispiel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FearPong – The Future of Drinking Games</dc:title>
  <dc:creator>Paulo Liedtke</dc:creator>
  <cp:lastModifiedBy>Paulo Liedtke</cp:lastModifiedBy>
  <cp:revision>1</cp:revision>
  <cp:lastPrinted>2017-09-28T12:33:25Z</cp:lastPrinted>
  <dcterms:created xsi:type="dcterms:W3CDTF">2019-07-01T08:38:20Z</dcterms:created>
  <dcterms:modified xsi:type="dcterms:W3CDTF">2019-07-01T08:41:39Z</dcterms:modified>
</cp:coreProperties>
</file>