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82" r:id="rId5"/>
    <p:sldId id="261" r:id="rId6"/>
    <p:sldId id="257" r:id="rId7"/>
    <p:sldId id="262" r:id="rId8"/>
    <p:sldId id="264" r:id="rId9"/>
    <p:sldId id="263" r:id="rId10"/>
    <p:sldId id="260" r:id="rId11"/>
    <p:sldId id="280" r:id="rId12"/>
    <p:sldId id="259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81" r:id="rId21"/>
    <p:sldId id="278" r:id="rId22"/>
    <p:sldId id="274" r:id="rId23"/>
    <p:sldId id="272" r:id="rId24"/>
    <p:sldId id="279" r:id="rId25"/>
    <p:sldId id="275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, Jon  - C" initials="GJ-C" lastIdx="2" clrIdx="0">
    <p:extLst>
      <p:ext uri="{19B8F6BF-5375-455C-9EA6-DF929625EA0E}">
        <p15:presenceInfo xmlns:p15="http://schemas.microsoft.com/office/powerpoint/2012/main" userId="S::Graf.Jon@principal.com::3ecc7f46-c726-4db5-a1f2-6630178acb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12C"/>
    <a:srgbClr val="75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0C34C5-E0D6-4450-83DD-CD254C0A7A9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D85311-6C51-45D6-B53E-5EE6820B25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305397311,&quot;Placement&quot;:&quot;Footer&quot;}">
            <a:extLst>
              <a:ext uri="{FF2B5EF4-FFF2-40B4-BE49-F238E27FC236}">
                <a16:creationId xmlns:a16="http://schemas.microsoft.com/office/drawing/2014/main" id="{BDBBD016-518D-4430-BCDE-29F7615FCC06}"/>
              </a:ext>
            </a:extLst>
          </p:cNvPr>
          <p:cNvSpPr txBox="1"/>
          <p:nvPr userDrawn="1"/>
        </p:nvSpPr>
        <p:spPr>
          <a:xfrm>
            <a:off x="0" y="6613284"/>
            <a:ext cx="1671218" cy="2447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FS Elliot Pro" panose="02000503040000020004" pitchFamily="50" charset="0"/>
              </a:rPr>
              <a:t>Classification: Internal Use</a:t>
            </a:r>
          </a:p>
        </p:txBody>
      </p:sp>
    </p:spTree>
    <p:extLst>
      <p:ext uri="{BB962C8B-B14F-4D97-AF65-F5344CB8AC3E}">
        <p14:creationId xmlns:p14="http://schemas.microsoft.com/office/powerpoint/2010/main" val="387458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pn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B017-3019-4CFC-A3B6-25BE8AB75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299AC-8800-4640-A046-2F954C20D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Jonathon Graf</a:t>
            </a:r>
          </a:p>
        </p:txBody>
      </p:sp>
    </p:spTree>
    <p:extLst>
      <p:ext uri="{BB962C8B-B14F-4D97-AF65-F5344CB8AC3E}">
        <p14:creationId xmlns:p14="http://schemas.microsoft.com/office/powerpoint/2010/main" val="196286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EC2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Standard Servers</a:t>
            </a:r>
          </a:p>
          <a:p>
            <a:pPr lvl="1"/>
            <a:r>
              <a:rPr lang="en-US" sz="2400" dirty="0"/>
              <a:t>Manually configurable or Scriptable</a:t>
            </a:r>
          </a:p>
          <a:p>
            <a:pPr lvl="1"/>
            <a:r>
              <a:rPr lang="en-US" sz="2400" dirty="0"/>
              <a:t>Base or custom images</a:t>
            </a:r>
          </a:p>
          <a:p>
            <a:pPr lvl="1"/>
            <a:r>
              <a:rPr lang="en-US" sz="2400" dirty="0"/>
              <a:t>Single instance or scalable</a:t>
            </a:r>
          </a:p>
          <a:p>
            <a:pPr lvl="1"/>
            <a:r>
              <a:rPr lang="en-US" sz="2400" dirty="0"/>
              <a:t>Low or high processing power</a:t>
            </a:r>
          </a:p>
          <a:p>
            <a:pPr marL="201168" lvl="1" indent="0">
              <a:buNone/>
            </a:pPr>
            <a:r>
              <a:rPr lang="en-US" sz="2800" dirty="0"/>
              <a:t>Host API Webservers</a:t>
            </a:r>
          </a:p>
          <a:p>
            <a:pPr marL="201168" lvl="1" indent="0">
              <a:buNone/>
            </a:pPr>
            <a:r>
              <a:rPr lang="en-US" sz="2800" dirty="0"/>
              <a:t>Host Batch applications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72340" y="3086590"/>
            <a:ext cx="0" cy="110348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C0A8E695-378B-40DD-A41C-F07D4520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2" y="633113"/>
            <a:ext cx="2762095" cy="2762095"/>
          </a:xfrm>
          <a:prstGeom prst="rect">
            <a:avLst/>
          </a:prstGeom>
        </p:spPr>
      </p:pic>
      <p:pic>
        <p:nvPicPr>
          <p:cNvPr id="9" name="Picture 8" descr="A picture containing computer, indoor, window, building&#10;&#10;Description automatically generated">
            <a:extLst>
              <a:ext uri="{FF2B5EF4-FFF2-40B4-BE49-F238E27FC236}">
                <a16:creationId xmlns:a16="http://schemas.microsoft.com/office/drawing/2014/main" id="{7DEC48DE-3C18-4D99-8290-455611206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79" y="4190075"/>
            <a:ext cx="1465321" cy="20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ECS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Containerized Servers</a:t>
            </a:r>
          </a:p>
          <a:p>
            <a:pPr lvl="1"/>
            <a:r>
              <a:rPr lang="en-US" sz="2400" dirty="0"/>
              <a:t>Standard Base Images</a:t>
            </a:r>
          </a:p>
          <a:p>
            <a:pPr lvl="1"/>
            <a:r>
              <a:rPr lang="en-US" sz="2400" dirty="0"/>
              <a:t>Customize and store New Images</a:t>
            </a:r>
          </a:p>
          <a:p>
            <a:pPr lvl="1"/>
            <a:r>
              <a:rPr lang="en-US" sz="2400" dirty="0"/>
              <a:t>Lower operating cost</a:t>
            </a:r>
          </a:p>
          <a:p>
            <a:pPr lvl="1"/>
            <a:r>
              <a:rPr lang="en-US" sz="2400" dirty="0"/>
              <a:t>Scalable instances</a:t>
            </a:r>
          </a:p>
          <a:p>
            <a:pPr marL="201168" lvl="1" indent="0">
              <a:buNone/>
            </a:pPr>
            <a:r>
              <a:rPr lang="en-US" sz="2800" dirty="0"/>
              <a:t>Host API Webservers</a:t>
            </a:r>
          </a:p>
          <a:p>
            <a:pPr marL="201168" lvl="1" indent="0">
              <a:buNone/>
            </a:pPr>
            <a:r>
              <a:rPr lang="en-US" sz="2800" dirty="0"/>
              <a:t>Host Batch applications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72340" y="2963502"/>
            <a:ext cx="0" cy="62376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oy, brick&#10;&#10;Description automatically generated">
            <a:extLst>
              <a:ext uri="{FF2B5EF4-FFF2-40B4-BE49-F238E27FC236}">
                <a16:creationId xmlns:a16="http://schemas.microsoft.com/office/drawing/2014/main" id="{71FF6E78-8879-47DF-824D-EBE845F78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71" y="874610"/>
            <a:ext cx="2178738" cy="217873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8B4E306-BD28-44E8-93BA-EA422DD27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39" y="3578480"/>
            <a:ext cx="2019810" cy="12032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AE4629-E7C7-40D3-9377-54EEDBD0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78" y="5168160"/>
            <a:ext cx="951208" cy="951208"/>
          </a:xfrm>
          <a:prstGeom prst="rect">
            <a:avLst/>
          </a:prstGeom>
          <a:noFill/>
          <a:effectLst>
            <a:outerShdw blurRad="139700" dir="5400000" sx="90000" sy="-19000" rotWithShape="0">
              <a:prstClr val="black">
                <a:alpha val="4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5A358CC-1199-4967-91B7-221393442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91" y="5194730"/>
            <a:ext cx="1199564" cy="113958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4C58166-4638-4F7F-89AA-3D90280B6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4" y="5093201"/>
            <a:ext cx="951208" cy="1045139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2000"/>
              </a:prstClr>
            </a:outerShdw>
          </a:effectLst>
        </p:spPr>
      </p:pic>
      <p:pic>
        <p:nvPicPr>
          <p:cNvPr id="21" name="Picture 20" descr="A close up of graphics&#10;&#10;Description automatically generated">
            <a:extLst>
              <a:ext uri="{FF2B5EF4-FFF2-40B4-BE49-F238E27FC236}">
                <a16:creationId xmlns:a16="http://schemas.microsoft.com/office/drawing/2014/main" id="{8305D1D6-F2FF-4E45-A061-066F099E9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46" y="5159353"/>
            <a:ext cx="1134963" cy="993093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2000"/>
              </a:prst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15A691-AE22-440D-85C4-DAA35F92022A}"/>
              </a:ext>
            </a:extLst>
          </p:cNvPr>
          <p:cNvCxnSpPr>
            <a:cxnSpLocks/>
          </p:cNvCxnSpPr>
          <p:nvPr/>
        </p:nvCxnSpPr>
        <p:spPr>
          <a:xfrm>
            <a:off x="2541568" y="4803667"/>
            <a:ext cx="242909" cy="44094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2DED70-9921-4169-A611-AACF30A4F86F}"/>
              </a:ext>
            </a:extLst>
          </p:cNvPr>
          <p:cNvCxnSpPr>
            <a:cxnSpLocks/>
          </p:cNvCxnSpPr>
          <p:nvPr/>
        </p:nvCxnSpPr>
        <p:spPr>
          <a:xfrm flipH="1">
            <a:off x="2110554" y="4816791"/>
            <a:ext cx="266883" cy="42782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BBEE3A-5733-4E62-8029-F25087E281A2}"/>
              </a:ext>
            </a:extLst>
          </p:cNvPr>
          <p:cNvCxnSpPr>
            <a:cxnSpLocks/>
          </p:cNvCxnSpPr>
          <p:nvPr/>
        </p:nvCxnSpPr>
        <p:spPr>
          <a:xfrm>
            <a:off x="2725946" y="4753785"/>
            <a:ext cx="1061810" cy="49082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A6A824-B0A6-4FE2-9974-E9B3FAEF0780}"/>
              </a:ext>
            </a:extLst>
          </p:cNvPr>
          <p:cNvCxnSpPr>
            <a:cxnSpLocks/>
          </p:cNvCxnSpPr>
          <p:nvPr/>
        </p:nvCxnSpPr>
        <p:spPr>
          <a:xfrm flipH="1">
            <a:off x="1121661" y="4774169"/>
            <a:ext cx="1059439" cy="4704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Serverless functions</a:t>
            </a:r>
          </a:p>
          <a:p>
            <a:pPr lvl="1"/>
            <a:r>
              <a:rPr lang="en-US" sz="2400" dirty="0"/>
              <a:t>Applications that execute on triggers</a:t>
            </a:r>
          </a:p>
          <a:p>
            <a:pPr lvl="1"/>
            <a:r>
              <a:rPr lang="en-US" sz="2400" dirty="0"/>
              <a:t>Supports multiple languages</a:t>
            </a:r>
          </a:p>
          <a:p>
            <a:pPr lvl="1"/>
            <a:r>
              <a:rPr lang="en-US" sz="2400" dirty="0"/>
              <a:t>Reduced configuration and setup over Server</a:t>
            </a:r>
          </a:p>
          <a:p>
            <a:r>
              <a:rPr lang="en-US" sz="2800" dirty="0"/>
              <a:t>Often used as APIs</a:t>
            </a:r>
          </a:p>
          <a:p>
            <a:r>
              <a:rPr lang="en-US" sz="2800" dirty="0"/>
              <a:t>Simple event driven workers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building, room&#10;&#10;Description automatically generated">
            <a:extLst>
              <a:ext uri="{FF2B5EF4-FFF2-40B4-BE49-F238E27FC236}">
                <a16:creationId xmlns:a16="http://schemas.microsoft.com/office/drawing/2014/main" id="{533624DE-FEA1-484A-8EB1-F4771305F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3239" b="23087"/>
          <a:stretch/>
        </p:blipFill>
        <p:spPr>
          <a:xfrm>
            <a:off x="1449448" y="634946"/>
            <a:ext cx="2282706" cy="25915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8E084C-95AB-404B-B4E6-1A401E5E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18" y="4684276"/>
            <a:ext cx="951208" cy="951208"/>
          </a:xfrm>
          <a:prstGeom prst="rect">
            <a:avLst/>
          </a:prstGeom>
          <a:noFill/>
          <a:effectLst>
            <a:outerShdw blurRad="139700" dir="5400000" sx="90000" sy="-19000" rotWithShape="0">
              <a:prstClr val="black">
                <a:alpha val="4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8C308F4-E302-4649-BE51-93484699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31" y="4710846"/>
            <a:ext cx="1199564" cy="1139586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5FAAAAD-2A31-4A02-A2E2-D1A6C1CDF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4" y="4609317"/>
            <a:ext cx="951208" cy="1045139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2000"/>
              </a:prst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2793B3-6177-4750-8F8C-DF3CEF308CA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590801" y="3226465"/>
            <a:ext cx="338912" cy="148438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78A710-8FEE-4E2E-BD8C-6A6CA4A779CB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807022" y="3226465"/>
            <a:ext cx="522909" cy="145781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76568-4E61-4E8F-A85B-48ED9C8D363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52658" y="3151506"/>
            <a:ext cx="1273894" cy="145781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 up of graphics&#10;&#10;Description automatically generated">
            <a:extLst>
              <a:ext uri="{FF2B5EF4-FFF2-40B4-BE49-F238E27FC236}">
                <a16:creationId xmlns:a16="http://schemas.microsoft.com/office/drawing/2014/main" id="{CDA970E0-9BE8-47C2-8FC6-F15EA5732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86" y="4675469"/>
            <a:ext cx="1134963" cy="993093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2000"/>
              </a:prstClr>
            </a:outerShdw>
          </a:effec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B05499-5C6A-44A1-A327-C9FE0C96E87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08691" y="3151506"/>
            <a:ext cx="1188877" cy="152396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9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3937D-557E-4D81-AFE6-4A1D886D332B}"/>
              </a:ext>
            </a:extLst>
          </p:cNvPr>
          <p:cNvSpPr txBox="1"/>
          <p:nvPr/>
        </p:nvSpPr>
        <p:spPr>
          <a:xfrm>
            <a:off x="923731" y="4598999"/>
            <a:ext cx="26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Notification Service (SNS)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F9695-DD4C-43FC-B9C8-65C182B4C778}"/>
              </a:ext>
            </a:extLst>
          </p:cNvPr>
          <p:cNvSpPr txBox="1"/>
          <p:nvPr/>
        </p:nvSpPr>
        <p:spPr>
          <a:xfrm>
            <a:off x="4801112" y="4598998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Queue Service (SQS)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EC843B-5FD4-4C07-A733-A490896776A6}"/>
              </a:ext>
            </a:extLst>
          </p:cNvPr>
          <p:cNvSpPr txBox="1"/>
          <p:nvPr/>
        </p:nvSpPr>
        <p:spPr>
          <a:xfrm>
            <a:off x="8590266" y="4552832"/>
            <a:ext cx="24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Watch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09AEC2F-519A-44F3-B3F0-7DBDDD550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1" y="1824507"/>
            <a:ext cx="2865129" cy="2865129"/>
          </a:xfrm>
          <a:prstGeom prst="rect">
            <a:avLst/>
          </a:prstGeom>
        </p:spPr>
      </p:pic>
      <p:pic>
        <p:nvPicPr>
          <p:cNvPr id="7" name="Picture 6" descr="A picture containing card&#10;&#10;Description automatically generated">
            <a:extLst>
              <a:ext uri="{FF2B5EF4-FFF2-40B4-BE49-F238E27FC236}">
                <a16:creationId xmlns:a16="http://schemas.microsoft.com/office/drawing/2014/main" id="{DC305E3E-5836-40A7-9372-39B366EDB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5" y="1824507"/>
            <a:ext cx="2865129" cy="2865129"/>
          </a:xfrm>
          <a:prstGeom prst="rect">
            <a:avLst/>
          </a:prstGeom>
        </p:spPr>
      </p:pic>
      <p:pic>
        <p:nvPicPr>
          <p:cNvPr id="15" name="Picture 14" descr="A picture containing toy, building, brick, fence&#10;&#10;Description automatically generated">
            <a:extLst>
              <a:ext uri="{FF2B5EF4-FFF2-40B4-BE49-F238E27FC236}">
                <a16:creationId xmlns:a16="http://schemas.microsoft.com/office/drawing/2014/main" id="{B7B12B4B-75FE-49BB-BE82-4E746F26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942" y="1753907"/>
            <a:ext cx="3006327" cy="30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SNS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Coordinate messages</a:t>
            </a:r>
          </a:p>
          <a:p>
            <a:pPr lvl="1"/>
            <a:r>
              <a:rPr lang="en-US" sz="2600" dirty="0"/>
              <a:t>APIs</a:t>
            </a:r>
          </a:p>
          <a:p>
            <a:pPr lvl="1"/>
            <a:r>
              <a:rPr lang="en-US" sz="2600" dirty="0"/>
              <a:t>Queues</a:t>
            </a:r>
          </a:p>
          <a:p>
            <a:r>
              <a:rPr lang="en-US" sz="2800" dirty="0"/>
              <a:t>Create topics</a:t>
            </a:r>
          </a:p>
          <a:p>
            <a:pPr lvl="1"/>
            <a:r>
              <a:rPr lang="en-US" sz="2600" dirty="0"/>
              <a:t>Applications can subscribe</a:t>
            </a:r>
          </a:p>
          <a:p>
            <a:pPr lvl="1"/>
            <a:r>
              <a:rPr lang="en-US" sz="2600" dirty="0"/>
              <a:t>Actions can be triggered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72340" y="3086590"/>
            <a:ext cx="0" cy="110348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B59AF7D-6DD2-429D-8182-2AB62AE3F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9" y="523684"/>
            <a:ext cx="2865129" cy="2865129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C7F4205-DFB4-4D00-9DAD-B7DCCFAA4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4" y="4190075"/>
            <a:ext cx="3056791" cy="15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5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SQS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Store Actions to be completed</a:t>
            </a:r>
          </a:p>
          <a:p>
            <a:pPr lvl="1"/>
            <a:r>
              <a:rPr lang="en-US" sz="2400" dirty="0"/>
              <a:t>Keep track of work</a:t>
            </a:r>
          </a:p>
          <a:p>
            <a:pPr lvl="1"/>
            <a:r>
              <a:rPr lang="en-US" sz="2400" dirty="0"/>
              <a:t>Store different work types</a:t>
            </a:r>
          </a:p>
          <a:p>
            <a:pPr lvl="1"/>
            <a:r>
              <a:rPr lang="en-US" sz="2400" dirty="0"/>
              <a:t>Track work that is failing</a:t>
            </a:r>
          </a:p>
          <a:p>
            <a:r>
              <a:rPr lang="en-US" sz="2600" dirty="0"/>
              <a:t>Workers can subscribe or publish to queues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72340" y="3086590"/>
            <a:ext cx="0" cy="110348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ard&#10;&#10;Description automatically generated">
            <a:extLst>
              <a:ext uri="{FF2B5EF4-FFF2-40B4-BE49-F238E27FC236}">
                <a16:creationId xmlns:a16="http://schemas.microsoft.com/office/drawing/2014/main" id="{6F08FF9A-04C7-4174-8EBC-45733D09B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9" y="563871"/>
            <a:ext cx="2865129" cy="2865129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CFC72F7-FD8F-44D0-96E2-F224D7B60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41" y="3880677"/>
            <a:ext cx="2604198" cy="26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5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Cloud Watch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Track logs</a:t>
            </a:r>
          </a:p>
          <a:p>
            <a:pPr lvl="1"/>
            <a:r>
              <a:rPr lang="en-US" sz="2400" dirty="0"/>
              <a:t>Structured </a:t>
            </a:r>
          </a:p>
          <a:p>
            <a:pPr lvl="1"/>
            <a:r>
              <a:rPr lang="en-US" sz="2400" dirty="0"/>
              <a:t>Unstructured</a:t>
            </a:r>
          </a:p>
          <a:p>
            <a:r>
              <a:rPr lang="en-US" sz="2600" dirty="0"/>
              <a:t>Create Alerts</a:t>
            </a:r>
          </a:p>
          <a:p>
            <a:pPr lvl="1"/>
            <a:r>
              <a:rPr lang="en-US" sz="2400" dirty="0"/>
              <a:t>Configurable by events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36848" y="3167158"/>
            <a:ext cx="639005" cy="161413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oy, building, brick, fence&#10;&#10;Description automatically generated">
            <a:extLst>
              <a:ext uri="{FF2B5EF4-FFF2-40B4-BE49-F238E27FC236}">
                <a16:creationId xmlns:a16="http://schemas.microsoft.com/office/drawing/2014/main" id="{9BF41CE6-B4D3-4F8F-8AC4-B8E9B245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60" y="437175"/>
            <a:ext cx="3006327" cy="300632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9D91F7A-48B5-4BD4-AA82-98A609639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8" y="4785242"/>
            <a:ext cx="1274059" cy="127405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26A43FF-3CE1-4E68-BA80-242DA3BAC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48" y="4781291"/>
            <a:ext cx="1278010" cy="127801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2A76DC-1211-43AC-8EA4-A6234EDA474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594978" y="3167158"/>
            <a:ext cx="676142" cy="161808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Expose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3937D-557E-4D81-AFE6-4A1D886D332B}"/>
              </a:ext>
            </a:extLst>
          </p:cNvPr>
          <p:cNvSpPr txBox="1"/>
          <p:nvPr/>
        </p:nvSpPr>
        <p:spPr>
          <a:xfrm>
            <a:off x="2519266" y="4751309"/>
            <a:ext cx="26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F9695-DD4C-43FC-B9C8-65C182B4C778}"/>
              </a:ext>
            </a:extLst>
          </p:cNvPr>
          <p:cNvSpPr txBox="1"/>
          <p:nvPr/>
        </p:nvSpPr>
        <p:spPr>
          <a:xfrm>
            <a:off x="6396647" y="4751308"/>
            <a:ext cx="24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CloudFront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FA72B6-366C-458B-9199-B9483DF62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78"/>
          <a:stretch/>
        </p:blipFill>
        <p:spPr>
          <a:xfrm>
            <a:off x="2137787" y="1991895"/>
            <a:ext cx="3440959" cy="2657188"/>
          </a:xfrm>
          <a:prstGeom prst="rect">
            <a:avLst/>
          </a:prstGeom>
        </p:spPr>
      </p:pic>
      <p:pic>
        <p:nvPicPr>
          <p:cNvPr id="5" name="Picture 4" descr="A picture containing brick&#10;&#10;Description automatically generated">
            <a:extLst>
              <a:ext uri="{FF2B5EF4-FFF2-40B4-BE49-F238E27FC236}">
                <a16:creationId xmlns:a16="http://schemas.microsoft.com/office/drawing/2014/main" id="{69BD4A51-8084-48D3-A187-3FE5CB13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438" y="1865392"/>
            <a:ext cx="2910194" cy="2910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3AC799-376D-40B5-831C-010E217F29C5}"/>
              </a:ext>
            </a:extLst>
          </p:cNvPr>
          <p:cNvSpPr txBox="1"/>
          <p:nvPr/>
        </p:nvSpPr>
        <p:spPr>
          <a:xfrm>
            <a:off x="614477" y="5230368"/>
            <a:ext cx="19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Should I add VPCs?</a:t>
            </a:r>
          </a:p>
        </p:txBody>
      </p:sp>
    </p:spTree>
    <p:extLst>
      <p:ext uri="{BB962C8B-B14F-4D97-AF65-F5344CB8AC3E}">
        <p14:creationId xmlns:p14="http://schemas.microsoft.com/office/powerpoint/2010/main" val="36718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API Gateway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Exposes APIs publicly</a:t>
            </a:r>
          </a:p>
          <a:p>
            <a:pPr lvl="1"/>
            <a:r>
              <a:rPr lang="en-US" sz="2200" dirty="0"/>
              <a:t>EC2 instances</a:t>
            </a:r>
          </a:p>
          <a:p>
            <a:pPr lvl="1"/>
            <a:r>
              <a:rPr lang="en-US" sz="2200" dirty="0"/>
              <a:t>Lambdas</a:t>
            </a:r>
          </a:p>
          <a:p>
            <a:r>
              <a:rPr lang="en-US" sz="2400" dirty="0"/>
              <a:t>Can use Security Authorization</a:t>
            </a:r>
          </a:p>
          <a:p>
            <a:pPr lvl="1"/>
            <a:r>
              <a:rPr lang="en-US" sz="2200" dirty="0"/>
              <a:t>SAML</a:t>
            </a:r>
          </a:p>
          <a:p>
            <a:pPr lvl="1"/>
            <a:r>
              <a:rPr lang="en-US" sz="2200" dirty="0"/>
              <a:t>OIDC</a:t>
            </a:r>
          </a:p>
          <a:p>
            <a:pPr lvl="1"/>
            <a:r>
              <a:rPr lang="en-US" sz="2200" dirty="0"/>
              <a:t>Custom solutions using Lambda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572340" y="3114388"/>
            <a:ext cx="0" cy="149244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9F11FF-CA13-4807-B095-7A7B7E76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78"/>
          <a:stretch/>
        </p:blipFill>
        <p:spPr>
          <a:xfrm>
            <a:off x="851860" y="457200"/>
            <a:ext cx="3440959" cy="2657188"/>
          </a:xfrm>
          <a:prstGeom prst="rect">
            <a:avLst/>
          </a:prstGeom>
        </p:spPr>
      </p:pic>
      <p:pic>
        <p:nvPicPr>
          <p:cNvPr id="4" name="Picture 3" descr="A picture containing appliance, microwave, stove, oven&#10;&#10;Description automatically generated">
            <a:extLst>
              <a:ext uri="{FF2B5EF4-FFF2-40B4-BE49-F238E27FC236}">
                <a16:creationId xmlns:a16="http://schemas.microsoft.com/office/drawing/2014/main" id="{7DA0C070-3F47-4BB2-AE5E-18E03E955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03" y="4488727"/>
            <a:ext cx="1912073" cy="19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CloudFront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Content Delivery Network (CDN)</a:t>
            </a:r>
          </a:p>
          <a:p>
            <a:pPr lvl="1"/>
            <a:r>
              <a:rPr lang="en-US" sz="2600" dirty="0"/>
              <a:t>Distributed system for Html/CSS/JS</a:t>
            </a:r>
          </a:p>
          <a:p>
            <a:r>
              <a:rPr lang="en-US" sz="2800" dirty="0"/>
              <a:t>Expose Webservers Publicly</a:t>
            </a:r>
          </a:p>
          <a:p>
            <a:pPr lvl="1"/>
            <a:r>
              <a:rPr lang="en-US" sz="2200" dirty="0"/>
              <a:t>EC2 Instances</a:t>
            </a:r>
          </a:p>
          <a:p>
            <a:pPr lvl="1"/>
            <a:r>
              <a:rPr lang="en-US" sz="2200" dirty="0"/>
              <a:t>S3 Static Content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563198" y="3167158"/>
            <a:ext cx="9142" cy="150419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brick&#10;&#10;Description automatically generated">
            <a:extLst>
              <a:ext uri="{FF2B5EF4-FFF2-40B4-BE49-F238E27FC236}">
                <a16:creationId xmlns:a16="http://schemas.microsoft.com/office/drawing/2014/main" id="{CAE6B369-DA59-4146-87C9-1A4CE32D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7" y="457200"/>
            <a:ext cx="2910194" cy="2910194"/>
          </a:xfrm>
          <a:prstGeom prst="rect">
            <a:avLst/>
          </a:prstGeom>
        </p:spPr>
      </p:pic>
      <p:pic>
        <p:nvPicPr>
          <p:cNvPr id="14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0073E625-A1CF-4C73-875C-8F862AFE7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57" y="4671353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434C-19F7-4444-B2F6-FF9A48EF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 about 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438D-246C-461A-8EC8-87B779BD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Archetypes exist</a:t>
            </a:r>
          </a:p>
          <a:p>
            <a:r>
              <a:rPr lang="en-US" sz="2800" dirty="0"/>
              <a:t>Help desk creates servers</a:t>
            </a:r>
          </a:p>
          <a:p>
            <a:r>
              <a:rPr lang="en-US" sz="2800" dirty="0"/>
              <a:t>Security Handled</a:t>
            </a:r>
          </a:p>
          <a:p>
            <a:r>
              <a:rPr lang="en-US" sz="2800" dirty="0"/>
              <a:t>Apps low volume - little need to scale</a:t>
            </a:r>
          </a:p>
          <a:p>
            <a:r>
              <a:rPr lang="en-US" sz="2800" dirty="0"/>
              <a:t>US clients - few concerns about down time</a:t>
            </a:r>
          </a:p>
          <a:p>
            <a:r>
              <a:rPr lang="en-US" sz="2800" dirty="0"/>
              <a:t>Deploy changes - every few weeks or months</a:t>
            </a:r>
          </a:p>
        </p:txBody>
      </p:sp>
    </p:spTree>
    <p:extLst>
      <p:ext uri="{BB962C8B-B14F-4D97-AF65-F5344CB8AC3E}">
        <p14:creationId xmlns:p14="http://schemas.microsoft.com/office/powerpoint/2010/main" val="158106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Resources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CA73063-14D0-4A57-B2D0-09AE98C2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37" y="2318878"/>
            <a:ext cx="2109316" cy="2109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806B9-ACDE-4E27-AEAE-749E9314FD38}"/>
              </a:ext>
            </a:extLst>
          </p:cNvPr>
          <p:cNvSpPr txBox="1"/>
          <p:nvPr/>
        </p:nvSpPr>
        <p:spPr>
          <a:xfrm>
            <a:off x="5174080" y="4514177"/>
            <a:ext cx="12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41176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8FC2-D38B-436E-9BCA-49FABE50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39" y="286603"/>
            <a:ext cx="4913140" cy="1450757"/>
          </a:xfrm>
        </p:spPr>
        <p:txBody>
          <a:bodyPr/>
          <a:lstStyle/>
          <a:p>
            <a:r>
              <a:rPr lang="en-US" dirty="0"/>
              <a:t>IAM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5F9F-866C-4BEB-ADCF-30473EC1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38" y="1845734"/>
            <a:ext cx="4913140" cy="4023360"/>
          </a:xfrm>
        </p:spPr>
        <p:txBody>
          <a:bodyPr/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Granular access to one or many resources</a:t>
            </a:r>
          </a:p>
          <a:p>
            <a:pPr lvl="1"/>
            <a:r>
              <a:rPr lang="en-US" dirty="0"/>
              <a:t>Can define Get/Put/Update/Delete</a:t>
            </a:r>
          </a:p>
          <a:p>
            <a:r>
              <a:rPr lang="en-US" dirty="0"/>
              <a:t>Roles</a:t>
            </a:r>
          </a:p>
          <a:p>
            <a:pPr lvl="1"/>
            <a:r>
              <a:rPr lang="en-US" dirty="0"/>
              <a:t>Container for multiple policies</a:t>
            </a:r>
          </a:p>
          <a:p>
            <a:r>
              <a:rPr lang="en-US" dirty="0"/>
              <a:t>Groups</a:t>
            </a:r>
          </a:p>
          <a:p>
            <a:pPr lvl="1"/>
            <a:r>
              <a:rPr lang="en-US" dirty="0"/>
              <a:t>Similar to AD Groups</a:t>
            </a:r>
          </a:p>
          <a:p>
            <a:pPr lvl="1"/>
            <a:r>
              <a:rPr lang="en-US" dirty="0"/>
              <a:t>Allow control to users through group permission</a:t>
            </a:r>
          </a:p>
          <a:p>
            <a:r>
              <a:rPr lang="en-US" dirty="0"/>
              <a:t>User</a:t>
            </a:r>
          </a:p>
          <a:p>
            <a:pPr lvl="1"/>
            <a:r>
              <a:rPr lang="en-US" dirty="0"/>
              <a:t>Can have permission via roles directly or groups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5492B34-14E0-440B-B33F-25EA9FBE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77" y="2273660"/>
            <a:ext cx="2109316" cy="21093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B71FA0-9D2F-4306-8C6D-DABF9FEC182D}"/>
              </a:ext>
            </a:extLst>
          </p:cNvPr>
          <p:cNvSpPr/>
          <p:nvPr/>
        </p:nvSpPr>
        <p:spPr>
          <a:xfrm>
            <a:off x="1126477" y="1578218"/>
            <a:ext cx="5116061" cy="224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6A4AC3-7E60-4E8B-A682-96F12024D352}"/>
              </a:ext>
            </a:extLst>
          </p:cNvPr>
          <p:cNvSpPr/>
          <p:nvPr/>
        </p:nvSpPr>
        <p:spPr>
          <a:xfrm>
            <a:off x="3574121" y="4033857"/>
            <a:ext cx="1353312" cy="651053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EF04EB-1282-4D8E-B2F6-6F9CA9C757DB}"/>
              </a:ext>
            </a:extLst>
          </p:cNvPr>
          <p:cNvSpPr/>
          <p:nvPr/>
        </p:nvSpPr>
        <p:spPr>
          <a:xfrm>
            <a:off x="2673902" y="5576974"/>
            <a:ext cx="978086" cy="470539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B92B00-FEF4-4758-A409-5BCD93630815}"/>
              </a:ext>
            </a:extLst>
          </p:cNvPr>
          <p:cNvSpPr/>
          <p:nvPr/>
        </p:nvSpPr>
        <p:spPr>
          <a:xfrm>
            <a:off x="4834844" y="5562192"/>
            <a:ext cx="978086" cy="470539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FB041E-55B1-4FEA-8610-D4FFF920CFA5}"/>
              </a:ext>
            </a:extLst>
          </p:cNvPr>
          <p:cNvSpPr/>
          <p:nvPr/>
        </p:nvSpPr>
        <p:spPr>
          <a:xfrm>
            <a:off x="4342790" y="2593299"/>
            <a:ext cx="1353312" cy="651053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094FE6-4BE7-47BD-B31F-5F50DDAB32B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162945" y="4729609"/>
            <a:ext cx="489043" cy="84736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741D0B-1669-41CA-85B7-08FAE0CD54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834844" y="4714828"/>
            <a:ext cx="489043" cy="84736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AE97BD-C9FF-4A5E-8236-0EF79B3CF3CB}"/>
              </a:ext>
            </a:extLst>
          </p:cNvPr>
          <p:cNvSpPr/>
          <p:nvPr/>
        </p:nvSpPr>
        <p:spPr>
          <a:xfrm>
            <a:off x="4338487" y="1268676"/>
            <a:ext cx="1353312" cy="651053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CD1B57-DE84-4BFC-B430-C36081E5EA9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19446" y="1973943"/>
            <a:ext cx="0" cy="61935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AD17F8-7174-4707-BEEC-EF4C9FD339F3}"/>
              </a:ext>
            </a:extLst>
          </p:cNvPr>
          <p:cNvSpPr/>
          <p:nvPr/>
        </p:nvSpPr>
        <p:spPr>
          <a:xfrm>
            <a:off x="2772156" y="2592962"/>
            <a:ext cx="1353312" cy="651053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DE78EB-C88B-4467-B80E-FED8954AB1AD}"/>
              </a:ext>
            </a:extLst>
          </p:cNvPr>
          <p:cNvSpPr/>
          <p:nvPr/>
        </p:nvSpPr>
        <p:spPr>
          <a:xfrm>
            <a:off x="3761734" y="5576973"/>
            <a:ext cx="978086" cy="470539"/>
          </a:xfrm>
          <a:prstGeom prst="roundRect">
            <a:avLst/>
          </a:prstGeom>
          <a:solidFill>
            <a:srgbClr val="759C3E"/>
          </a:solidFill>
          <a:ln>
            <a:solidFill>
              <a:srgbClr val="4B6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24E53-0628-4F75-9115-C01AE46D1BB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249387" y="4729609"/>
            <a:ext cx="1390" cy="84736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F57B5-A179-453A-B0BD-AEF464911951}"/>
              </a:ext>
            </a:extLst>
          </p:cNvPr>
          <p:cNvCxnSpPr>
            <a:cxnSpLocks/>
          </p:cNvCxnSpPr>
          <p:nvPr/>
        </p:nvCxnSpPr>
        <p:spPr>
          <a:xfrm>
            <a:off x="4640707" y="3328318"/>
            <a:ext cx="0" cy="61935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48D625-1FCE-49D5-8A38-A55FE2D62B3A}"/>
              </a:ext>
            </a:extLst>
          </p:cNvPr>
          <p:cNvCxnSpPr>
            <a:cxnSpLocks/>
          </p:cNvCxnSpPr>
          <p:nvPr/>
        </p:nvCxnSpPr>
        <p:spPr>
          <a:xfrm>
            <a:off x="3879925" y="3328318"/>
            <a:ext cx="0" cy="61935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4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Resources</a:t>
            </a:r>
          </a:p>
        </p:txBody>
      </p:sp>
    </p:spTree>
    <p:extLst>
      <p:ext uri="{BB962C8B-B14F-4D97-AF65-F5344CB8AC3E}">
        <p14:creationId xmlns:p14="http://schemas.microsoft.com/office/powerpoint/2010/main" val="413811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2AABB-0376-472C-9411-DD9C5B325A83}"/>
              </a:ext>
            </a:extLst>
          </p:cNvPr>
          <p:cNvSpPr/>
          <p:nvPr/>
        </p:nvSpPr>
        <p:spPr>
          <a:xfrm>
            <a:off x="967409" y="796456"/>
            <a:ext cx="10515600" cy="2140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Aws Cloud Icon Png">
            <a:extLst>
              <a:ext uri="{FF2B5EF4-FFF2-40B4-BE49-F238E27FC236}">
                <a16:creationId xmlns:a16="http://schemas.microsoft.com/office/drawing/2014/main" id="{D9515CEA-3336-41DA-B3C7-191BD36C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3" y="428875"/>
            <a:ext cx="4307988" cy="25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FB1301-31BD-4072-9451-914AE5CECC8C}"/>
              </a:ext>
            </a:extLst>
          </p:cNvPr>
          <p:cNvSpPr/>
          <p:nvPr/>
        </p:nvSpPr>
        <p:spPr>
          <a:xfrm>
            <a:off x="4664765" y="401522"/>
            <a:ext cx="6199654" cy="5811742"/>
          </a:xfrm>
          <a:prstGeom prst="roundRect">
            <a:avLst>
              <a:gd name="adj" fmla="val 6430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5F415-EB0A-4F63-AE64-037B67BF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11" y="3335284"/>
            <a:ext cx="1933988" cy="1933988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879B2099-0BB2-4487-A29B-C150FCB4909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Standard App</a:t>
            </a:r>
            <a:endParaRPr lang="en-US" dirty="0"/>
          </a:p>
        </p:txBody>
      </p:sp>
      <p:pic>
        <p:nvPicPr>
          <p:cNvPr id="20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4BD9D1A0-A422-4487-9802-AB74255D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69" y="3347591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484F4A-575B-48A9-AE78-7ADA3DF47011}"/>
              </a:ext>
            </a:extLst>
          </p:cNvPr>
          <p:cNvSpPr/>
          <p:nvPr/>
        </p:nvSpPr>
        <p:spPr>
          <a:xfrm>
            <a:off x="2516519" y="3921526"/>
            <a:ext cx="12762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57205F74-00ED-4E8B-96D2-1834E291D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18" y="3312713"/>
            <a:ext cx="1669579" cy="1669579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A4DAE64A-0F26-43E8-90D4-A0ED14AE4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63" y="3312713"/>
            <a:ext cx="1669579" cy="166957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3870144-711B-47B6-AB27-2151A53D96C4}"/>
              </a:ext>
            </a:extLst>
          </p:cNvPr>
          <p:cNvSpPr/>
          <p:nvPr/>
        </p:nvSpPr>
        <p:spPr>
          <a:xfrm>
            <a:off x="5355497" y="3921525"/>
            <a:ext cx="11295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C382AB2-FE9A-45A9-8348-6574B882A655}"/>
              </a:ext>
            </a:extLst>
          </p:cNvPr>
          <p:cNvSpPr/>
          <p:nvPr/>
        </p:nvSpPr>
        <p:spPr>
          <a:xfrm>
            <a:off x="7901430" y="3979460"/>
            <a:ext cx="11295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A811-8B0C-4CC2-81B9-A1151BB73CD4}"/>
              </a:ext>
            </a:extLst>
          </p:cNvPr>
          <p:cNvSpPr txBox="1"/>
          <p:nvPr/>
        </p:nvSpPr>
        <p:spPr>
          <a:xfrm>
            <a:off x="6597451" y="4731824"/>
            <a:ext cx="120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BCE51-CA10-486E-908F-A41D085EB510}"/>
              </a:ext>
            </a:extLst>
          </p:cNvPr>
          <p:cNvSpPr txBox="1"/>
          <p:nvPr/>
        </p:nvSpPr>
        <p:spPr>
          <a:xfrm>
            <a:off x="9139782" y="4731824"/>
            <a:ext cx="120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RDS</a:t>
            </a:r>
          </a:p>
        </p:txBody>
      </p:sp>
    </p:spTree>
    <p:extLst>
      <p:ext uri="{BB962C8B-B14F-4D97-AF65-F5344CB8AC3E}">
        <p14:creationId xmlns:p14="http://schemas.microsoft.com/office/powerpoint/2010/main" val="22109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7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2AABB-0376-472C-9411-DD9C5B325A83}"/>
              </a:ext>
            </a:extLst>
          </p:cNvPr>
          <p:cNvSpPr/>
          <p:nvPr/>
        </p:nvSpPr>
        <p:spPr>
          <a:xfrm>
            <a:off x="967409" y="796456"/>
            <a:ext cx="10515600" cy="2140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Aws Cloud Icon Png">
            <a:extLst>
              <a:ext uri="{FF2B5EF4-FFF2-40B4-BE49-F238E27FC236}">
                <a16:creationId xmlns:a16="http://schemas.microsoft.com/office/drawing/2014/main" id="{D9515CEA-3336-41DA-B3C7-191BD36C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10" y="428875"/>
            <a:ext cx="4307988" cy="25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FB1301-31BD-4072-9451-914AE5CECC8C}"/>
              </a:ext>
            </a:extLst>
          </p:cNvPr>
          <p:cNvSpPr/>
          <p:nvPr/>
        </p:nvSpPr>
        <p:spPr>
          <a:xfrm>
            <a:off x="4458790" y="401522"/>
            <a:ext cx="7306490" cy="5811742"/>
          </a:xfrm>
          <a:prstGeom prst="roundRect">
            <a:avLst>
              <a:gd name="adj" fmla="val 6430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5F415-EB0A-4F63-AE64-037B67BF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20" y="3232858"/>
            <a:ext cx="1933988" cy="1933988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879B2099-0BB2-4487-A29B-C150FCB49099}"/>
              </a:ext>
            </a:extLst>
          </p:cNvPr>
          <p:cNvSpPr txBox="1">
            <a:spLocks/>
          </p:cNvSpPr>
          <p:nvPr/>
        </p:nvSpPr>
        <p:spPr>
          <a:xfrm>
            <a:off x="915706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 App</a:t>
            </a:r>
          </a:p>
        </p:txBody>
      </p:sp>
      <p:pic>
        <p:nvPicPr>
          <p:cNvPr id="20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4BD9D1A0-A422-4487-9802-AB74255D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69" y="3347591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484F4A-575B-48A9-AE78-7ADA3DF47011}"/>
              </a:ext>
            </a:extLst>
          </p:cNvPr>
          <p:cNvSpPr/>
          <p:nvPr/>
        </p:nvSpPr>
        <p:spPr>
          <a:xfrm>
            <a:off x="2516519" y="3921526"/>
            <a:ext cx="12762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9E31BC-197B-4736-86D1-CED6D17F67CB}"/>
              </a:ext>
            </a:extLst>
          </p:cNvPr>
          <p:cNvSpPr txBox="1"/>
          <p:nvPr/>
        </p:nvSpPr>
        <p:spPr>
          <a:xfrm>
            <a:off x="7419442" y="4670316"/>
            <a:ext cx="101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ECS</a:t>
            </a:r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C6469C61-E44D-434D-B5AD-41ECC1EA8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728" y="3273039"/>
            <a:ext cx="1547228" cy="154722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8C1B0020-610B-4BCA-A93B-668AC0B27273}"/>
              </a:ext>
            </a:extLst>
          </p:cNvPr>
          <p:cNvSpPr/>
          <p:nvPr/>
        </p:nvSpPr>
        <p:spPr>
          <a:xfrm>
            <a:off x="5142714" y="3935334"/>
            <a:ext cx="1981656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A82B09-59A9-44CF-B69E-491B21F34B6A}"/>
              </a:ext>
            </a:extLst>
          </p:cNvPr>
          <p:cNvSpPr txBox="1"/>
          <p:nvPr/>
        </p:nvSpPr>
        <p:spPr>
          <a:xfrm>
            <a:off x="10320214" y="4635601"/>
            <a:ext cx="121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Dynamo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88936D4-E8B2-47F0-9086-D6D704772EE5}"/>
              </a:ext>
            </a:extLst>
          </p:cNvPr>
          <p:cNvSpPr/>
          <p:nvPr/>
        </p:nvSpPr>
        <p:spPr>
          <a:xfrm>
            <a:off x="8739229" y="3935334"/>
            <a:ext cx="1472516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y, brick&#10;&#10;Description automatically generated">
            <a:extLst>
              <a:ext uri="{FF2B5EF4-FFF2-40B4-BE49-F238E27FC236}">
                <a16:creationId xmlns:a16="http://schemas.microsoft.com/office/drawing/2014/main" id="{8600B087-9C2B-4797-B7C0-BE20984B4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97" y="3413150"/>
            <a:ext cx="1267004" cy="12670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07BD633-8734-449F-BD5D-89FABA6B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64" y="5174417"/>
            <a:ext cx="832268" cy="832268"/>
          </a:xfrm>
          <a:prstGeom prst="rect">
            <a:avLst/>
          </a:prstGeom>
          <a:noFill/>
          <a:effectLst>
            <a:outerShdw blurRad="139700" dir="5400000" sx="90000" sy="-19000" rotWithShape="0">
              <a:prstClr val="black">
                <a:alpha val="4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166CD96-73E3-4FE8-8AC4-7743A38D7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85" y="4947785"/>
            <a:ext cx="1774931" cy="1057331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5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32" grpId="0" animBg="1"/>
      <p:bldP spid="36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2AABB-0376-472C-9411-DD9C5B325A83}"/>
              </a:ext>
            </a:extLst>
          </p:cNvPr>
          <p:cNvSpPr/>
          <p:nvPr/>
        </p:nvSpPr>
        <p:spPr>
          <a:xfrm>
            <a:off x="976117" y="796456"/>
            <a:ext cx="10515600" cy="2140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Aws Cloud Icon Png">
            <a:extLst>
              <a:ext uri="{FF2B5EF4-FFF2-40B4-BE49-F238E27FC236}">
                <a16:creationId xmlns:a16="http://schemas.microsoft.com/office/drawing/2014/main" id="{D9515CEA-3336-41DA-B3C7-191BD36C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71" y="428875"/>
            <a:ext cx="4307988" cy="25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FB1301-31BD-4072-9451-914AE5CECC8C}"/>
              </a:ext>
            </a:extLst>
          </p:cNvPr>
          <p:cNvSpPr/>
          <p:nvPr/>
        </p:nvSpPr>
        <p:spPr>
          <a:xfrm>
            <a:off x="4816733" y="401522"/>
            <a:ext cx="6199654" cy="5811742"/>
          </a:xfrm>
          <a:prstGeom prst="roundRect">
            <a:avLst>
              <a:gd name="adj" fmla="val 6430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879B2099-0BB2-4487-A29B-C150FCB4909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Webpage App</a:t>
            </a:r>
          </a:p>
        </p:txBody>
      </p:sp>
      <p:pic>
        <p:nvPicPr>
          <p:cNvPr id="20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4BD9D1A0-A422-4487-9802-AB74255D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37" y="3109847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484F4A-575B-48A9-AE78-7ADA3DF47011}"/>
              </a:ext>
            </a:extLst>
          </p:cNvPr>
          <p:cNvSpPr/>
          <p:nvPr/>
        </p:nvSpPr>
        <p:spPr>
          <a:xfrm>
            <a:off x="2668487" y="3683782"/>
            <a:ext cx="12762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3870144-711B-47B6-AB27-2151A53D96C4}"/>
              </a:ext>
            </a:extLst>
          </p:cNvPr>
          <p:cNvSpPr/>
          <p:nvPr/>
        </p:nvSpPr>
        <p:spPr>
          <a:xfrm>
            <a:off x="5507464" y="3683781"/>
            <a:ext cx="1768112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A811-8B0C-4CC2-81B9-A1151BB73CD4}"/>
              </a:ext>
            </a:extLst>
          </p:cNvPr>
          <p:cNvSpPr txBox="1"/>
          <p:nvPr/>
        </p:nvSpPr>
        <p:spPr>
          <a:xfrm>
            <a:off x="7255932" y="4445373"/>
            <a:ext cx="120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S3</a:t>
            </a:r>
          </a:p>
        </p:txBody>
      </p:sp>
      <p:pic>
        <p:nvPicPr>
          <p:cNvPr id="19" name="Picture 18" descr="A picture containing brick&#10;&#10;Description automatically generated">
            <a:extLst>
              <a:ext uri="{FF2B5EF4-FFF2-40B4-BE49-F238E27FC236}">
                <a16:creationId xmlns:a16="http://schemas.microsoft.com/office/drawing/2014/main" id="{8DF47340-D7EB-4564-B24C-65F5B9AB6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11" y="2913387"/>
            <a:ext cx="1698284" cy="16982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559EDF-AD54-463B-82F4-C045D8FF4E0C}"/>
              </a:ext>
            </a:extLst>
          </p:cNvPr>
          <p:cNvSpPr txBox="1"/>
          <p:nvPr/>
        </p:nvSpPr>
        <p:spPr>
          <a:xfrm>
            <a:off x="4214463" y="4494080"/>
            <a:ext cx="12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CloudFront</a:t>
            </a:r>
          </a:p>
        </p:txBody>
      </p:sp>
      <p:pic>
        <p:nvPicPr>
          <p:cNvPr id="24" name="Picture 23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F7006603-BBB9-4E98-9934-DC7080911E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" b="24986"/>
          <a:stretch/>
        </p:blipFill>
        <p:spPr>
          <a:xfrm>
            <a:off x="6887620" y="2883921"/>
            <a:ext cx="1893288" cy="1531291"/>
          </a:xfrm>
          <a:prstGeom prst="rect">
            <a:avLst/>
          </a:prstGeom>
        </p:spPr>
      </p:pic>
      <p:pic>
        <p:nvPicPr>
          <p:cNvPr id="2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F361AD3E-72E8-466C-9BD6-848C112BB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63" y="4844866"/>
            <a:ext cx="1034408" cy="1034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A73F9D-C021-46EC-B19E-A5A771F25989}"/>
              </a:ext>
            </a:extLst>
          </p:cNvPr>
          <p:cNvSpPr txBox="1"/>
          <p:nvPr/>
        </p:nvSpPr>
        <p:spPr>
          <a:xfrm>
            <a:off x="7314423" y="5826261"/>
            <a:ext cx="139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Html/CSS/JS</a:t>
            </a:r>
          </a:p>
        </p:txBody>
      </p:sp>
    </p:spTree>
    <p:extLst>
      <p:ext uri="{BB962C8B-B14F-4D97-AF65-F5344CB8AC3E}">
        <p14:creationId xmlns:p14="http://schemas.microsoft.com/office/powerpoint/2010/main" val="39276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2AABB-0376-472C-9411-DD9C5B325A83}"/>
              </a:ext>
            </a:extLst>
          </p:cNvPr>
          <p:cNvSpPr/>
          <p:nvPr/>
        </p:nvSpPr>
        <p:spPr>
          <a:xfrm>
            <a:off x="967409" y="796456"/>
            <a:ext cx="10515600" cy="2140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Aws Cloud Icon Png">
            <a:extLst>
              <a:ext uri="{FF2B5EF4-FFF2-40B4-BE49-F238E27FC236}">
                <a16:creationId xmlns:a16="http://schemas.microsoft.com/office/drawing/2014/main" id="{D9515CEA-3336-41DA-B3C7-191BD36C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10" y="428875"/>
            <a:ext cx="4307988" cy="25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FB1301-31BD-4072-9451-914AE5CECC8C}"/>
              </a:ext>
            </a:extLst>
          </p:cNvPr>
          <p:cNvSpPr/>
          <p:nvPr/>
        </p:nvSpPr>
        <p:spPr>
          <a:xfrm>
            <a:off x="4458790" y="401522"/>
            <a:ext cx="7306490" cy="5811742"/>
          </a:xfrm>
          <a:prstGeom prst="roundRect">
            <a:avLst>
              <a:gd name="adj" fmla="val 6430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5F415-EB0A-4F63-AE64-037B67BF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20" y="3232858"/>
            <a:ext cx="1933988" cy="1933988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879B2099-0BB2-4487-A29B-C150FCB4909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 Driven</a:t>
            </a:r>
          </a:p>
        </p:txBody>
      </p:sp>
      <p:pic>
        <p:nvPicPr>
          <p:cNvPr id="20" name="Picture 12" descr="Free User, Download Free Clip Art, Free Clip Art on Clipart Library">
            <a:extLst>
              <a:ext uri="{FF2B5EF4-FFF2-40B4-BE49-F238E27FC236}">
                <a16:creationId xmlns:a16="http://schemas.microsoft.com/office/drawing/2014/main" id="{4BD9D1A0-A422-4487-9802-AB74255D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69" y="3347591"/>
            <a:ext cx="1305365" cy="13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484F4A-575B-48A9-AE78-7ADA3DF47011}"/>
              </a:ext>
            </a:extLst>
          </p:cNvPr>
          <p:cNvSpPr/>
          <p:nvPr/>
        </p:nvSpPr>
        <p:spPr>
          <a:xfrm>
            <a:off x="2516519" y="3921526"/>
            <a:ext cx="1276254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8E6E563-72A1-42D4-899B-76BFC1544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67" y="3129404"/>
            <a:ext cx="1693239" cy="1693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32A2AC-2F9F-4ECF-A5B7-50B7B384884A}"/>
              </a:ext>
            </a:extLst>
          </p:cNvPr>
          <p:cNvSpPr txBox="1"/>
          <p:nvPr/>
        </p:nvSpPr>
        <p:spPr>
          <a:xfrm>
            <a:off x="5649446" y="4634228"/>
            <a:ext cx="8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SNS</a:t>
            </a:r>
          </a:p>
        </p:txBody>
      </p:sp>
      <p:pic>
        <p:nvPicPr>
          <p:cNvPr id="22" name="Picture 21" descr="A picture containing card&#10;&#10;Description automatically generated">
            <a:extLst>
              <a:ext uri="{FF2B5EF4-FFF2-40B4-BE49-F238E27FC236}">
                <a16:creationId xmlns:a16="http://schemas.microsoft.com/office/drawing/2014/main" id="{45D08211-2E3A-4DDD-A5CB-0F1534DD8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16" y="3138111"/>
            <a:ext cx="1715627" cy="17156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9E31BC-197B-4736-86D1-CED6D17F67CB}"/>
              </a:ext>
            </a:extLst>
          </p:cNvPr>
          <p:cNvSpPr txBox="1"/>
          <p:nvPr/>
        </p:nvSpPr>
        <p:spPr>
          <a:xfrm>
            <a:off x="9136404" y="5649168"/>
            <a:ext cx="101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Lambdas</a:t>
            </a:r>
          </a:p>
        </p:txBody>
      </p:sp>
      <p:pic>
        <p:nvPicPr>
          <p:cNvPr id="26" name="Picture 25" descr="A picture containing building, room&#10;&#10;Description automatically generated">
            <a:extLst>
              <a:ext uri="{FF2B5EF4-FFF2-40B4-BE49-F238E27FC236}">
                <a16:creationId xmlns:a16="http://schemas.microsoft.com/office/drawing/2014/main" id="{DAD68E19-ED19-462C-B0E1-23D4B24234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3239" b="23087"/>
          <a:stretch/>
        </p:blipFill>
        <p:spPr>
          <a:xfrm>
            <a:off x="8994362" y="2630694"/>
            <a:ext cx="1389300" cy="1577249"/>
          </a:xfrm>
          <a:prstGeom prst="rect">
            <a:avLst/>
          </a:prstGeom>
        </p:spPr>
      </p:pic>
      <p:pic>
        <p:nvPicPr>
          <p:cNvPr id="28" name="Picture 27" descr="A picture containing building, room&#10;&#10;Description automatically generated">
            <a:extLst>
              <a:ext uri="{FF2B5EF4-FFF2-40B4-BE49-F238E27FC236}">
                <a16:creationId xmlns:a16="http://schemas.microsoft.com/office/drawing/2014/main" id="{316C3D16-3D1D-400E-B4DA-02F3B34D84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3239" b="23087"/>
          <a:stretch/>
        </p:blipFill>
        <p:spPr>
          <a:xfrm>
            <a:off x="9002558" y="4071919"/>
            <a:ext cx="1389300" cy="1577249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C6469C61-E44D-434D-B5AD-41ECC1EA8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27" y="3273039"/>
            <a:ext cx="1547228" cy="154722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8C1B0020-610B-4BCA-A93B-668AC0B27273}"/>
              </a:ext>
            </a:extLst>
          </p:cNvPr>
          <p:cNvSpPr/>
          <p:nvPr/>
        </p:nvSpPr>
        <p:spPr>
          <a:xfrm>
            <a:off x="5027418" y="3935334"/>
            <a:ext cx="497125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7D5AF3B-DB9A-4558-B202-426C9B52E8BE}"/>
              </a:ext>
            </a:extLst>
          </p:cNvPr>
          <p:cNvSpPr/>
          <p:nvPr/>
        </p:nvSpPr>
        <p:spPr>
          <a:xfrm>
            <a:off x="6707475" y="3935333"/>
            <a:ext cx="497125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7B6A02E-1737-4EDD-B2D1-9E8BBD5CAA19}"/>
              </a:ext>
            </a:extLst>
          </p:cNvPr>
          <p:cNvSpPr/>
          <p:nvPr/>
        </p:nvSpPr>
        <p:spPr>
          <a:xfrm rot="20569555">
            <a:off x="8359137" y="3484031"/>
            <a:ext cx="655946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F3BABB9-9573-4EE6-83C6-4B4573C0D538}"/>
              </a:ext>
            </a:extLst>
          </p:cNvPr>
          <p:cNvSpPr/>
          <p:nvPr/>
        </p:nvSpPr>
        <p:spPr>
          <a:xfrm rot="1492886">
            <a:off x="8358738" y="4329019"/>
            <a:ext cx="624648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A82B09-59A9-44CF-B69E-491B21F34B6A}"/>
              </a:ext>
            </a:extLst>
          </p:cNvPr>
          <p:cNvSpPr txBox="1"/>
          <p:nvPr/>
        </p:nvSpPr>
        <p:spPr>
          <a:xfrm>
            <a:off x="10614413" y="4635601"/>
            <a:ext cx="121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Dynamo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87D33D-3788-4F11-B726-0BD003AC3DB8}"/>
              </a:ext>
            </a:extLst>
          </p:cNvPr>
          <p:cNvSpPr txBox="1"/>
          <p:nvPr/>
        </p:nvSpPr>
        <p:spPr>
          <a:xfrm>
            <a:off x="7286191" y="4634228"/>
            <a:ext cx="8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88936D4-E8B2-47F0-9086-D6D704772EE5}"/>
              </a:ext>
            </a:extLst>
          </p:cNvPr>
          <p:cNvSpPr/>
          <p:nvPr/>
        </p:nvSpPr>
        <p:spPr>
          <a:xfrm rot="1486016">
            <a:off x="10168325" y="3435702"/>
            <a:ext cx="497125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A1E2CDE-C968-4C6F-A8B5-EA538DAB5B4E}"/>
              </a:ext>
            </a:extLst>
          </p:cNvPr>
          <p:cNvSpPr/>
          <p:nvPr/>
        </p:nvSpPr>
        <p:spPr>
          <a:xfrm rot="19906790">
            <a:off x="10178202" y="4731288"/>
            <a:ext cx="497125" cy="22263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633E-99FD-4ABA-8AB5-A6D99D0F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 about 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8B1E-5A59-48D6-BCF7-1C1B0B98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Vanguard outsourcing Pension Plans</a:t>
            </a:r>
          </a:p>
          <a:p>
            <a:pPr lvl="1"/>
            <a:r>
              <a:rPr lang="en-US" dirty="0"/>
              <a:t>Promised 0 down time</a:t>
            </a:r>
          </a:p>
          <a:p>
            <a:pPr lvl="1"/>
            <a:r>
              <a:rPr lang="en-US" dirty="0"/>
              <a:t>Promised 0 freeze dates</a:t>
            </a:r>
          </a:p>
          <a:p>
            <a:r>
              <a:rPr lang="en-US" dirty="0"/>
              <a:t>Wells Fargo Retirement Acquisition</a:t>
            </a:r>
          </a:p>
          <a:p>
            <a:pPr lvl="1"/>
            <a:r>
              <a:rPr lang="en-US" dirty="0"/>
              <a:t>Expected down time</a:t>
            </a:r>
          </a:p>
          <a:p>
            <a:pPr lvl="1"/>
            <a:r>
              <a:rPr lang="en-US" dirty="0"/>
              <a:t>Planned freeze dates</a:t>
            </a:r>
          </a:p>
          <a:p>
            <a:r>
              <a:rPr lang="en-US" dirty="0"/>
              <a:t>Amazon selling insurance policies</a:t>
            </a:r>
          </a:p>
          <a:p>
            <a:r>
              <a:rPr lang="en-US" dirty="0"/>
              <a:t>Tesla selling automotive insurance</a:t>
            </a:r>
          </a:p>
          <a:p>
            <a:r>
              <a:rPr lang="en-US" dirty="0"/>
              <a:t>Mass Mutual selling retirement business</a:t>
            </a:r>
          </a:p>
          <a:p>
            <a:r>
              <a:rPr lang="en-US" dirty="0"/>
              <a:t>Lemonade – App driven insurance - in 5 years achieved 1/3 PFG market cap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633E-99FD-4ABA-8AB5-A6D99D0F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8B1E-5A59-48D6-BCF7-1C1B0B98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Storage Resources</a:t>
            </a:r>
          </a:p>
          <a:p>
            <a:r>
              <a:rPr lang="en-US" sz="3600" dirty="0"/>
              <a:t>Compute Resources</a:t>
            </a:r>
          </a:p>
          <a:p>
            <a:r>
              <a:rPr lang="en-US" sz="3600" dirty="0"/>
              <a:t>Notification Resources</a:t>
            </a:r>
          </a:p>
          <a:p>
            <a:r>
              <a:rPr lang="en-US" sz="3600" dirty="0"/>
              <a:t>Permission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1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Resources</a:t>
            </a:r>
          </a:p>
        </p:txBody>
      </p:sp>
      <p:pic>
        <p:nvPicPr>
          <p:cNvPr id="4" name="Picture 3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691D237C-DDD7-41F0-8E4C-75F087DDA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" b="24986"/>
          <a:stretch/>
        </p:blipFill>
        <p:spPr>
          <a:xfrm>
            <a:off x="727217" y="2000358"/>
            <a:ext cx="3061496" cy="2476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3937D-557E-4D81-AFE6-4A1D886D332B}"/>
              </a:ext>
            </a:extLst>
          </p:cNvPr>
          <p:cNvSpPr txBox="1"/>
          <p:nvPr/>
        </p:nvSpPr>
        <p:spPr>
          <a:xfrm>
            <a:off x="1011958" y="4598999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Storage Solution (S3)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99CBFE-6583-464B-B499-0D9EDBCA1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12" y="2134112"/>
            <a:ext cx="2589775" cy="2589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AF9695-DD4C-43FC-B9C8-65C182B4C778}"/>
              </a:ext>
            </a:extLst>
          </p:cNvPr>
          <p:cNvSpPr txBox="1"/>
          <p:nvPr/>
        </p:nvSpPr>
        <p:spPr>
          <a:xfrm>
            <a:off x="4801112" y="4598998"/>
            <a:ext cx="24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9BD7E91-2089-4E6C-B2F9-5CE95E7C7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86" y="2078337"/>
            <a:ext cx="2705327" cy="27053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EC843B-5FD4-4C07-A733-A490896776A6}"/>
              </a:ext>
            </a:extLst>
          </p:cNvPr>
          <p:cNvSpPr txBox="1"/>
          <p:nvPr/>
        </p:nvSpPr>
        <p:spPr>
          <a:xfrm>
            <a:off x="8590266" y="4552832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Relational Db Service (RDS)</a:t>
            </a:r>
          </a:p>
        </p:txBody>
      </p:sp>
    </p:spTree>
    <p:extLst>
      <p:ext uri="{BB962C8B-B14F-4D97-AF65-F5344CB8AC3E}">
        <p14:creationId xmlns:p14="http://schemas.microsoft.com/office/powerpoint/2010/main" val="205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S3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F702B0C-9122-42B9-91BF-8E8B0A6E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88" y="3742361"/>
            <a:ext cx="2476136" cy="24761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FF2E597A-F96F-44B0-87C4-1F5F6C94D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" b="24986"/>
          <a:stretch/>
        </p:blipFill>
        <p:spPr>
          <a:xfrm>
            <a:off x="1023308" y="633113"/>
            <a:ext cx="3061496" cy="2476136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File Storage</a:t>
            </a:r>
          </a:p>
          <a:p>
            <a:pPr lvl="1"/>
            <a:r>
              <a:rPr lang="en-US" sz="2400" dirty="0"/>
              <a:t>Keep private</a:t>
            </a:r>
          </a:p>
          <a:p>
            <a:pPr lvl="1"/>
            <a:r>
              <a:rPr lang="en-US" sz="2400" dirty="0"/>
              <a:t>Expose publicly</a:t>
            </a:r>
          </a:p>
          <a:p>
            <a:r>
              <a:rPr lang="en-US" sz="2800" dirty="0"/>
              <a:t>Can create folders to organize</a:t>
            </a:r>
          </a:p>
          <a:p>
            <a:r>
              <a:rPr lang="en-US" sz="2800" dirty="0"/>
              <a:t>Store static content websites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54056" y="3109249"/>
            <a:ext cx="0" cy="63311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 err="1"/>
              <a:t>DynamoDb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NoSQL database</a:t>
            </a:r>
          </a:p>
          <a:p>
            <a:pPr lvl="1"/>
            <a:r>
              <a:rPr lang="en-US" sz="2400" dirty="0"/>
              <a:t>Key-Value storage</a:t>
            </a:r>
          </a:p>
          <a:p>
            <a:pPr lvl="1"/>
            <a:r>
              <a:rPr lang="en-US" sz="2400" dirty="0"/>
              <a:t>Document storage</a:t>
            </a:r>
          </a:p>
          <a:p>
            <a:pPr lvl="1"/>
            <a:r>
              <a:rPr lang="en-US" sz="2400" dirty="0"/>
              <a:t>Unstructured data</a:t>
            </a:r>
          </a:p>
          <a:p>
            <a:r>
              <a:rPr lang="en-US" sz="2600" dirty="0"/>
              <a:t>Simplify database schemas</a:t>
            </a:r>
          </a:p>
          <a:p>
            <a:r>
              <a:rPr lang="en-US" sz="2600" dirty="0"/>
              <a:t>Multi regional support</a:t>
            </a:r>
          </a:p>
          <a:p>
            <a:endParaRPr lang="en-US" sz="2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54056" y="2974109"/>
            <a:ext cx="0" cy="105989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EB26855-C86A-4135-8C64-8DCCDF02B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36" y="633113"/>
            <a:ext cx="2589775" cy="258977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556C4F4-7337-41DE-976C-1592AFC33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46" y="4211723"/>
            <a:ext cx="1816094" cy="18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1C8E9-89FC-45CC-AA94-9CEBEF9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RDS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6BBBECB-BC34-42EE-9D97-B7F4070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Relational Database</a:t>
            </a:r>
          </a:p>
          <a:p>
            <a:pPr lvl="1"/>
            <a:r>
              <a:rPr lang="en-US" sz="2400" dirty="0"/>
              <a:t>Support for multiple servers</a:t>
            </a:r>
          </a:p>
          <a:p>
            <a:pPr lvl="1"/>
            <a:r>
              <a:rPr lang="en-US" sz="2400" dirty="0"/>
              <a:t>Familiar SQL syntax</a:t>
            </a:r>
          </a:p>
          <a:p>
            <a:r>
              <a:rPr lang="en-US" sz="2600" dirty="0"/>
              <a:t>Tighter control of Db Schemas</a:t>
            </a:r>
          </a:p>
          <a:p>
            <a:endParaRPr lang="en-US" sz="2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8C130-6F30-482D-B997-70E4B61A9CE7}"/>
              </a:ext>
            </a:extLst>
          </p:cNvPr>
          <p:cNvCxnSpPr>
            <a:cxnSpLocks/>
          </p:cNvCxnSpPr>
          <p:nvPr/>
        </p:nvCxnSpPr>
        <p:spPr>
          <a:xfrm>
            <a:off x="2554056" y="2974109"/>
            <a:ext cx="0" cy="144860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19DD113-C13B-4939-BEDA-315E0B095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60" y="457200"/>
            <a:ext cx="2705327" cy="2705327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2DEC30-CE9D-4551-8421-163A21923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90" y="4571375"/>
            <a:ext cx="1327694" cy="1327694"/>
          </a:xfrm>
          <a:prstGeom prst="rect">
            <a:avLst/>
          </a:prstGeom>
        </p:spPr>
      </p:pic>
      <p:pic>
        <p:nvPicPr>
          <p:cNvPr id="16" name="Picture 1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92ED311-3170-448C-8BDB-38A825C21E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4" r="19585"/>
          <a:stretch/>
        </p:blipFill>
        <p:spPr>
          <a:xfrm>
            <a:off x="251900" y="4549422"/>
            <a:ext cx="1467383" cy="132769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6D4F98-3A26-48FA-8F96-D886723BD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32" y="4540090"/>
            <a:ext cx="1349647" cy="134964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DA747E-2D02-4D0C-AF26-7A80A64D6E8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874408" y="2964778"/>
            <a:ext cx="1253048" cy="157531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A57DB4-F5E6-4996-B3BF-91AD2C10C3B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85592" y="2964778"/>
            <a:ext cx="1260268" cy="158464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33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78A-85BA-430F-BEF6-49F828D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3937D-557E-4D81-AFE6-4A1D886D332B}"/>
              </a:ext>
            </a:extLst>
          </p:cNvPr>
          <p:cNvSpPr txBox="1"/>
          <p:nvPr/>
        </p:nvSpPr>
        <p:spPr>
          <a:xfrm>
            <a:off x="1270036" y="4618594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 Compute Cloud (EC2)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F9695-DD4C-43FC-B9C8-65C182B4C778}"/>
              </a:ext>
            </a:extLst>
          </p:cNvPr>
          <p:cNvSpPr txBox="1"/>
          <p:nvPr/>
        </p:nvSpPr>
        <p:spPr>
          <a:xfrm>
            <a:off x="5061233" y="4659066"/>
            <a:ext cx="249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 Container Service (ECS)</a:t>
            </a:r>
          </a:p>
        </p:txBody>
      </p:sp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94BB4C52-1BFB-4F7D-971B-8BE43DF7B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56" y="2007481"/>
            <a:ext cx="2762095" cy="2762095"/>
          </a:xfrm>
          <a:prstGeom prst="rect">
            <a:avLst/>
          </a:prstGeom>
        </p:spPr>
      </p:pic>
      <p:pic>
        <p:nvPicPr>
          <p:cNvPr id="11" name="Picture 10" descr="A picture containing building, room&#10;&#10;Description automatically generated">
            <a:extLst>
              <a:ext uri="{FF2B5EF4-FFF2-40B4-BE49-F238E27FC236}">
                <a16:creationId xmlns:a16="http://schemas.microsoft.com/office/drawing/2014/main" id="{DF17DDFC-A74F-4DF9-AD3F-2C86E4050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3239" b="23087"/>
          <a:stretch/>
        </p:blipFill>
        <p:spPr>
          <a:xfrm>
            <a:off x="8761343" y="2007481"/>
            <a:ext cx="2282706" cy="2591519"/>
          </a:xfrm>
          <a:prstGeom prst="rect">
            <a:avLst/>
          </a:prstGeom>
        </p:spPr>
      </p:pic>
      <p:pic>
        <p:nvPicPr>
          <p:cNvPr id="4" name="Picture 3" descr="A picture containing toy, brick&#10;&#10;Description automatically generated">
            <a:extLst>
              <a:ext uri="{FF2B5EF4-FFF2-40B4-BE49-F238E27FC236}">
                <a16:creationId xmlns:a16="http://schemas.microsoft.com/office/drawing/2014/main" id="{3E8610F3-79E1-4FE9-A222-46C597991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3" y="2351994"/>
            <a:ext cx="2154012" cy="2154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EBDFB2-250F-45C9-8DBC-0363B5EFD8B0}"/>
              </a:ext>
            </a:extLst>
          </p:cNvPr>
          <p:cNvSpPr txBox="1"/>
          <p:nvPr/>
        </p:nvSpPr>
        <p:spPr>
          <a:xfrm>
            <a:off x="8729727" y="4751309"/>
            <a:ext cx="24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00992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1626</TotalTime>
  <Words>462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FS Elliot Pro</vt:lpstr>
      <vt:lpstr>Retrospect</vt:lpstr>
      <vt:lpstr>AWS an Introduction</vt:lpstr>
      <vt:lpstr>Why should I care about AWS?</vt:lpstr>
      <vt:lpstr>Why should I care about AWS?</vt:lpstr>
      <vt:lpstr>Resource Types</vt:lpstr>
      <vt:lpstr>Storage Resources</vt:lpstr>
      <vt:lpstr>S3</vt:lpstr>
      <vt:lpstr>DynamoDb</vt:lpstr>
      <vt:lpstr> RDS</vt:lpstr>
      <vt:lpstr>Compute Resources</vt:lpstr>
      <vt:lpstr>EC2</vt:lpstr>
      <vt:lpstr>ECS</vt:lpstr>
      <vt:lpstr>Lambda</vt:lpstr>
      <vt:lpstr>Notification Resources</vt:lpstr>
      <vt:lpstr>SNS</vt:lpstr>
      <vt:lpstr>SQS</vt:lpstr>
      <vt:lpstr>Cloud Watch</vt:lpstr>
      <vt:lpstr>Publicly Expose Resources</vt:lpstr>
      <vt:lpstr>API Gateway</vt:lpstr>
      <vt:lpstr>CloudFront</vt:lpstr>
      <vt:lpstr>Permissions Resources</vt:lpstr>
      <vt:lpstr>IAM </vt:lpstr>
      <vt:lpstr>Architecting 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an Introduction</dc:title>
  <dc:creator>Graf, Jon  - C</dc:creator>
  <cp:lastModifiedBy>Graf, Jon  - C</cp:lastModifiedBy>
  <cp:revision>51</cp:revision>
  <dcterms:created xsi:type="dcterms:W3CDTF">2020-07-20T21:31:16Z</dcterms:created>
  <dcterms:modified xsi:type="dcterms:W3CDTF">2020-10-13T21:17:31Z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a85edf-1344-4c6a-a94e-0a9833d749f3_Enabled">
    <vt:lpwstr>True</vt:lpwstr>
  </property>
  <property fmtid="{D5CDD505-2E9C-101B-9397-08002B2CF9AE}" pid="3" name="MSIP_Label_f1a85edf-1344-4c6a-a94e-0a9833d749f3_SiteId">
    <vt:lpwstr>3bea478c-1684-4a8c-8e85-045ec54ba430</vt:lpwstr>
  </property>
  <property fmtid="{D5CDD505-2E9C-101B-9397-08002B2CF9AE}" pid="4" name="MSIP_Label_f1a85edf-1344-4c6a-a94e-0a9833d749f3_Owner">
    <vt:lpwstr>Graf.Jon@principal.com</vt:lpwstr>
  </property>
  <property fmtid="{D5CDD505-2E9C-101B-9397-08002B2CF9AE}" pid="5" name="MSIP_Label_f1a85edf-1344-4c6a-a94e-0a9833d749f3_SetDate">
    <vt:lpwstr>2020-07-20T21:31:23.6655721Z</vt:lpwstr>
  </property>
  <property fmtid="{D5CDD505-2E9C-101B-9397-08002B2CF9AE}" pid="6" name="MSIP_Label_f1a85edf-1344-4c6a-a94e-0a9833d749f3_Name">
    <vt:lpwstr>Internal Use</vt:lpwstr>
  </property>
  <property fmtid="{D5CDD505-2E9C-101B-9397-08002B2CF9AE}" pid="7" name="MSIP_Label_f1a85edf-1344-4c6a-a94e-0a9833d749f3_Application">
    <vt:lpwstr>Microsoft Azure Information Protection</vt:lpwstr>
  </property>
  <property fmtid="{D5CDD505-2E9C-101B-9397-08002B2CF9AE}" pid="8" name="MSIP_Label_f1a85edf-1344-4c6a-a94e-0a9833d749f3_ActionId">
    <vt:lpwstr>e85fc2af-b4df-4098-9fd7-613d7730d693</vt:lpwstr>
  </property>
  <property fmtid="{D5CDD505-2E9C-101B-9397-08002B2CF9AE}" pid="9" name="MSIP_Label_f1a85edf-1344-4c6a-a94e-0a9833d749f3_Extended_MSFT_Method">
    <vt:lpwstr>Manual</vt:lpwstr>
  </property>
  <property fmtid="{D5CDD505-2E9C-101B-9397-08002B2CF9AE}" pid="10" name="Sensitivity">
    <vt:lpwstr>Internal Use</vt:lpwstr>
  </property>
</Properties>
</file>