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068" r:id="rId2"/>
    <p:sldId id="1069" r:id="rId3"/>
    <p:sldId id="1070" r:id="rId4"/>
    <p:sldId id="1071" r:id="rId5"/>
    <p:sldId id="10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4663"/>
  </p:normalViewPr>
  <p:slideViewPr>
    <p:cSldViewPr snapToGrid="0" snapToObjects="1">
      <p:cViewPr varScale="1">
        <p:scale>
          <a:sx n="87" d="100"/>
          <a:sy n="87" d="100"/>
        </p:scale>
        <p:origin x="20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2B4A-4AEE-6943-BB5F-6D47BAC24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61A0-CBDD-3A49-B5CD-89AE27F59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71D6B-0578-794A-8A9D-A23967E6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C044-86EF-9443-8E81-ED0A2D43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EB797-1768-1249-85A7-38FD3496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4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6AF7-6BDE-5248-98F0-EB4E01D0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42B84-57AA-3E4B-91F6-C55DABC4B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B030-E89E-CA41-BF1F-6C5CCB73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43E72-365A-D14A-9BD9-654132F8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2BB5-85F2-8B4F-B7B0-841D1864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9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71133-97B0-D349-B673-BBD52D116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37D93-77F7-0B4D-AA91-B5373CCC6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7C9DA-D049-9A4E-874B-AC246CCD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5E4B-7F64-5E47-A18C-C683CA88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3DF7B-A96C-B843-A5F6-3654ACD6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E380-EC8A-734D-A776-25A2CDF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82C-1ECF-6040-827E-8EF36048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6312-6E70-BE4A-8211-B261B55A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B96F2-0EFD-3944-BC66-2144073A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F1A0-2EA8-D04E-982D-5934C672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5473-7477-0745-8493-EAD8F54F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45FBF-3C5D-6A4F-8FA0-6D2E7553B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ED81D-212C-B149-9B04-8046FFDD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E6BA-ED63-1341-83C0-9A046725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7A46F-45D4-3048-8AC6-3CEAABC0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68A6-A137-A240-8742-E7D4E5B6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4964C-6246-D946-B31A-EA21E0E60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082E9-21F9-534C-9700-39B334A1C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E38B9-41CC-D842-9126-D7D666B6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1C9E5-F710-AB49-AAFA-7AFEFFFA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7D5AD-06AB-CA4F-869A-7631D03A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2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773F-6A0D-7A4A-B7FA-9CC229FD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CCE55-5ED4-CF4E-83F4-AEAD7B76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8E199-5444-2947-8EE1-CD140B764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FA1B8-6885-694A-AA40-ED96AAA15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2DA4C-8584-1943-9B69-FA87A7470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5D0CC-F944-1B4C-935B-4D5A45DB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12B33-1EA3-D04B-AFDA-8C9AAB6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EB5D3-230F-5D44-A5BF-F2DD8FA4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1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B9A6-9B4F-D64A-9895-122708A4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C86E7-9997-4549-90BB-49D660D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05A28-5B6B-7D43-9588-B342ADA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C0BC8-6B1D-8F4F-9823-034B53E3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8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C9EC3-4FD0-8A43-A950-5DFF89D6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8AB4E-EF54-AC4C-8EBD-0B585D22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2E666-C4CF-3749-8EA8-76D7FCDE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8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0959-07BA-0349-AB76-DD69C33F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D07D-4769-D84C-9C73-97F3C328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7A418-8628-2F43-B201-8FFE74817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0D1F2-5B2E-3041-AA2C-5F2FFF2A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9411C-3E63-9443-B5BB-FCC77991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B86A0-827C-A446-99B0-F8E54B03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8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37E-B38E-9343-864A-0E3D85CB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F9FE5-8FC9-3249-944C-122CCCE31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9C442-45BE-EE43-A6A3-37A7DCA9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57E6F-CD1D-E64C-948A-3B80C9C1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0A781-F544-3148-9EE2-00BF5049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B10BE-7755-F84F-8B28-99D2F58A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8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0061D-66BE-8846-9CCF-8A5CB4E0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185FB-7A0F-1047-A3CB-94332632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E136-BE1A-6240-AEE8-EA78C53E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9838D-6EB1-DF43-9A9D-BEB2CF4D714C}" type="datetimeFigureOut">
              <a:rPr lang="en-US" smtClean="0"/>
              <a:t>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6AF9-8C7A-9744-BD92-EE5CCD0C3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E9FAF-70E8-FF4F-8C27-D5062CE78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6FDA-9A66-E940-B320-2BEA9898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wPRF(TCC’18)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5282C-1A9A-634E-9D41-69C99F4578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i="0" dirty="0"/>
                  <a:t>Input: </a:t>
                </a:r>
              </a:p>
              <a:p>
                <a:pPr lvl="1"/>
                <a:r>
                  <a:rPr lang="en-US" sz="1800" i="0" dirty="0"/>
                  <a:t>Private shares of </a:t>
                </a:r>
                <a:r>
                  <a:rPr lang="en-US" sz="1800" dirty="0"/>
                  <a:t>Key matrix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and input vector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800" b="1" dirty="0"/>
                  <a:t> </a:t>
                </a:r>
              </a:p>
              <a:p>
                <a:pPr lvl="1"/>
                <a:r>
                  <a:rPr lang="en-US" sz="1800" dirty="0"/>
                  <a:t>Public Randomization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𝒎𝒂𝒕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endParaRPr lang="en-US" sz="1800" b="1" dirty="0"/>
              </a:p>
              <a:p>
                <a:r>
                  <a:rPr lang="en-US" sz="2400" b="1" dirty="0"/>
                  <a:t>Output: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𝒎𝒐𝒅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𝒎𝒂𝒕</m:t>
                            </m:r>
                          </m:sub>
                        </m:sSub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endParaRPr lang="en-US" sz="1800" b="1" dirty="0"/>
              </a:p>
              <a:p>
                <a:r>
                  <a:rPr lang="en-US" sz="2400" b="1" dirty="0"/>
                  <a:t>Phase 1: </a:t>
                </a:r>
                <a:r>
                  <a:rPr lang="en-US" sz="2400" dirty="0"/>
                  <a:t>Parties compute the product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</a:p>
              <a:p>
                <a:pPr lvl="1"/>
                <a:r>
                  <a:rPr lang="en-US" sz="1800" dirty="0"/>
                  <a:t>Parties mask their inputs and key in order to compute 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b="0" dirty="0"/>
              </a:p>
              <a:p>
                <a:pPr lvl="1"/>
                <a:r>
                  <a:rPr lang="en-US" sz="1800" dirty="0"/>
                  <a:t>Parties locally compute their shares of input and key simultaneously,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2400" b="1" dirty="0"/>
                  <a:t>Phase 2: Share Conversion</a:t>
                </a:r>
              </a:p>
              <a:p>
                <a:pPr lvl="1"/>
                <a:r>
                  <a:rPr lang="en-US" sz="1800" dirty="0"/>
                  <a:t>Convert the shares computed by both parties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1800" b="1" dirty="0"/>
              </a:p>
              <a:p>
                <a:r>
                  <a:rPr lang="en-US" sz="2400" b="1" dirty="0"/>
                  <a:t>Phase 3: Randomization Matrix</a:t>
                </a:r>
              </a:p>
              <a:p>
                <a:pPr lvl="1"/>
                <a:r>
                  <a:rPr lang="en-US" sz="1800" dirty="0"/>
                  <a:t>Multiply the output of both parties in Phase 2 with public randomization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𝒎𝒂𝒕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</a:p>
              <a:p>
                <a:pPr lvl="1"/>
                <a:endParaRPr lang="en-US" sz="16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5282C-1A9A-634E-9D41-69C99F457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9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9DCA-761C-C946-A01F-69F05E23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wPRF (Shared Input and Shared Key)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122BEF-29C7-CB4A-B432-14E4BF382C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1" dirty="0"/>
                  <a:t>Input: </a:t>
                </a:r>
              </a:p>
              <a:p>
                <a:pPr lvl="1"/>
                <a:r>
                  <a:rPr lang="en-US" sz="1600" dirty="0"/>
                  <a:t>Parties hold private shares of Key matrix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and input vector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b="1" dirty="0"/>
                  <a:t> </a:t>
                </a:r>
              </a:p>
              <a:p>
                <a:pPr lvl="1"/>
                <a:r>
                  <a:rPr lang="en-US" sz="1600" dirty="0"/>
                  <a:t>Public Randomization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𝒎𝒂𝒕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2000" b="1" dirty="0"/>
                  <a:t>Output: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𝒎𝒂𝒕</m:t>
                            </m:r>
                          </m:sub>
                        </m:sSub>
                      </m:e>
                    </m:d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2000" b="1" dirty="0"/>
                  <a:t>Preprocessing: </a:t>
                </a:r>
                <a:r>
                  <a:rPr lang="en-US" sz="1600" dirty="0"/>
                  <a:t>Generating correlated randomness(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dirty="0"/>
                  <a:t>) used in masking the inputs.</a:t>
                </a:r>
                <a:endParaRPr lang="en-US" sz="1200" dirty="0"/>
              </a:p>
              <a:p>
                <a:r>
                  <a:rPr lang="en-US" sz="2000" b="1" dirty="0"/>
                  <a:t>Phase 1: </a:t>
                </a:r>
                <a:r>
                  <a:rPr lang="en-US" sz="2000" dirty="0"/>
                  <a:t>Parties masks their input and share it with each other</a:t>
                </a:r>
                <a:endParaRPr lang="en-US" sz="2000" b="1" dirty="0"/>
              </a:p>
              <a:p>
                <a:pPr lvl="1"/>
                <a:r>
                  <a:rPr lang="en-US" sz="1600" dirty="0"/>
                  <a:t>Parties mask their inputs and key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2000" b="1" dirty="0"/>
                  <a:t>Phase 2: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endParaRPr lang="en-US" sz="2000" b="1" dirty="0"/>
              </a:p>
              <a:p>
                <a:pPr lvl="1"/>
                <a:r>
                  <a:rPr lang="en-US" sz="1600" dirty="0"/>
                  <a:t>Using the shares received in phase 1, each party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computes their share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2000" b="1" dirty="0"/>
                  <a:t>Phase 3: Randomization Matrix</a:t>
                </a:r>
              </a:p>
              <a:p>
                <a:pPr lvl="1"/>
                <a:r>
                  <a:rPr lang="en-US" sz="1600" dirty="0"/>
                  <a:t>Parties perform product of their shares and public randomization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𝒎𝒂𝒕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pPr lvl="1"/>
                <a:r>
                  <a:rPr lang="en-US" sz="1600" dirty="0"/>
                  <a:t>These products are shared among the parties and final output is obtained by adding the shares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122BEF-29C7-CB4A-B432-14E4BF382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17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42F9-7344-4C42-97D0-389F7F59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oPRF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08B78E-FCDE-AE4F-B09D-2A9B84BE57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634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000" b="1" dirty="0"/>
                  <a:t>Input: </a:t>
                </a:r>
              </a:p>
              <a:p>
                <a:pPr lvl="1"/>
                <a:r>
                  <a:rPr lang="en-US" sz="1600" dirty="0"/>
                  <a:t>Server holds Key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while client holds input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b="1" dirty="0"/>
                  <a:t> </a:t>
                </a:r>
              </a:p>
              <a:p>
                <a:pPr lvl="1"/>
                <a:r>
                  <a:rPr lang="en-US" sz="1600" dirty="0"/>
                  <a:t>Public Randomization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𝒎𝒂𝒕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2000" b="1" dirty="0"/>
                  <a:t>Output: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× 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𝒎𝒂𝒕</m:t>
                            </m:r>
                          </m:sub>
                        </m:sSub>
                      </m:e>
                    </m:d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2000" b="1" dirty="0"/>
                  <a:t>Preprocessing: </a:t>
                </a:r>
              </a:p>
              <a:p>
                <a:pPr lvl="1"/>
                <a:r>
                  <a:rPr lang="en-US" sz="1600" dirty="0"/>
                  <a:t>Generating correlated randomness(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dirty="0"/>
                  <a:t>and used in masking the inputs.</a:t>
                </a:r>
              </a:p>
              <a:p>
                <a:pPr lvl="1"/>
                <a:r>
                  <a:rPr lang="en-US" sz="1600" dirty="0"/>
                  <a:t>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600" dirty="0"/>
                  <a:t> to 0/1 value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r>
                  <a:rPr lang="en-US" sz="2000" b="1" dirty="0"/>
                  <a:t>Phase 1: </a:t>
                </a:r>
                <a:r>
                  <a:rPr lang="en-US" sz="2000" dirty="0"/>
                  <a:t>Masking the inputs</a:t>
                </a:r>
              </a:p>
              <a:p>
                <a:pPr lvl="1"/>
                <a:r>
                  <a:rPr lang="en-US" sz="1600" dirty="0"/>
                  <a:t>Server mask the key and share it with client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Meanwhile, client mask the input and share it with server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2000" b="1" dirty="0"/>
                  <a:t>Phase 2: </a:t>
                </a: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𝐾𝑥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1600" dirty="0"/>
                  <a:t>Both Server and client computes shares of w’ which is later shared and combined by both.</a:t>
                </a:r>
              </a:p>
              <a:p>
                <a:r>
                  <a:rPr lang="en-US" sz="2000" b="1" dirty="0"/>
                  <a:t>Phase 3: </a:t>
                </a:r>
                <a:r>
                  <a:rPr lang="en-US" sz="2000" dirty="0"/>
                  <a:t>Client computes the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1600" dirty="0"/>
                  <a:t>Both server and client computes product of their shares and public randomization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𝒎𝒂𝒕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pPr lvl="1"/>
                <a:r>
                  <a:rPr lang="en-US" sz="1600" dirty="0"/>
                  <a:t>Server sends its share to client and client computes the output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08B78E-FCDE-AE4F-B09D-2A9B84BE5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634"/>
                <a:ext cx="10515600" cy="4351338"/>
              </a:xfrm>
              <a:blipFill>
                <a:blip r:embed="rId2"/>
                <a:stretch>
                  <a:fillRect l="-483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99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346D-FAE7-BA4F-83FF-36293B1A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182350-9DA4-B643-ACBA-4BBA677BF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182350-9DA4-B643-ACBA-4BBA677BF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455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D707-FF77-414A-9130-FF59C80E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7274D-00FA-A641-A78F-13AF65B7E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45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422</Words>
  <Application>Microsoft Macintosh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wPRF(TCC’18)</vt:lpstr>
      <vt:lpstr>wPRF (Shared Input and Shared Key)</vt:lpstr>
      <vt:lpstr>oPRF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Tzipora Halevi</dc:creator>
  <cp:lastModifiedBy>Tzipora Halevi</cp:lastModifiedBy>
  <cp:revision>29</cp:revision>
  <dcterms:created xsi:type="dcterms:W3CDTF">2021-01-06T22:11:30Z</dcterms:created>
  <dcterms:modified xsi:type="dcterms:W3CDTF">2021-01-10T18:59:47Z</dcterms:modified>
</cp:coreProperties>
</file>