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1074" r:id="rId2"/>
    <p:sldId id="1078" r:id="rId3"/>
    <p:sldId id="1075" r:id="rId4"/>
    <p:sldId id="1076" r:id="rId5"/>
    <p:sldId id="1077" r:id="rId6"/>
    <p:sldId id="10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3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DA5C9-E424-8A4A-B0A6-B6DD99307809}" type="datetimeFigureOut">
              <a:rPr lang="en-US" smtClean="0"/>
              <a:t>1/14/21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EA334-5F8D-D649-9C85-41C11B3EF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3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2B4A-4AEE-6943-BB5F-6D47BAC24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A61A0-CBDD-3A49-B5CD-89AE27F59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71D6B-0578-794A-8A9D-A23967E6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C044-86EF-9443-8E81-ED0A2D43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EB797-1768-1249-85A7-38FD3496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4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6AF7-6BDE-5248-98F0-EB4E01D0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42B84-57AA-3E4B-91F6-C55DABC4B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5B030-E89E-CA41-BF1F-6C5CCB73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43E72-365A-D14A-9BD9-654132F8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92BB5-85F2-8B4F-B7B0-841D1864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9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71133-97B0-D349-B673-BBD52D116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37D93-77F7-0B4D-AA91-B5373CCC6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7C9DA-D049-9A4E-874B-AC246CCD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5E4B-7F64-5E47-A18C-C683CA88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3DF7B-A96C-B843-A5F6-3654ACD6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E380-EC8A-734D-A776-25A2CDF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C82C-1ECF-6040-827E-8EF36048A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76312-6E70-BE4A-8211-B261B55A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B96F2-0EFD-3944-BC66-2144073A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9F1A0-2EA8-D04E-982D-5934C672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5473-7477-0745-8493-EAD8F54F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45FBF-3C5D-6A4F-8FA0-6D2E7553B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ED81D-212C-B149-9B04-8046FFDD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E6BA-ED63-1341-83C0-9A046725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7A46F-45D4-3048-8AC6-3CEAABC0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3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68A6-A137-A240-8742-E7D4E5B6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4964C-6246-D946-B31A-EA21E0E60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082E9-21F9-534C-9700-39B334A1C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E38B9-41CC-D842-9126-D7D666B6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1C9E5-F710-AB49-AAFA-7AFEFFFA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7D5AD-06AB-CA4F-869A-7631D03A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2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773F-6A0D-7A4A-B7FA-9CC229FD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CCE55-5ED4-CF4E-83F4-AEAD7B76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8E199-5444-2947-8EE1-CD140B764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FA1B8-6885-694A-AA40-ED96AAA15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2DA4C-8584-1943-9B69-FA87A7470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5D0CC-F944-1B4C-935B-4D5A45DB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12B33-1EA3-D04B-AFDA-8C9AAB6C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EB5D3-230F-5D44-A5BF-F2DD8FA4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1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B9A6-9B4F-D64A-9895-122708A4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C86E7-9997-4549-90BB-49D660D8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05A28-5B6B-7D43-9588-B342ADA0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C0BC8-6B1D-8F4F-9823-034B53E3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8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C9EC3-4FD0-8A43-A950-5DFF89D6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8AB4E-EF54-AC4C-8EBD-0B585D22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2E666-C4CF-3749-8EA8-76D7FCDE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8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0959-07BA-0349-AB76-DD69C33F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D07D-4769-D84C-9C73-97F3C328A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7A418-8628-2F43-B201-8FFE74817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0D1F2-5B2E-3041-AA2C-5F2FFF2A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9411C-3E63-9443-B5BB-FCC77991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B86A0-827C-A446-99B0-F8E54B03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8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437E-B38E-9343-864A-0E3D85CB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F9FE5-8FC9-3249-944C-122CCCE31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9C442-45BE-EE43-A6A3-37A7DCA9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57E6F-CD1D-E64C-948A-3B80C9C1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0A781-F544-3148-9EE2-00BF5049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B10BE-7755-F84F-8B28-99D2F58A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8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0061D-66BE-8846-9CCF-8A5CB4E0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185FB-7A0F-1047-A3CB-943326320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8E136-BE1A-6240-AEE8-EA78C53E7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9838D-6EB1-DF43-9A9D-BEB2CF4D714C}" type="datetimeFigureOut">
              <a:rPr lang="en-US" smtClean="0"/>
              <a:t>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46AF9-8C7A-9744-BD92-EE5CCD0C3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E9FAF-70E8-FF4F-8C27-D5062CE78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6914-33C9-3B4D-97DC-C2F90735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6182"/>
          </a:xfrm>
        </p:spPr>
        <p:txBody>
          <a:bodyPr>
            <a:normAutofit fontScale="90000"/>
          </a:bodyPr>
          <a:lstStyle/>
          <a:p>
            <a:r>
              <a:rPr lang="en-US" dirty="0"/>
              <a:t>Preprocessing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61E31-6E31-3347-8F73-004662B06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2820"/>
            <a:ext cx="10515600" cy="5084143"/>
          </a:xfrm>
        </p:spPr>
        <p:txBody>
          <a:bodyPr/>
          <a:lstStyle/>
          <a:p>
            <a:r>
              <a:rPr lang="en-US" dirty="0"/>
              <a:t>Any variables or storage assigned for computation of the protocol apart from input(x, x1, x2), key(K,k1,k2), </a:t>
            </a:r>
            <a:r>
              <a:rPr lang="en-US" dirty="0" err="1"/>
              <a:t>Radomization</a:t>
            </a:r>
            <a:r>
              <a:rPr lang="en-US" dirty="0"/>
              <a:t> matrix(</a:t>
            </a:r>
            <a:r>
              <a:rPr lang="en-US" dirty="0" err="1"/>
              <a:t>Rmat</a:t>
            </a:r>
            <a:r>
              <a:rPr lang="en-US" dirty="0"/>
              <a:t>) and output are considered towards preprocessing size.</a:t>
            </a:r>
          </a:p>
          <a:p>
            <a:r>
              <a:rPr lang="en-US" dirty="0"/>
              <a:t>Since centralized implementation didn’t use any ”extra” variables, their preprocessing size are not shown.</a:t>
            </a:r>
          </a:p>
        </p:txBody>
      </p:sp>
    </p:spTree>
    <p:extLst>
      <p:ext uri="{BB962C8B-B14F-4D97-AF65-F5344CB8AC3E}">
        <p14:creationId xmlns:p14="http://schemas.microsoft.com/office/powerpoint/2010/main" val="207698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290A-AC55-F64D-A96E-0D2C7BC3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031"/>
          </a:xfrm>
        </p:spPr>
        <p:txBody>
          <a:bodyPr>
            <a:normAutofit fontScale="90000"/>
          </a:bodyPr>
          <a:lstStyle/>
          <a:p>
            <a:r>
              <a:rPr lang="en-US" dirty="0"/>
              <a:t>TCC’18 with packed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0E2DA-ED47-3748-8B89-D8AE576F9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6191"/>
            <a:ext cx="3388112" cy="1999243"/>
          </a:xfrm>
        </p:spPr>
        <p:txBody>
          <a:bodyPr>
            <a:normAutofit/>
          </a:bodyPr>
          <a:lstStyle/>
          <a:p>
            <a:r>
              <a:rPr lang="en-US" dirty="0"/>
              <a:t>Files: </a:t>
            </a:r>
          </a:p>
          <a:p>
            <a:pPr lvl="1"/>
            <a:r>
              <a:rPr lang="en-US" sz="1800" dirty="0" err="1"/>
              <a:t>PRF.cpp</a:t>
            </a:r>
            <a:endParaRPr lang="en-US" sz="1800" dirty="0"/>
          </a:p>
          <a:p>
            <a:pPr lvl="1"/>
            <a:r>
              <a:rPr lang="en-US" sz="1800" dirty="0"/>
              <a:t>Toeplitz-by-</a:t>
            </a:r>
            <a:r>
              <a:rPr lang="en-US" sz="1800" dirty="0" err="1"/>
              <a:t>x.cpp</a:t>
            </a:r>
            <a:endParaRPr lang="en-US" sz="1800" dirty="0"/>
          </a:p>
          <a:p>
            <a:pPr lvl="1"/>
            <a:r>
              <a:rPr lang="en-US" sz="1800" dirty="0" err="1"/>
              <a:t>OT.cpp</a:t>
            </a:r>
            <a:endParaRPr lang="en-US" sz="1800" dirty="0"/>
          </a:p>
          <a:p>
            <a:pPr lvl="1"/>
            <a:r>
              <a:rPr lang="en-US" sz="1800" dirty="0"/>
              <a:t>PackedMod2.hpp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B46911-E493-A04B-9730-9DF0F931B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637981"/>
              </p:ext>
            </p:extLst>
          </p:nvPr>
        </p:nvGraphicFramePr>
        <p:xfrm>
          <a:off x="4471639" y="1183482"/>
          <a:ext cx="5436222" cy="14792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2074">
                  <a:extLst>
                    <a:ext uri="{9D8B030D-6E8A-4147-A177-3AD203B41FA5}">
                      <a16:colId xmlns:a16="http://schemas.microsoft.com/office/drawing/2014/main" val="2780235502"/>
                    </a:ext>
                  </a:extLst>
                </a:gridCol>
                <a:gridCol w="1812074">
                  <a:extLst>
                    <a:ext uri="{9D8B030D-6E8A-4147-A177-3AD203B41FA5}">
                      <a16:colId xmlns:a16="http://schemas.microsoft.com/office/drawing/2014/main" val="4124010374"/>
                    </a:ext>
                  </a:extLst>
                </a:gridCol>
                <a:gridCol w="1812074">
                  <a:extLst>
                    <a:ext uri="{9D8B030D-6E8A-4147-A177-3AD203B41FA5}">
                      <a16:colId xmlns:a16="http://schemas.microsoft.com/office/drawing/2014/main" val="3769471840"/>
                    </a:ext>
                  </a:extLst>
                </a:gridCol>
              </a:tblGrid>
              <a:tr h="30957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Variables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32484"/>
                  </a:ext>
                </a:extLst>
              </a:tr>
              <a:tr h="3419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Preproc_Toeplitz</a:t>
                      </a:r>
                      <a:r>
                        <a:rPr lang="en-US" sz="1400" dirty="0"/>
                        <a:t>-by-x()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rAs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rbs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rzs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rxs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2n+n+n+n = 4n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301737"/>
                  </a:ext>
                </a:extLst>
              </a:tr>
              <a:tr h="3419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Preproc_OT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raps, </a:t>
                      </a:r>
                      <a:r>
                        <a:rPr lang="en-US" sz="1400" dirty="0" err="1"/>
                        <a:t>rbps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zps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rxps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17292"/>
                  </a:ext>
                </a:extLst>
              </a:tr>
              <a:tr h="30957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8n = 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986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29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94081-496F-274A-ACC9-FF5705F7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0426"/>
          </a:xfrm>
        </p:spPr>
        <p:txBody>
          <a:bodyPr>
            <a:normAutofit fontScale="90000"/>
          </a:bodyPr>
          <a:lstStyle/>
          <a:p>
            <a:r>
              <a:rPr lang="en-US" dirty="0"/>
              <a:t>Fully Distributed (packed)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68932-F313-3F4A-94E0-8ADB65061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971"/>
            <a:ext cx="2908610" cy="1550019"/>
          </a:xfrm>
        </p:spPr>
        <p:txBody>
          <a:bodyPr/>
          <a:lstStyle/>
          <a:p>
            <a:r>
              <a:rPr lang="en-US" sz="2000" dirty="0"/>
              <a:t>Files: </a:t>
            </a:r>
          </a:p>
          <a:p>
            <a:pPr lvl="1"/>
            <a:r>
              <a:rPr lang="en-US" sz="2000" dirty="0" err="1"/>
              <a:t>new_protocol.cpp</a:t>
            </a:r>
            <a:endParaRPr lang="en-US" sz="2000" dirty="0"/>
          </a:p>
          <a:p>
            <a:pPr lvl="1"/>
            <a:r>
              <a:rPr lang="en-US" sz="2000" dirty="0"/>
              <a:t>PackedMod2.hpp</a:t>
            </a:r>
          </a:p>
          <a:p>
            <a:pPr lvl="1"/>
            <a:r>
              <a:rPr lang="en-US" sz="2000" dirty="0"/>
              <a:t>PackedMod3.hpp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D9B0C4-6A48-004E-9ED5-709BDA1E4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43000"/>
              </p:ext>
            </p:extLst>
          </p:nvPr>
        </p:nvGraphicFramePr>
        <p:xfrm>
          <a:off x="5642517" y="1174716"/>
          <a:ext cx="5436222" cy="1868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2074">
                  <a:extLst>
                    <a:ext uri="{9D8B030D-6E8A-4147-A177-3AD203B41FA5}">
                      <a16:colId xmlns:a16="http://schemas.microsoft.com/office/drawing/2014/main" val="2780235502"/>
                    </a:ext>
                  </a:extLst>
                </a:gridCol>
                <a:gridCol w="1812074">
                  <a:extLst>
                    <a:ext uri="{9D8B030D-6E8A-4147-A177-3AD203B41FA5}">
                      <a16:colId xmlns:a16="http://schemas.microsoft.com/office/drawing/2014/main" val="4124010374"/>
                    </a:ext>
                  </a:extLst>
                </a:gridCol>
                <a:gridCol w="1812074">
                  <a:extLst>
                    <a:ext uri="{9D8B030D-6E8A-4147-A177-3AD203B41FA5}">
                      <a16:colId xmlns:a16="http://schemas.microsoft.com/office/drawing/2014/main" val="3769471840"/>
                    </a:ext>
                  </a:extLst>
                </a:gridCol>
              </a:tblGrid>
              <a:tr h="30957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Variables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32484"/>
                  </a:ext>
                </a:extLst>
              </a:tr>
              <a:tr h="3419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Preproc_mod2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Rx1,rx2, rK1,rK2, sw1, sw2, </a:t>
                      </a:r>
                      <a:r>
                        <a:rPr lang="en-US" sz="1400" dirty="0" err="1"/>
                        <a:t>rw_global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n+n+2n+2n+n+n+n</a:t>
                      </a:r>
                    </a:p>
                    <a:p>
                      <a:pPr algn="ctr"/>
                      <a:r>
                        <a:rPr lang="en-US" sz="1400" dirty="0"/>
                        <a:t>= 9n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301737"/>
                  </a:ext>
                </a:extLst>
              </a:tr>
              <a:tr h="3419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Preproc_mod3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Not_rw_global</a:t>
                      </a:r>
                      <a:r>
                        <a:rPr lang="en-US" sz="1400" dirty="0"/>
                        <a:t>, r0z_global, r0z1, r0z2, r1z_global, r1z1, r1z2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n+2n+2n+2n+2n+2n+2n = 13n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17292"/>
                  </a:ext>
                </a:extLst>
              </a:tr>
              <a:tr h="3095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22n = 5632 ~ 6K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986514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12348D67-2DD9-F042-B7F0-7804013BC091}"/>
              </a:ext>
            </a:extLst>
          </p:cNvPr>
          <p:cNvSpPr txBox="1">
            <a:spLocks/>
          </p:cNvSpPr>
          <p:nvPr/>
        </p:nvSpPr>
        <p:spPr>
          <a:xfrm>
            <a:off x="838200" y="3254021"/>
            <a:ext cx="10515600" cy="56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Fully Distributed (</a:t>
            </a:r>
            <a:r>
              <a:rPr lang="en-US" dirty="0" err="1"/>
              <a:t>packed+lookup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0B3DFDF-8A52-7348-983B-61F0BAAE39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3176312"/>
                  </p:ext>
                </p:extLst>
              </p:nvPr>
            </p:nvGraphicFramePr>
            <p:xfrm>
              <a:off x="1639229" y="4024914"/>
              <a:ext cx="8062332" cy="19974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87444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687444">
                      <a:extLst>
                        <a:ext uri="{9D8B030D-6E8A-4147-A177-3AD203B41FA5}">
                          <a16:colId xmlns:a16="http://schemas.microsoft.com/office/drawing/2014/main" val="4124010374"/>
                        </a:ext>
                      </a:extLst>
                    </a:gridCol>
                    <a:gridCol w="2687444">
                      <a:extLst>
                        <a:ext uri="{9D8B030D-6E8A-4147-A177-3AD203B41FA5}">
                          <a16:colId xmlns:a16="http://schemas.microsoft.com/office/drawing/2014/main" val="3769471840"/>
                        </a:ext>
                      </a:extLst>
                    </a:gridCol>
                  </a:tblGrid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Functions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Variables</a:t>
                          </a:r>
                          <a:endParaRPr 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Size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Preproc_mod2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Rx1,rx2, rK1,rK2, sw1, sw2, </a:t>
                          </a:r>
                          <a:r>
                            <a:rPr lang="en-US" sz="1400" dirty="0" err="1"/>
                            <a:t>rw_global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n+n+2n+2n+n+n+n</a:t>
                          </a:r>
                        </a:p>
                        <a:p>
                          <a:pPr algn="ctr"/>
                          <a:r>
                            <a:rPr lang="en-US" sz="1400" dirty="0"/>
                            <a:t>= 9n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Preproc_mod3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Not_rw_global</a:t>
                          </a:r>
                          <a:r>
                            <a:rPr lang="en-US" sz="1400" dirty="0"/>
                            <a:t>, r0z_global, r0z1, r0z2, r1z_global, r1z1, r1z2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n+2n+2n+2n+2n+2n+2n = 13n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Lookup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Rmat16, </a:t>
                          </a:r>
                          <a:r>
                            <a:rPr lang="en-US" sz="1400" dirty="0" err="1"/>
                            <a:t>lookup_table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+16 × 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16</m:t>
                                        </m:r>
                                      </m:sup>
                                    </m:s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 −1</m:t>
                                    </m:r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4177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994603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4190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=1,072,640 ~ 1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0B3DFDF-8A52-7348-983B-61F0BAAE39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3176312"/>
                  </p:ext>
                </p:extLst>
              </p:nvPr>
            </p:nvGraphicFramePr>
            <p:xfrm>
              <a:off x="1639229" y="4024914"/>
              <a:ext cx="8062332" cy="19974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87444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687444">
                      <a:extLst>
                        <a:ext uri="{9D8B030D-6E8A-4147-A177-3AD203B41FA5}">
                          <a16:colId xmlns:a16="http://schemas.microsoft.com/office/drawing/2014/main" val="4124010374"/>
                        </a:ext>
                      </a:extLst>
                    </a:gridCol>
                    <a:gridCol w="2687444">
                      <a:extLst>
                        <a:ext uri="{9D8B030D-6E8A-4147-A177-3AD203B41FA5}">
                          <a16:colId xmlns:a16="http://schemas.microsoft.com/office/drawing/2014/main" val="3769471840"/>
                        </a:ext>
                      </a:extLst>
                    </a:gridCol>
                  </a:tblGrid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Functions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Variables</a:t>
                          </a:r>
                          <a:endParaRPr lang="en-US" sz="1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Size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Preproc_mod2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Rx1,rx2, rK1,rK2, sw1, sw2, </a:t>
                          </a:r>
                          <a:r>
                            <a:rPr lang="en-US" sz="1400" dirty="0" err="1"/>
                            <a:t>rw_global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n+n+2n+2n+n+n+n</a:t>
                          </a:r>
                        </a:p>
                        <a:p>
                          <a:pPr algn="ctr"/>
                          <a:r>
                            <a:rPr lang="en-US" sz="1400" dirty="0"/>
                            <a:t>= 9n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Preproc_mod3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Not_rw_global</a:t>
                          </a:r>
                          <a:r>
                            <a:rPr lang="en-US" sz="1400" dirty="0"/>
                            <a:t>, r0z_global, r0z1, r0z2, r1z_global, r1z1, r1z2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n+2n+2n+2n+2n+2n+2n = 13n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Lookup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Rmat16, </a:t>
                          </a:r>
                          <a:r>
                            <a:rPr lang="en-US" sz="1400" dirty="0" err="1"/>
                            <a:t>lookup_table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00000" r="-943" b="-1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994603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40000" r="-943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430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0E3E7-3C87-5949-B227-4D3CD6EB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697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oPRF</a:t>
            </a:r>
            <a:r>
              <a:rPr lang="en-US" dirty="0"/>
              <a:t> (packed)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22B8-ACFD-C84C-BA8C-76E2E7224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342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Files: </a:t>
            </a:r>
          </a:p>
          <a:p>
            <a:pPr lvl="1"/>
            <a:r>
              <a:rPr lang="en-US" dirty="0" err="1"/>
              <a:t>OPRF.cpp</a:t>
            </a:r>
            <a:endParaRPr lang="en-US" dirty="0"/>
          </a:p>
          <a:p>
            <a:pPr lvl="1"/>
            <a:r>
              <a:rPr lang="en-US" dirty="0"/>
              <a:t>PackedMod2.hpp</a:t>
            </a:r>
          </a:p>
          <a:p>
            <a:pPr lvl="1"/>
            <a:r>
              <a:rPr lang="en-US" dirty="0"/>
              <a:t>PackedMod3.hpp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E1644D6-F41E-1A40-8167-FD5D6BBB5A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064033"/>
                  </p:ext>
                </p:extLst>
              </p:nvPr>
            </p:nvGraphicFramePr>
            <p:xfrm>
              <a:off x="1405052" y="2996504"/>
              <a:ext cx="8441476" cy="26342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0369">
                      <a:extLst>
                        <a:ext uri="{9D8B030D-6E8A-4147-A177-3AD203B41FA5}">
                          <a16:colId xmlns:a16="http://schemas.microsoft.com/office/drawing/2014/main" val="3913328905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3033617068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426406902"/>
                        </a:ext>
                      </a:extLst>
                    </a:gridCol>
                  </a:tblGrid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/>
                            <a:t>No.of</a:t>
                          </a:r>
                          <a:r>
                            <a:rPr lang="en-US" sz="1400" b="1" dirty="0"/>
                            <a:t>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Cost for each 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Total call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add()/^=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^(XOR)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toeplitzByVec</a:t>
                          </a:r>
                          <a:r>
                            <a:rPr lang="en-US" sz="1400" dirty="0"/>
                            <a:t>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mux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7243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set()-(256 times)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6408069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matByVec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37n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37n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987271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Total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78.12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𝟏𝟗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𝟗𝟗𝟖</m:t>
                              </m:r>
                            </m:oMath>
                          </a14:m>
                          <a:endParaRPr lang="en-US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59501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E1644D6-F41E-1A40-8167-FD5D6BBB5A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064033"/>
                  </p:ext>
                </p:extLst>
              </p:nvPr>
            </p:nvGraphicFramePr>
            <p:xfrm>
              <a:off x="1405052" y="2996504"/>
              <a:ext cx="8441476" cy="26342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0369">
                      <a:extLst>
                        <a:ext uri="{9D8B030D-6E8A-4147-A177-3AD203B41FA5}">
                          <a16:colId xmlns:a16="http://schemas.microsoft.com/office/drawing/2014/main" val="3913328905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3033617068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426406902"/>
                        </a:ext>
                      </a:extLst>
                    </a:gridCol>
                  </a:tblGrid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/>
                            <a:t>No.of</a:t>
                          </a:r>
                          <a:r>
                            <a:rPr lang="en-US" sz="1400" b="1" dirty="0"/>
                            <a:t>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Cost for each 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Total call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add()/^=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25926" r="-10000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07" t="-125926" r="-602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^(XOR)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25926" r="-1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07" t="-225926" r="-602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toeplitzByVec</a:t>
                          </a:r>
                          <a:r>
                            <a:rPr lang="en-US" sz="1400" dirty="0"/>
                            <a:t>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66667" r="-100000" b="-4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07" t="-366667" r="-602" b="-46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mux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14815" r="-100000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07" t="-414815" r="-602" b="-3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97243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set()-(256 times)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07" t="-514815" r="-602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6408069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matByVec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37n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37n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987271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Total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07" t="-772000" r="-602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59501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2801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1659-24BB-6E48-8092-9DE04E44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oPRF</a:t>
            </a:r>
            <a:r>
              <a:rPr lang="en-US" dirty="0"/>
              <a:t> (packed + lookup)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B3B4-9D87-8549-A550-A560B44FD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8923"/>
            <a:ext cx="10515600" cy="18208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Files: </a:t>
            </a:r>
          </a:p>
          <a:p>
            <a:pPr lvl="1"/>
            <a:r>
              <a:rPr lang="en-US" dirty="0" err="1"/>
              <a:t>OPRF.cpp</a:t>
            </a:r>
            <a:endParaRPr lang="en-US" dirty="0"/>
          </a:p>
          <a:p>
            <a:pPr lvl="1"/>
            <a:r>
              <a:rPr lang="en-US" dirty="0" err="1"/>
              <a:t>lookup_function.cpp</a:t>
            </a:r>
            <a:endParaRPr lang="en-US" dirty="0"/>
          </a:p>
          <a:p>
            <a:pPr lvl="1"/>
            <a:r>
              <a:rPr lang="en-US" dirty="0"/>
              <a:t>PackedMod2.hpp</a:t>
            </a:r>
          </a:p>
          <a:p>
            <a:pPr lvl="1"/>
            <a:r>
              <a:rPr lang="en-US" dirty="0"/>
              <a:t>PackedMod3.hpp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E6252AE-2768-D543-985D-B39C0583CC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4814224"/>
                  </p:ext>
                </p:extLst>
              </p:nvPr>
            </p:nvGraphicFramePr>
            <p:xfrm>
              <a:off x="1405052" y="2996504"/>
              <a:ext cx="8441476" cy="33153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0369">
                      <a:extLst>
                        <a:ext uri="{9D8B030D-6E8A-4147-A177-3AD203B41FA5}">
                          <a16:colId xmlns:a16="http://schemas.microsoft.com/office/drawing/2014/main" val="3913328905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3033617068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426406902"/>
                        </a:ext>
                      </a:extLst>
                    </a:gridCol>
                  </a:tblGrid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/>
                            <a:t>No.of</a:t>
                          </a:r>
                          <a:r>
                            <a:rPr lang="en-US" sz="1400" b="1" dirty="0"/>
                            <a:t>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Cost for each 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Total call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add()/^=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^(XOR)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toeplitzByVec</a:t>
                          </a:r>
                          <a:r>
                            <a:rPr lang="en-US" sz="1400" dirty="0"/>
                            <a:t>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mux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7243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set()-256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16n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6408069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reformat_input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2129297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uselookup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4751133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subtract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987271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Total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𝟒𝟑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𝟑𝟏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𝟎𝟖𝟕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59501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E6252AE-2768-D543-985D-B39C0583CC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4814224"/>
                  </p:ext>
                </p:extLst>
              </p:nvPr>
            </p:nvGraphicFramePr>
            <p:xfrm>
              <a:off x="1405052" y="2996504"/>
              <a:ext cx="8441476" cy="33153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0369">
                      <a:extLst>
                        <a:ext uri="{9D8B030D-6E8A-4147-A177-3AD203B41FA5}">
                          <a16:colId xmlns:a16="http://schemas.microsoft.com/office/drawing/2014/main" val="3913328905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3033617068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426406902"/>
                        </a:ext>
                      </a:extLst>
                    </a:gridCol>
                  </a:tblGrid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/>
                            <a:t>No.of</a:t>
                          </a:r>
                          <a:r>
                            <a:rPr lang="en-US" sz="1400" b="1" dirty="0"/>
                            <a:t>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Cost for each 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Total call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add()/^=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22222" r="-100000" b="-885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07" t="-122222" r="-602" b="-8851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^(XOR)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14286" r="-100000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07" t="-214286" r="-602" b="-75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toeplitzByVec</a:t>
                          </a:r>
                          <a:r>
                            <a:rPr lang="en-US" sz="1400" dirty="0"/>
                            <a:t>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66667" r="-100000" b="-77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07" t="-366667" r="-602" b="-779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mux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14815" r="-100000" b="-592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07" t="-414815" r="-602" b="-5925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97243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set()-256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16n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6408069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reformat_input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2129297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uselookup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4751133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subtract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4815" r="-100000" b="-192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07" t="-814815" r="-602" b="-1925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987271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Total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07" t="-1029167" r="-602" b="-1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59501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08879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1DAE-DCE8-074A-9574-633E27C1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000683-4622-1E4A-B7DE-7B9223D78A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DIDO(Fully Distributed with packed)</a:t>
                </a:r>
              </a:p>
              <a:p>
                <a:r>
                  <a:rPr lang="en-US" dirty="0"/>
                  <a:t>party1_round_1: 9 operations</a:t>
                </a:r>
              </a:p>
              <a:p>
                <a:pPr lvl="1"/>
                <a:r>
                  <a:rPr lang="en-US" dirty="0"/>
                  <a:t>Party2_round_1: same</a:t>
                </a:r>
              </a:p>
              <a:p>
                <a:pPr lvl="2"/>
                <a:r>
                  <a:rPr lang="en-US" dirty="0"/>
                  <a:t>Both K,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are Toeplitz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000683-4622-1E4A-B7DE-7B9223D78A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5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3817</TotalTime>
  <Words>504</Words>
  <Application>Microsoft Macintosh PowerPoint</Application>
  <PresentationFormat>Widescreen</PresentationFormat>
  <Paragraphs>136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Preprocessing Size</vt:lpstr>
      <vt:lpstr>TCC’18 with packed</vt:lpstr>
      <vt:lpstr>Fully Distributed (packed)</vt:lpstr>
      <vt:lpstr>oPRF (packed)</vt:lpstr>
      <vt:lpstr>oPRF (packed + lookup)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Tzipora Halevi</dc:creator>
  <cp:lastModifiedBy>Vivek Sharma</cp:lastModifiedBy>
  <cp:revision>60</cp:revision>
  <dcterms:created xsi:type="dcterms:W3CDTF">2021-01-06T22:11:30Z</dcterms:created>
  <dcterms:modified xsi:type="dcterms:W3CDTF">2021-01-14T18:30:11Z</dcterms:modified>
</cp:coreProperties>
</file>