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068" r:id="rId2"/>
    <p:sldId id="1069" r:id="rId3"/>
    <p:sldId id="10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6FDA-9A66-E940-B320-2BEA9898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wPRF(TCC’18)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b="1" i="0" dirty="0"/>
                  <a:t>Input: </a:t>
                </a:r>
              </a:p>
              <a:p>
                <a:pPr lvl="1"/>
                <a:r>
                  <a:rPr lang="en-US" sz="1600" i="0" dirty="0"/>
                  <a:t>Private shares of </a:t>
                </a:r>
                <a:r>
                  <a:rPr lang="en-US" sz="1600" dirty="0"/>
                  <a:t>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compute the product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lvl="1"/>
                <a:r>
                  <a:rPr lang="en-US" sz="1600" dirty="0"/>
                  <a:t>Parties mask their inputs and key in order to compute the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Parties locally compute their shares of input and key simultaneously,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Share Conversion</a:t>
                </a:r>
              </a:p>
              <a:p>
                <a:pPr lvl="1"/>
                <a:r>
                  <a:rPr lang="en-US" sz="1600" dirty="0"/>
                  <a:t>Convert the shares computed by both parties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Multiply the output of both parties in Phase 2 with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endParaRPr lang="en-US" sz="16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D5282C-1A9A-634E-9D41-69C99F457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9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9DCA-761C-C946-A01F-69F05E23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wPRF (Shared Input and Shared Key)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Parties hold private shares of Key matrix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and input vector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) used in masking the inputs.</a:t>
                </a:r>
                <a:endParaRPr lang="en-US" sz="12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Parties masks their input and share it with each other</a:t>
                </a:r>
                <a:endParaRPr lang="en-US" sz="2000" b="1" dirty="0"/>
              </a:p>
              <a:p>
                <a:pPr lvl="1"/>
                <a:r>
                  <a:rPr lang="en-US" sz="1600" dirty="0"/>
                  <a:t>Parties mask their inputs and key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𝑲𝒙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sub>
                    </m:sSub>
                  </m:oMath>
                </a14:m>
                <a:endParaRPr lang="en-US" sz="2000" b="1" dirty="0"/>
              </a:p>
              <a:p>
                <a:pPr lvl="1"/>
                <a:r>
                  <a:rPr lang="en-US" sz="1600" dirty="0"/>
                  <a:t>Using the shares received in phase 1, each party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computes their share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3: Randomization Matrix</a:t>
                </a:r>
              </a:p>
              <a:p>
                <a:pPr lvl="1"/>
                <a:r>
                  <a:rPr lang="en-US" sz="1600" dirty="0"/>
                  <a:t>Parties perform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These product are shared among the parties and final output is obtained by adding the shares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22BEF-29C7-CB4A-B432-14E4BF382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17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E42F9-7344-4C42-97D0-389F7F59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oPRF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</p:spPr>
            <p:txBody>
              <a:bodyPr/>
              <a:lstStyle/>
              <a:p>
                <a:r>
                  <a:rPr lang="en-US" sz="2000" b="1" dirty="0"/>
                  <a:t>Input: </a:t>
                </a:r>
              </a:p>
              <a:p>
                <a:pPr lvl="1"/>
                <a:r>
                  <a:rPr lang="en-US" sz="1600" dirty="0"/>
                  <a:t>Server holds Key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𝑲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while client holds input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1600" b="1" i="1">
                        <a:latin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b="1" dirty="0"/>
                  <a:t> </a:t>
                </a:r>
              </a:p>
              <a:p>
                <a:pPr lvl="1"/>
                <a:r>
                  <a:rPr lang="en-US" sz="1600" dirty="0"/>
                  <a:t>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  <m:r>
                      <a:rPr lang="en-US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Output: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𝒎𝒂𝒕</m:t>
                            </m:r>
                          </m:sub>
                        </m:sSub>
                      </m:e>
                    </m:d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 </m:t>
                    </m:r>
                    <m:sSubSup>
                      <m:sSubSupPr>
                        <m:ctrlP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r>
                  <a:rPr lang="en-US" sz="2000" b="1" dirty="0"/>
                  <a:t>Preprocessing: </a:t>
                </a:r>
              </a:p>
              <a:p>
                <a:pPr lvl="1"/>
                <a:r>
                  <a:rPr lang="en-US" sz="1600" dirty="0"/>
                  <a:t>Generating correlated randomness(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600" i="1"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1600" b="1" i="1"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1600" b="1" i="1"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sz="1600" i="1"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1" i="1">
                        <a:ea typeface="Cambria Math" panose="02040503050406030204" pitchFamily="18" charset="0"/>
                      </a:rPr>
                      <m:t>∈ </m:t>
                    </m:r>
                    <m:sSubSup>
                      <m:sSubSupPr>
                        <m:ctrlPr>
                          <a:rPr lang="en-US" sz="1600" b="1" i="1"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en-US" sz="1600" dirty="0"/>
                  <a:t>and used in masking the inputs.</a:t>
                </a:r>
              </a:p>
              <a:p>
                <a:pPr lvl="1"/>
                <a:r>
                  <a:rPr lang="en-US" sz="1600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1600" dirty="0"/>
                  <a:t> to 0/1 value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2000" b="1" dirty="0"/>
                  <a:t>Phase 1: </a:t>
                </a:r>
                <a:r>
                  <a:rPr lang="en-US" sz="2000" dirty="0"/>
                  <a:t>Masking the inputs</a:t>
                </a:r>
              </a:p>
              <a:p>
                <a:pPr lvl="1"/>
                <a:r>
                  <a:rPr lang="en-US" sz="1600" dirty="0"/>
                  <a:t>Server mask the key and share it with client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Meanwhile, client mask the input and share it with server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2000" b="1" dirty="0"/>
                  <a:t>Phase 2: </a:t>
                </a:r>
                <a:r>
                  <a:rPr lang="en-US" sz="200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𝐾𝑥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shares of w’ which is later shared and combined by both.</a:t>
                </a:r>
              </a:p>
              <a:p>
                <a:r>
                  <a:rPr lang="en-US" sz="2000" b="1" dirty="0"/>
                  <a:t>Phase 3: </a:t>
                </a:r>
                <a:r>
                  <a:rPr lang="en-US" sz="2000" dirty="0"/>
                  <a:t>Client computes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1600" dirty="0"/>
                  <a:t>Both server and client computes product of their shares and public randomization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𝒎𝒂𝒕</m:t>
                        </m:r>
                      </m:sub>
                    </m:sSub>
                  </m:oMath>
                </a14:m>
                <a:endParaRPr lang="en-US" sz="1600" b="1" dirty="0"/>
              </a:p>
              <a:p>
                <a:pPr lvl="1"/>
                <a:r>
                  <a:rPr lang="en-US" sz="1600" dirty="0"/>
                  <a:t>Server sends its share to client and client computes the output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08B78E-FCDE-AE4F-B09D-2A9B84BE57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634"/>
                <a:ext cx="10515600" cy="4351338"/>
              </a:xfrm>
              <a:blipFill>
                <a:blip r:embed="rId2"/>
                <a:stretch>
                  <a:fillRect l="-603" t="-1744" b="-1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997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416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wPRF(TCC’18)</vt:lpstr>
      <vt:lpstr>wPRF (Shared Input and Shared Key)</vt:lpstr>
      <vt:lpstr>oPRF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18</cp:revision>
  <dcterms:created xsi:type="dcterms:W3CDTF">2021-01-06T22:11:30Z</dcterms:created>
  <dcterms:modified xsi:type="dcterms:W3CDTF">2021-01-08T05:06:56Z</dcterms:modified>
</cp:coreProperties>
</file>