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1074" r:id="rId2"/>
    <p:sldId id="1069" r:id="rId3"/>
    <p:sldId id="1078" r:id="rId4"/>
    <p:sldId id="1075" r:id="rId5"/>
    <p:sldId id="1072" r:id="rId6"/>
    <p:sldId id="1076" r:id="rId7"/>
    <p:sldId id="1077" r:id="rId8"/>
    <p:sldId id="10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3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DA5C9-E424-8A4A-B0A6-B6DD99307809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EA334-5F8D-D649-9C85-41C11B3EF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3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C2B4A-4AEE-6943-BB5F-6D47BAC24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A61A0-CBDD-3A49-B5CD-89AE27F59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71D6B-0578-794A-8A9D-A23967E6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FC044-86EF-9443-8E81-ED0A2D43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EB797-1768-1249-85A7-38FD3496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4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6AF7-6BDE-5248-98F0-EB4E01D0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42B84-57AA-3E4B-91F6-C55DABC4B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5B030-E89E-CA41-BF1F-6C5CCB736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43E72-365A-D14A-9BD9-654132F8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92BB5-85F2-8B4F-B7B0-841D1864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9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271133-97B0-D349-B673-BBD52D116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37D93-77F7-0B4D-AA91-B5373CCC6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7C9DA-D049-9A4E-874B-AC246CCD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5E4B-7F64-5E47-A18C-C683CA88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3DF7B-A96C-B843-A5F6-3654ACD6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E380-EC8A-734D-A776-25A2CDF0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C82C-1ECF-6040-827E-8EF36048A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76312-6E70-BE4A-8211-B261B55A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B96F2-0EFD-3944-BC66-2144073A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9F1A0-2EA8-D04E-982D-5934C672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5473-7477-0745-8493-EAD8F54F0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45FBF-3C5D-6A4F-8FA0-6D2E7553B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ED81D-212C-B149-9B04-8046FFDD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5E6BA-ED63-1341-83C0-9A046725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7A46F-45D4-3048-8AC6-3CEAABC0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3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68A6-A137-A240-8742-E7D4E5B6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4964C-6246-D946-B31A-EA21E0E60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082E9-21F9-534C-9700-39B334A1C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E38B9-41CC-D842-9126-D7D666B6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1C9E5-F710-AB49-AAFA-7AFEFFFA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7D5AD-06AB-CA4F-869A-7631D03A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2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773F-6A0D-7A4A-B7FA-9CC229FD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CCE55-5ED4-CF4E-83F4-AEAD7B76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8E199-5444-2947-8EE1-CD140B764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7FA1B8-6885-694A-AA40-ED96AAA15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2DA4C-8584-1943-9B69-FA87A7470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5D0CC-F944-1B4C-935B-4D5A45DB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12B33-1EA3-D04B-AFDA-8C9AAB6C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EB5D3-230F-5D44-A5BF-F2DD8FA4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1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B9A6-9B4F-D64A-9895-122708A4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C86E7-9997-4549-90BB-49D660D8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05A28-5B6B-7D43-9588-B342ADA0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C0BC8-6B1D-8F4F-9823-034B53E3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8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0C9EC3-4FD0-8A43-A950-5DFF89D6C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8AB4E-EF54-AC4C-8EBD-0B585D22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2E666-C4CF-3749-8EA8-76D7FCDE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8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0959-07BA-0349-AB76-DD69C33F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9D07D-4769-D84C-9C73-97F3C328A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7A418-8628-2F43-B201-8FFE74817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0D1F2-5B2E-3041-AA2C-5F2FFF2A9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9411C-3E63-9443-B5BB-FCC77991F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B86A0-827C-A446-99B0-F8E54B03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8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437E-B38E-9343-864A-0E3D85CB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AF9FE5-8FC9-3249-944C-122CCCE31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9C442-45BE-EE43-A6A3-37A7DCA92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57E6F-CD1D-E64C-948A-3B80C9C1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0A781-F544-3148-9EE2-00BF5049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B10BE-7755-F84F-8B28-99D2F58A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8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B0061D-66BE-8846-9CCF-8A5CB4E06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185FB-7A0F-1047-A3CB-943326320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8E136-BE1A-6240-AEE8-EA78C53E7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9838D-6EB1-DF43-9A9D-BEB2CF4D714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46AF9-8C7A-9744-BD92-EE5CCD0C3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E9FAF-70E8-FF4F-8C27-D5062CE78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6914-33C9-3B4D-97DC-C2F90735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6182"/>
          </a:xfrm>
        </p:spPr>
        <p:txBody>
          <a:bodyPr>
            <a:normAutofit fontScale="90000"/>
          </a:bodyPr>
          <a:lstStyle/>
          <a:p>
            <a:r>
              <a:rPr lang="en-US" dirty="0"/>
              <a:t>Centralized </a:t>
            </a:r>
            <a:r>
              <a:rPr lang="en-US" dirty="0" err="1"/>
              <a:t>wPRF</a:t>
            </a:r>
            <a:r>
              <a:rPr lang="en-US" dirty="0"/>
              <a:t> (packed)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61E31-6E31-3347-8F73-004662B06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2820"/>
            <a:ext cx="10515600" cy="5084143"/>
          </a:xfrm>
        </p:spPr>
        <p:txBody>
          <a:bodyPr/>
          <a:lstStyle/>
          <a:p>
            <a:r>
              <a:rPr lang="en-US" dirty="0"/>
              <a:t>Files: </a:t>
            </a:r>
          </a:p>
          <a:p>
            <a:pPr lvl="1"/>
            <a:r>
              <a:rPr lang="en-US" dirty="0" err="1"/>
              <a:t>PRF.cpp</a:t>
            </a:r>
            <a:endParaRPr lang="en-US" dirty="0"/>
          </a:p>
          <a:p>
            <a:pPr lvl="1"/>
            <a:r>
              <a:rPr lang="en-US" dirty="0"/>
              <a:t>PackedMod2.hpp</a:t>
            </a:r>
          </a:p>
          <a:p>
            <a:pPr lvl="1"/>
            <a:r>
              <a:rPr lang="en-US" dirty="0"/>
              <a:t>PackedMod2.hpp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BD6BFEC-15CE-4045-A63A-0E93AAD86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9615"/>
              </p:ext>
            </p:extLst>
          </p:nvPr>
        </p:nvGraphicFramePr>
        <p:xfrm>
          <a:off x="1597103" y="3295597"/>
          <a:ext cx="8128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133289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802355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33617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26406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No.of</a:t>
                      </a:r>
                      <a:r>
                        <a:rPr lang="en-US" b="1" dirty="0"/>
                        <a:t>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Cost for each 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 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3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toeplitzByVec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301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toArray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1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fromArray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986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matByVec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4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~72n = 18,432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950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98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438F-4DB3-7844-B5EF-73B049BBD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1938"/>
          </a:xfrm>
        </p:spPr>
        <p:txBody>
          <a:bodyPr>
            <a:normAutofit fontScale="90000"/>
          </a:bodyPr>
          <a:lstStyle/>
          <a:p>
            <a:r>
              <a:rPr lang="en-US" dirty="0"/>
              <a:t>Centralized </a:t>
            </a:r>
            <a:r>
              <a:rPr lang="en-US" dirty="0" err="1"/>
              <a:t>wPRF</a:t>
            </a:r>
            <a:r>
              <a:rPr lang="en-US" dirty="0"/>
              <a:t> (packed + lookup 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376A4-7D5A-294B-A55B-C6B64919D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6634"/>
            <a:ext cx="10515600" cy="4950329"/>
          </a:xfrm>
        </p:spPr>
        <p:txBody>
          <a:bodyPr/>
          <a:lstStyle/>
          <a:p>
            <a:r>
              <a:rPr lang="en-US" dirty="0"/>
              <a:t>Files: </a:t>
            </a:r>
          </a:p>
          <a:p>
            <a:pPr lvl="1"/>
            <a:r>
              <a:rPr lang="en-US" dirty="0" err="1"/>
              <a:t>test_packed_PRF_central_lookup.cpp</a:t>
            </a:r>
            <a:endParaRPr lang="en-US" dirty="0"/>
          </a:p>
          <a:p>
            <a:pPr lvl="1"/>
            <a:r>
              <a:rPr lang="en-US" dirty="0" err="1"/>
              <a:t>lookup_functions.cpp</a:t>
            </a:r>
            <a:endParaRPr lang="en-US" dirty="0"/>
          </a:p>
          <a:p>
            <a:pPr lvl="1"/>
            <a:r>
              <a:rPr lang="en-US" dirty="0"/>
              <a:t>PackedMod2.hpp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98CE578-0FDD-9E45-B9D4-DE9306589D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7012254"/>
                  </p:ext>
                </p:extLst>
              </p:nvPr>
            </p:nvGraphicFramePr>
            <p:xfrm>
              <a:off x="2266176" y="3585529"/>
              <a:ext cx="8128000" cy="189014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91332890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802355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03361706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426406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methods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/>
                            <a:t>No.of</a:t>
                          </a:r>
                          <a:r>
                            <a:rPr lang="en-US" b="1" dirty="0"/>
                            <a:t> times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Cost for each 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Total call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243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toeplitzByVec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25n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33n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8301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reformat_input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417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uselookup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89865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Total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~34n = 8704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59501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98CE578-0FDD-9E45-B9D4-DE9306589D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7012254"/>
                  </p:ext>
                </p:extLst>
              </p:nvPr>
            </p:nvGraphicFramePr>
            <p:xfrm>
              <a:off x="2266176" y="3585529"/>
              <a:ext cx="8128000" cy="189014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91332890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802355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03361706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426406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methods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/>
                            <a:t>No.of</a:t>
                          </a:r>
                          <a:r>
                            <a:rPr lang="en-US" b="1" dirty="0"/>
                            <a:t> times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Cost for each 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Total call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243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toeplitzByVec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25n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33n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8301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reformat_input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417292"/>
                      </a:ext>
                    </a:extLst>
                  </a:tr>
                  <a:tr h="4067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uselookup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50" t="-272727" r="-100625" b="-1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50" t="-272727" r="-625" b="-1969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89865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Total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~34n = 8704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59501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0467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D290A-AC55-F64D-A96E-0D2C7BC3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031"/>
          </a:xfrm>
        </p:spPr>
        <p:txBody>
          <a:bodyPr>
            <a:normAutofit fontScale="90000"/>
          </a:bodyPr>
          <a:lstStyle/>
          <a:p>
            <a:r>
              <a:rPr lang="en-US" dirty="0"/>
              <a:t>TCC’18 with packed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0E2DA-ED47-3748-8B89-D8AE576F9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6191"/>
            <a:ext cx="10515600" cy="19992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Files: </a:t>
            </a:r>
          </a:p>
          <a:p>
            <a:pPr lvl="1"/>
            <a:r>
              <a:rPr lang="en-US" dirty="0" err="1"/>
              <a:t>PRF.cpp</a:t>
            </a:r>
            <a:endParaRPr lang="en-US" dirty="0"/>
          </a:p>
          <a:p>
            <a:pPr lvl="1"/>
            <a:r>
              <a:rPr lang="en-US" dirty="0"/>
              <a:t>Toeplitz-by-</a:t>
            </a:r>
            <a:r>
              <a:rPr lang="en-US" dirty="0" err="1"/>
              <a:t>x.cpp</a:t>
            </a:r>
            <a:endParaRPr lang="en-US" dirty="0"/>
          </a:p>
          <a:p>
            <a:pPr lvl="1"/>
            <a:r>
              <a:rPr lang="en-US" dirty="0" err="1"/>
              <a:t>OT.cpp</a:t>
            </a:r>
            <a:endParaRPr lang="en-US" dirty="0"/>
          </a:p>
          <a:p>
            <a:pPr lvl="1"/>
            <a:r>
              <a:rPr lang="en-US" dirty="0"/>
              <a:t>PackedMod2.hpp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7B46911-E493-A04B-9730-9DF0F931BA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8166373"/>
                  </p:ext>
                </p:extLst>
              </p:nvPr>
            </p:nvGraphicFramePr>
            <p:xfrm>
              <a:off x="1516564" y="3141469"/>
              <a:ext cx="8441476" cy="19531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10369">
                      <a:extLst>
                        <a:ext uri="{9D8B030D-6E8A-4147-A177-3AD203B41FA5}">
                          <a16:colId xmlns:a16="http://schemas.microsoft.com/office/drawing/2014/main" val="3913328905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780235502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3033617068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426406902"/>
                        </a:ext>
                      </a:extLst>
                    </a:gridCol>
                  </a:tblGrid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Methods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/>
                            <a:t>No.of</a:t>
                          </a:r>
                          <a:r>
                            <a:rPr lang="en-US" sz="1400" b="1" dirty="0"/>
                            <a:t> times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Cost for each 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Total call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2432484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add()/^=/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8301737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^(XOR)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417292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toeplitzByVec</a:t>
                          </a:r>
                          <a:r>
                            <a:rPr lang="en-US" sz="1400" dirty="0"/>
                            <a:t>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8986514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</a:rPr>
                            <a:t>matByVec</a:t>
                          </a:r>
                          <a:endParaRPr 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37n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74n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9987271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Total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𝟏𝟕𝟒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𝟑𝟖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𝟒𝟒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𝟔𝟒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59501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7B46911-E493-A04B-9730-9DF0F931BA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8166373"/>
                  </p:ext>
                </p:extLst>
              </p:nvPr>
            </p:nvGraphicFramePr>
            <p:xfrm>
              <a:off x="1516564" y="3141469"/>
              <a:ext cx="8441476" cy="19531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10369">
                      <a:extLst>
                        <a:ext uri="{9D8B030D-6E8A-4147-A177-3AD203B41FA5}">
                          <a16:colId xmlns:a16="http://schemas.microsoft.com/office/drawing/2014/main" val="3913328905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780235502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3033617068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426406902"/>
                        </a:ext>
                      </a:extLst>
                    </a:gridCol>
                  </a:tblGrid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Methods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/>
                            <a:t>No.of</a:t>
                          </a:r>
                          <a:r>
                            <a:rPr lang="en-US" sz="1400" b="1" dirty="0"/>
                            <a:t> times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Cost for each 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Total call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2432484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add()/^=/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29630" r="-1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807" t="-129630" r="-602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8301737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^(XOR)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29630" r="-1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807" t="-229630" r="-60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417292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toeplitzByVec</a:t>
                          </a:r>
                          <a:r>
                            <a:rPr lang="en-US" sz="1400" dirty="0"/>
                            <a:t>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70833" r="-100000" b="-2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807" t="-370833" r="-602" b="-23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8986514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</a:rPr>
                            <a:t>matByVec</a:t>
                          </a:r>
                          <a:endParaRPr 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37n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74n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9987271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Total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807" t="-560000" r="-602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59501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3229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94081-496F-274A-ACC9-FF5705F74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0426"/>
          </a:xfrm>
        </p:spPr>
        <p:txBody>
          <a:bodyPr>
            <a:normAutofit fontScale="90000"/>
          </a:bodyPr>
          <a:lstStyle/>
          <a:p>
            <a:r>
              <a:rPr lang="en-US" dirty="0"/>
              <a:t>Fully Distributed (packed)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68932-F313-3F4A-94E0-8ADB65061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3971"/>
            <a:ext cx="10515600" cy="1550019"/>
          </a:xfrm>
        </p:spPr>
        <p:txBody>
          <a:bodyPr/>
          <a:lstStyle/>
          <a:p>
            <a:r>
              <a:rPr lang="en-US" sz="2000" dirty="0"/>
              <a:t>Files: </a:t>
            </a:r>
          </a:p>
          <a:p>
            <a:pPr lvl="1"/>
            <a:r>
              <a:rPr lang="en-US" sz="2000" dirty="0" err="1"/>
              <a:t>new_protocol.cpp</a:t>
            </a:r>
            <a:endParaRPr lang="en-US" sz="2000" dirty="0"/>
          </a:p>
          <a:p>
            <a:pPr lvl="1"/>
            <a:r>
              <a:rPr lang="en-US" sz="2000" dirty="0"/>
              <a:t>PackedMod2.hpp</a:t>
            </a:r>
          </a:p>
          <a:p>
            <a:pPr lvl="1"/>
            <a:r>
              <a:rPr lang="en-US" sz="2000" dirty="0"/>
              <a:t>PackedMod3.hpp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22BDC03-3203-6044-B40B-03B06D776D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1682755"/>
                  </p:ext>
                </p:extLst>
              </p:nvPr>
            </p:nvGraphicFramePr>
            <p:xfrm>
              <a:off x="1538867" y="2966121"/>
              <a:ext cx="8441476" cy="229372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10369">
                      <a:extLst>
                        <a:ext uri="{9D8B030D-6E8A-4147-A177-3AD203B41FA5}">
                          <a16:colId xmlns:a16="http://schemas.microsoft.com/office/drawing/2014/main" val="3913328905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780235502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3033617068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426406902"/>
                        </a:ext>
                      </a:extLst>
                    </a:gridCol>
                  </a:tblGrid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Methods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/>
                            <a:t>No.of</a:t>
                          </a:r>
                          <a:r>
                            <a:rPr lang="en-US" sz="1400" b="1" dirty="0"/>
                            <a:t> times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Cost for each 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Total call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2432484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add()/^=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8301737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^(XOR)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417292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toeplitzByVec</a:t>
                          </a:r>
                          <a:r>
                            <a:rPr lang="en-US" sz="1400" dirty="0"/>
                            <a:t>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8986514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mux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972434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</a:rPr>
                            <a:t>matByVec</a:t>
                          </a:r>
                          <a:endParaRPr 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37n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37n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9987271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Total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8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𝟏𝟓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𝟐𝟐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𝟑𝟏𝟎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oMath>
                          </a14:m>
                          <a:endParaRPr lang="en-US" sz="1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59501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22BDC03-3203-6044-B40B-03B06D776D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1682755"/>
                  </p:ext>
                </p:extLst>
              </p:nvPr>
            </p:nvGraphicFramePr>
            <p:xfrm>
              <a:off x="1538867" y="2966121"/>
              <a:ext cx="8441476" cy="229372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10369">
                      <a:extLst>
                        <a:ext uri="{9D8B030D-6E8A-4147-A177-3AD203B41FA5}">
                          <a16:colId xmlns:a16="http://schemas.microsoft.com/office/drawing/2014/main" val="3913328905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780235502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3033617068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426406902"/>
                        </a:ext>
                      </a:extLst>
                    </a:gridCol>
                  </a:tblGrid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Methods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/>
                            <a:t>No.of</a:t>
                          </a:r>
                          <a:r>
                            <a:rPr lang="en-US" sz="1400" b="1" dirty="0"/>
                            <a:t> times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Cost for each 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Total call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2432484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add()/^=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129630" r="-101205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5" t="-129630" r="-1205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8301737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^(XOR)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229630" r="-10120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5" t="-229630" r="-1205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417292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toeplitzByVec</a:t>
                          </a:r>
                          <a:r>
                            <a:rPr lang="en-US" sz="1400" dirty="0"/>
                            <a:t>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370833" r="-101205" b="-3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5" t="-370833" r="-1205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8986514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mux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418519" r="-101205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5" t="-418519" r="-1205" b="-2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972434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</a:rPr>
                            <a:t>matByVec</a:t>
                          </a:r>
                          <a:endParaRPr 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37n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37n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9987271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Total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5" t="-668000" r="-120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59501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7430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E9B68-061C-9940-9896-56727540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787"/>
          </a:xfrm>
        </p:spPr>
        <p:txBody>
          <a:bodyPr>
            <a:normAutofit fontScale="90000"/>
          </a:bodyPr>
          <a:lstStyle/>
          <a:p>
            <a:r>
              <a:rPr lang="en-US" dirty="0"/>
              <a:t>Fully Distributed with (packed + lookup)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AB670-FACD-0B48-95BA-CFADC917E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912"/>
            <a:ext cx="10515600" cy="1683834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Files: </a:t>
            </a:r>
          </a:p>
          <a:p>
            <a:pPr lvl="1"/>
            <a:r>
              <a:rPr lang="en-US" sz="2000" dirty="0" err="1"/>
              <a:t>new_protocol.cpp</a:t>
            </a:r>
            <a:endParaRPr lang="en-US" sz="2000" dirty="0"/>
          </a:p>
          <a:p>
            <a:pPr lvl="1"/>
            <a:r>
              <a:rPr lang="en-US" sz="2000" dirty="0" err="1"/>
              <a:t>lookup_functions.cpp</a:t>
            </a:r>
            <a:endParaRPr lang="en-US" sz="2000" dirty="0"/>
          </a:p>
          <a:p>
            <a:pPr lvl="1"/>
            <a:r>
              <a:rPr lang="en-US" sz="2000" dirty="0"/>
              <a:t>PackedMod2.hpp</a:t>
            </a:r>
          </a:p>
          <a:p>
            <a:pPr lvl="1"/>
            <a:r>
              <a:rPr lang="en-US" sz="2000" dirty="0"/>
              <a:t>PackedMod3.hpp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7A5240E-57D2-BF42-922A-1627F5E696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9493314"/>
                  </p:ext>
                </p:extLst>
              </p:nvPr>
            </p:nvGraphicFramePr>
            <p:xfrm>
              <a:off x="1538867" y="2966121"/>
              <a:ext cx="8441476" cy="32562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10369">
                      <a:extLst>
                        <a:ext uri="{9D8B030D-6E8A-4147-A177-3AD203B41FA5}">
                          <a16:colId xmlns:a16="http://schemas.microsoft.com/office/drawing/2014/main" val="3913328905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780235502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3033617068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426406902"/>
                        </a:ext>
                      </a:extLst>
                    </a:gridCol>
                  </a:tblGrid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Methods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/>
                            <a:t>No.of</a:t>
                          </a:r>
                          <a:r>
                            <a:rPr lang="en-US" sz="1400" b="1" dirty="0"/>
                            <a:t> times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Cost for each 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Total call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2432484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add()/^=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8301737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^(XOR)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417292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toeplitzByVec</a:t>
                          </a:r>
                          <a:r>
                            <a:rPr lang="en-US" sz="1400" dirty="0"/>
                            <a:t>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8986514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mux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972434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Reformat_input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0051518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</a:rPr>
                            <a:t>Lsbs</a:t>
                          </a:r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/</a:t>
                          </a:r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</a:rPr>
                            <a:t>msbs</a:t>
                          </a:r>
                          <a:endParaRPr 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4815395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subtract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2296465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uselookup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7453382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Total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𝟓𝟐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𝟐𝟖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𝟏𝟑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𝟑𝟖𝟑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𝟔𝟖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59501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7A5240E-57D2-BF42-922A-1627F5E696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9493314"/>
                  </p:ext>
                </p:extLst>
              </p:nvPr>
            </p:nvGraphicFramePr>
            <p:xfrm>
              <a:off x="1538867" y="2966121"/>
              <a:ext cx="8441476" cy="32562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10369">
                      <a:extLst>
                        <a:ext uri="{9D8B030D-6E8A-4147-A177-3AD203B41FA5}">
                          <a16:colId xmlns:a16="http://schemas.microsoft.com/office/drawing/2014/main" val="3913328905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780235502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3033617068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426406902"/>
                        </a:ext>
                      </a:extLst>
                    </a:gridCol>
                  </a:tblGrid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Methods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/>
                            <a:t>No.of</a:t>
                          </a:r>
                          <a:r>
                            <a:rPr lang="en-US" sz="1400" b="1" dirty="0"/>
                            <a:t> times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Cost for each 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Total call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2432484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add()/^=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125926" r="-101205" b="-78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5" t="-125926" r="-1205" b="-781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8301737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^(XOR)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225926" r="-101205" b="-68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5" t="-225926" r="-1205" b="-681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417292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toeplitzByVec</a:t>
                          </a:r>
                          <a:r>
                            <a:rPr lang="en-US" sz="1400" dirty="0"/>
                            <a:t>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352000" r="-101205" b="-6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5" t="-352000" r="-1205" b="-63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8986514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mux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418519" r="-101205" b="-4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5" t="-418519" r="-1205" b="-48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972434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Reformat_input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0051518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</a:rPr>
                            <a:t>Lsbs</a:t>
                          </a:r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/</a:t>
                          </a:r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</a:rPr>
                            <a:t>msbs</a:t>
                          </a:r>
                          <a:endParaRPr 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4815395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subtract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700000" r="-101205" b="-2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5" t="-700000" r="-1205" b="-2074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2296465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uselookup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7453382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Total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5" t="-1012500" r="-1205" b="-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59501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16070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0E3E7-3C87-5949-B227-4D3CD6EBD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697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oPRF</a:t>
            </a:r>
            <a:r>
              <a:rPr lang="en-US" dirty="0"/>
              <a:t> (packed)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822B8-ACFD-C84C-BA8C-76E2E7224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7342"/>
            <a:ext cx="10515600" cy="1603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Files: </a:t>
            </a:r>
          </a:p>
          <a:p>
            <a:pPr lvl="1"/>
            <a:r>
              <a:rPr lang="en-US" dirty="0" err="1"/>
              <a:t>OPRF.cpp</a:t>
            </a:r>
            <a:endParaRPr lang="en-US" dirty="0"/>
          </a:p>
          <a:p>
            <a:pPr lvl="1"/>
            <a:r>
              <a:rPr lang="en-US" dirty="0"/>
              <a:t>PackedMod2.hpp</a:t>
            </a:r>
          </a:p>
          <a:p>
            <a:pPr lvl="1"/>
            <a:r>
              <a:rPr lang="en-US" dirty="0"/>
              <a:t>PackedMod3.hpp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E1644D6-F41E-1A40-8167-FD5D6BBB5A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064033"/>
                  </p:ext>
                </p:extLst>
              </p:nvPr>
            </p:nvGraphicFramePr>
            <p:xfrm>
              <a:off x="1405052" y="2996504"/>
              <a:ext cx="8441476" cy="26342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10369">
                      <a:extLst>
                        <a:ext uri="{9D8B030D-6E8A-4147-A177-3AD203B41FA5}">
                          <a16:colId xmlns:a16="http://schemas.microsoft.com/office/drawing/2014/main" val="3913328905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780235502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3033617068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426406902"/>
                        </a:ext>
                      </a:extLst>
                    </a:gridCol>
                  </a:tblGrid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Methods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/>
                            <a:t>No.of</a:t>
                          </a:r>
                          <a:r>
                            <a:rPr lang="en-US" sz="1400" b="1" dirty="0"/>
                            <a:t> times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Cost for each 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Total call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2432484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add()/^=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8301737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^(XOR)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417292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toeplitzByVec</a:t>
                          </a:r>
                          <a:r>
                            <a:rPr lang="en-US" sz="1400" dirty="0"/>
                            <a:t>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8986514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mux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972434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set()-(256 times)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6408069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</a:rPr>
                            <a:t>matByVec</a:t>
                          </a:r>
                          <a:endParaRPr 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37n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37n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9987271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Total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78.12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𝟏𝟗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𝟗𝟗𝟖</m:t>
                              </m:r>
                            </m:oMath>
                          </a14:m>
                          <a:endParaRPr lang="en-US" sz="1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59501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E1644D6-F41E-1A40-8167-FD5D6BBB5A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064033"/>
                  </p:ext>
                </p:extLst>
              </p:nvPr>
            </p:nvGraphicFramePr>
            <p:xfrm>
              <a:off x="1405052" y="2996504"/>
              <a:ext cx="8441476" cy="26342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10369">
                      <a:extLst>
                        <a:ext uri="{9D8B030D-6E8A-4147-A177-3AD203B41FA5}">
                          <a16:colId xmlns:a16="http://schemas.microsoft.com/office/drawing/2014/main" val="3913328905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780235502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3033617068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426406902"/>
                        </a:ext>
                      </a:extLst>
                    </a:gridCol>
                  </a:tblGrid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Methods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/>
                            <a:t>No.of</a:t>
                          </a:r>
                          <a:r>
                            <a:rPr lang="en-US" sz="1400" b="1" dirty="0"/>
                            <a:t> times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Cost for each 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Total call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2432484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add()/^=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25926" r="-100000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807" t="-125926" r="-602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8301737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^(XOR)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25926" r="-1000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807" t="-225926" r="-602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417292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toeplitzByVec</a:t>
                          </a:r>
                          <a:r>
                            <a:rPr lang="en-US" sz="1400" dirty="0"/>
                            <a:t>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66667" r="-100000" b="-4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807" t="-366667" r="-602" b="-46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8986514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mux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14815" r="-100000" b="-3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807" t="-414815" r="-602" b="-3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972434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set()-(256 times)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807" t="-514815" r="-602" b="-2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6408069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</a:rPr>
                            <a:t>matByVec</a:t>
                          </a:r>
                          <a:endParaRPr 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37n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37n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9987271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Total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807" t="-772000" r="-602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59501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28015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71659-24BB-6E48-8092-9DE04E44E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oPRF</a:t>
            </a:r>
            <a:r>
              <a:rPr lang="en-US" dirty="0"/>
              <a:t> (packed + lookup)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1B3B4-9D87-8549-A550-A560B44FD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8923"/>
            <a:ext cx="10515600" cy="182082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Files: </a:t>
            </a:r>
          </a:p>
          <a:p>
            <a:pPr lvl="1"/>
            <a:r>
              <a:rPr lang="en-US" dirty="0" err="1"/>
              <a:t>OPRF.cpp</a:t>
            </a:r>
            <a:endParaRPr lang="en-US" dirty="0"/>
          </a:p>
          <a:p>
            <a:pPr lvl="1"/>
            <a:r>
              <a:rPr lang="en-US" dirty="0" err="1"/>
              <a:t>lookup_function.cpp</a:t>
            </a:r>
            <a:endParaRPr lang="en-US" dirty="0"/>
          </a:p>
          <a:p>
            <a:pPr lvl="1"/>
            <a:r>
              <a:rPr lang="en-US" dirty="0"/>
              <a:t>PackedMod2.hpp</a:t>
            </a:r>
          </a:p>
          <a:p>
            <a:pPr lvl="1"/>
            <a:r>
              <a:rPr lang="en-US" dirty="0"/>
              <a:t>PackedMod3.hpp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E6252AE-2768-D543-985D-B39C0583CC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4814224"/>
                  </p:ext>
                </p:extLst>
              </p:nvPr>
            </p:nvGraphicFramePr>
            <p:xfrm>
              <a:off x="1405052" y="2996504"/>
              <a:ext cx="8441476" cy="331533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10369">
                      <a:extLst>
                        <a:ext uri="{9D8B030D-6E8A-4147-A177-3AD203B41FA5}">
                          <a16:colId xmlns:a16="http://schemas.microsoft.com/office/drawing/2014/main" val="3913328905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780235502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3033617068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426406902"/>
                        </a:ext>
                      </a:extLst>
                    </a:gridCol>
                  </a:tblGrid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Methods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/>
                            <a:t>No.of</a:t>
                          </a:r>
                          <a:r>
                            <a:rPr lang="en-US" sz="1400" b="1" dirty="0"/>
                            <a:t> times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Cost for each 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Total call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2432484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add()/^=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8301737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^(XOR)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417292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toeplitzByVec</a:t>
                          </a:r>
                          <a:r>
                            <a:rPr lang="en-US" sz="1400" dirty="0"/>
                            <a:t>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8986514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mux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972434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set()-256 times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16n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6408069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</a:rPr>
                            <a:t>reformat_input</a:t>
                          </a:r>
                          <a:endParaRPr 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2129297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</a:rPr>
                            <a:t>uselookup</a:t>
                          </a:r>
                          <a:endParaRPr 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4751133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subtract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9987271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Total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𝟒𝟑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𝟑𝟏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𝟏𝟏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𝟎𝟖𝟕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59501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E6252AE-2768-D543-985D-B39C0583CC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4814224"/>
                  </p:ext>
                </p:extLst>
              </p:nvPr>
            </p:nvGraphicFramePr>
            <p:xfrm>
              <a:off x="1405052" y="2996504"/>
              <a:ext cx="8441476" cy="331533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10369">
                      <a:extLst>
                        <a:ext uri="{9D8B030D-6E8A-4147-A177-3AD203B41FA5}">
                          <a16:colId xmlns:a16="http://schemas.microsoft.com/office/drawing/2014/main" val="3913328905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780235502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3033617068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426406902"/>
                        </a:ext>
                      </a:extLst>
                    </a:gridCol>
                  </a:tblGrid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Methods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/>
                            <a:t>No.of</a:t>
                          </a:r>
                          <a:r>
                            <a:rPr lang="en-US" sz="1400" b="1" dirty="0"/>
                            <a:t> times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Cost for each 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Total call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2432484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add()/^=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22222" r="-100000" b="-885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807" t="-122222" r="-602" b="-8851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8301737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^(XOR)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14286" r="-100000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807" t="-214286" r="-602" b="-75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417292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toeplitzByVec</a:t>
                          </a:r>
                          <a:r>
                            <a:rPr lang="en-US" sz="1400" dirty="0"/>
                            <a:t>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66667" r="-100000" b="-779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807" t="-366667" r="-602" b="-779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8986514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mux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14815" r="-100000" b="-5925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807" t="-414815" r="-602" b="-5925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972434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set()-256 times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8n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16n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6408069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</a:rPr>
                            <a:t>reformat_input</a:t>
                          </a:r>
                          <a:endParaRPr 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2129297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</a:rPr>
                            <a:t>uselookup</a:t>
                          </a:r>
                          <a:endParaRPr 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4751133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subtract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14815" r="-100000" b="-1925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807" t="-814815" r="-602" b="-1925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9987271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Total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807" t="-1029167" r="-602" b="-1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59501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08879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1DAE-DCE8-074A-9574-633E27C13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000683-4622-1E4A-B7DE-7B9223D78A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DIDO(Fully Distributed with packed)</a:t>
                </a:r>
              </a:p>
              <a:p>
                <a:r>
                  <a:rPr lang="en-US" dirty="0"/>
                  <a:t>party1_round_1: 9 operations</a:t>
                </a:r>
              </a:p>
              <a:p>
                <a:pPr lvl="1"/>
                <a:r>
                  <a:rPr lang="en-US" dirty="0"/>
                  <a:t>Party2_round_1: same</a:t>
                </a:r>
              </a:p>
              <a:p>
                <a:pPr lvl="2"/>
                <a:r>
                  <a:rPr lang="en-US" dirty="0"/>
                  <a:t>Both K,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are Toeplitz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000683-4622-1E4A-B7DE-7B9223D78A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158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3699</TotalTime>
  <Words>509</Words>
  <Application>Microsoft Macintosh PowerPoint</Application>
  <PresentationFormat>Widescreen</PresentationFormat>
  <Paragraphs>239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Centralized wPRF (packed)</vt:lpstr>
      <vt:lpstr>Centralized wPRF (packed + lookup table)</vt:lpstr>
      <vt:lpstr>TCC’18 with packed</vt:lpstr>
      <vt:lpstr>Fully Distributed (packed)</vt:lpstr>
      <vt:lpstr>Fully Distributed with (packed + lookup)</vt:lpstr>
      <vt:lpstr>oPRF (packed)</vt:lpstr>
      <vt:lpstr>oPRF (packed + lookup)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Tzipora Halevi</dc:creator>
  <cp:lastModifiedBy>Vivek Sharma</cp:lastModifiedBy>
  <cp:revision>55</cp:revision>
  <dcterms:created xsi:type="dcterms:W3CDTF">2021-01-06T22:11:30Z</dcterms:created>
  <dcterms:modified xsi:type="dcterms:W3CDTF">2021-01-14T04:02:03Z</dcterms:modified>
</cp:coreProperties>
</file>