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680CF-D626-B84A-B3DE-598506A016DB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25690-B1A8-014B-B61E-DA2B5E814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6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25690-B1A8-014B-B61E-DA2B5E8145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9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4C9C-1D43-8145-A6CD-49D6A0DAB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01A93-5941-564C-9E8C-DC402F64D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984EA-A850-2F48-BAFD-DA5AE13F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0F8F-CC60-3244-BC56-2251387B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7D3B7-1E71-5D4A-83A5-1D90E206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0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D3F5-E3B7-344F-86EE-C5BFCDB1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9DDCE-FF66-954B-99A9-443FF5308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8D8A-3FA9-5E47-8BD2-040C8319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2548-9827-DF4C-AB02-B21A010A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94A9-0315-AB4D-B14B-42D031F2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4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ED773-3F7E-8A48-BBC7-3F9E27D43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2DA340-9AFC-6F4C-A04B-CC1798E5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8C78E-85AD-FD4C-8F8F-AD1280E9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C5E8-4CB3-2F43-83AF-DE11264F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9F554-560C-4A40-A1F0-7401FE4E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2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F84B3-5AD2-9441-9A4B-8595B52A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0C43E-55CF-F046-9350-A7E8AEC6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0808-0B46-F543-99F4-27B41DC7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DB971-6ACC-4040-8FC5-22F0DFD4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00962-64BD-5244-8A15-DB6977F7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0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4F0E-D763-4F4F-AA1A-8E0E24E9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852E2-2E55-4F4A-B6A8-644893AA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2D08F-0A42-7B40-8E29-8F7AE4CF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69A14-EA82-6A44-82CA-569CFA39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BAD5-3DBA-4940-8DEA-751A2B64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C153F-ADFF-C740-9BAF-B0BB84DD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F9E9-AC31-0D44-8932-A8565BFC2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7D223-2D11-7644-AEBC-DB15A54D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A5EC7-3834-A54E-A02C-FDBBC440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DB892-1A4E-064E-AEBA-AA78E1D4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22EA-1C9B-8C4D-BE52-0457A61D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FEDE-3BD8-2544-A579-F840721A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D9D2D-4886-0C47-9475-A209F2AA4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D0748-1324-1241-B3D8-1B8733B37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7A150-6C2D-1B4F-9208-EE8A2B24B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C42A8-94D3-9D43-8929-9C4FB6051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E7D44-5BA0-9840-B496-556A4DEB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C135B-8744-EE45-9C5A-A124E8AA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14723-02A3-1744-9E84-4C9E0E92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5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8953-667A-B748-B1C0-DF96D944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30E8F-4EB3-AE4A-9CE1-ECE7F3D7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4EC17-54F2-2348-8558-9F35EDA6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3A836-1662-EB45-A8DB-F8989E73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2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5D8EF-050E-B344-9CB4-00413B51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601C5-5BE4-C84C-8100-C228FA24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6EC0C-7C0B-CB49-80E1-43647703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5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0399-A469-B84F-A76C-A6B76214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492D-3B52-624B-B043-869BD5370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F824F-83E9-B245-A661-3D8152483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29DB-E3D2-A241-940C-65D9EEC2B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4ED7A-5580-F44B-8B3A-2DD99D26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0FA4A-42F7-4748-A5CD-516219A19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9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E49E-A872-B645-AFB5-F8B4DFC7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AFF5F-111D-9242-939C-9DCF50F5F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4EF3E-80FA-ED48-A3DF-5F2BF6243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2D5C1-0395-8C45-9DBD-695DB205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DA53D-A605-E644-9AA8-1E235F27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BCC79-E274-CE40-A918-0313162C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7A988-2486-EF44-B4B6-415F9CA4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CFE2B-B90F-634A-B460-7C06E6E6D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B8F9-5620-5140-9FCC-B5F137AA8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CB95-D8F5-1F4B-8D91-EFB456F00966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87FF-C4EE-D04B-8430-307E41AEA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2211-B6FD-A549-9796-64FB5A36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8761-5EF8-2B4F-8F53-F6FFAC8D0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0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66A0-1E66-584E-B3F9-BD733CAD0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1EBCC-BAF0-0D46-8FC2-CA06EEBFAC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BF31-9537-7A48-909F-0F771C4D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Dark Matter </a:t>
            </a:r>
            <a:r>
              <a:rPr lang="en-US" dirty="0" err="1"/>
              <a:t>wPRF</a:t>
            </a:r>
            <a:r>
              <a:rPr lang="en-US" dirty="0"/>
              <a:t> (TCC ‘18)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5F6C-DF52-524C-96D7-3CF29FF9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8900"/>
            <a:ext cx="3205163" cy="2971800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Phase 1</a:t>
            </a:r>
          </a:p>
          <a:p>
            <a:pPr lvl="1"/>
            <a:r>
              <a:rPr lang="en-US" sz="1800" b="1" u="sng" dirty="0"/>
              <a:t>Computation of K1x2</a:t>
            </a:r>
          </a:p>
          <a:p>
            <a:pPr lvl="2"/>
            <a:r>
              <a:rPr lang="en-US" sz="1400" dirty="0"/>
              <a:t>topelitz_Party2_1</a:t>
            </a:r>
          </a:p>
          <a:p>
            <a:pPr lvl="2"/>
            <a:r>
              <a:rPr lang="en-US" sz="1400" dirty="0"/>
              <a:t>topelitz_Party1</a:t>
            </a:r>
          </a:p>
          <a:p>
            <a:pPr lvl="2"/>
            <a:r>
              <a:rPr lang="en-US" sz="1400" dirty="0"/>
              <a:t>topelitz_Party2_2</a:t>
            </a:r>
          </a:p>
          <a:p>
            <a:pPr lvl="1"/>
            <a:r>
              <a:rPr lang="en-US" sz="1800" b="1" u="sng" dirty="0"/>
              <a:t>Computation of K2x1</a:t>
            </a:r>
          </a:p>
          <a:p>
            <a:pPr lvl="2"/>
            <a:r>
              <a:rPr lang="en-US" sz="1400" dirty="0"/>
              <a:t>topelitz_Party2_1</a:t>
            </a:r>
          </a:p>
          <a:p>
            <a:pPr lvl="2"/>
            <a:r>
              <a:rPr lang="en-US" sz="1400" dirty="0"/>
              <a:t>topelitz_Party1</a:t>
            </a:r>
          </a:p>
          <a:p>
            <a:pPr lvl="2"/>
            <a:r>
              <a:rPr lang="en-US" sz="1400" dirty="0"/>
              <a:t>topelitz_Party2_2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EFC79D-9030-D846-8138-9BAB62E21D18}"/>
              </a:ext>
            </a:extLst>
          </p:cNvPr>
          <p:cNvSpPr txBox="1">
            <a:spLocks/>
          </p:cNvSpPr>
          <p:nvPr/>
        </p:nvSpPr>
        <p:spPr>
          <a:xfrm>
            <a:off x="4833535" y="2628900"/>
            <a:ext cx="3205163" cy="29718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Phase 2</a:t>
            </a:r>
          </a:p>
          <a:p>
            <a:pPr lvl="1"/>
            <a:r>
              <a:rPr lang="en-US" dirty="0"/>
              <a:t>SC_Party2_1()</a:t>
            </a:r>
          </a:p>
          <a:p>
            <a:pPr lvl="1"/>
            <a:r>
              <a:rPr lang="en-US" dirty="0"/>
              <a:t>SC_Party1()</a:t>
            </a:r>
          </a:p>
          <a:p>
            <a:pPr lvl="1"/>
            <a:r>
              <a:rPr lang="en-US" dirty="0"/>
              <a:t>SC_Party2_2()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353C6F-5F1B-2345-A131-4DE9E116A6CD}"/>
              </a:ext>
            </a:extLst>
          </p:cNvPr>
          <p:cNvSpPr txBox="1">
            <a:spLocks/>
          </p:cNvSpPr>
          <p:nvPr/>
        </p:nvSpPr>
        <p:spPr>
          <a:xfrm>
            <a:off x="8557407" y="2628900"/>
            <a:ext cx="3205163" cy="29718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Phase 3</a:t>
            </a:r>
          </a:p>
          <a:p>
            <a:pPr lvl="1"/>
            <a:r>
              <a:rPr lang="en-US" dirty="0" err="1"/>
              <a:t>usedLookuptable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59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40AF-00DF-6C48-AED8-01911ED0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8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Fully Distributed (New protocol)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E88572B-638C-0B41-9EA8-42AC79DC0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2462" y="1481702"/>
                <a:ext cx="5138739" cy="1062285"/>
              </a:xfrm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Phase 1 (Masking)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E88572B-638C-0B41-9EA8-42AC79DC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2462" y="1481702"/>
                <a:ext cx="5138739" cy="1062285"/>
              </a:xfrm>
              <a:blipFill>
                <a:blip r:embed="rId2"/>
                <a:stretch>
                  <a:fillRect l="-1474" t="-697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A036691-9596-2043-BC6E-6E2F7A367B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4174" y="1481702"/>
                <a:ext cx="5138739" cy="106228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Phase 1 (Masking)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BA036691-9596-2043-BC6E-6E2F7A36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174" y="1481702"/>
                <a:ext cx="5138739" cy="1062285"/>
              </a:xfrm>
              <a:prstGeom prst="rect">
                <a:avLst/>
              </a:prstGeom>
              <a:blipFill>
                <a:blip r:embed="rId3"/>
                <a:stretch>
                  <a:fillRect l="-1471" t="-697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42B0881-F170-F945-A942-D08C74059029}"/>
              </a:ext>
            </a:extLst>
          </p:cNvPr>
          <p:cNvSpPr txBox="1"/>
          <p:nvPr/>
        </p:nvSpPr>
        <p:spPr>
          <a:xfrm>
            <a:off x="2140742" y="902926"/>
            <a:ext cx="21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Party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0F407-2CBC-8141-B6DA-54F277A39E05}"/>
              </a:ext>
            </a:extLst>
          </p:cNvPr>
          <p:cNvSpPr txBox="1"/>
          <p:nvPr/>
        </p:nvSpPr>
        <p:spPr>
          <a:xfrm>
            <a:off x="7893845" y="902925"/>
            <a:ext cx="2157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Party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62998D2-B167-7644-A9DF-0F171DAF8C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011" y="3339132"/>
                <a:ext cx="5310189" cy="8185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Phase 2 (compute w’)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62998D2-B167-7644-A9DF-0F171DAF8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1" y="3339132"/>
                <a:ext cx="5310189" cy="818532"/>
              </a:xfrm>
              <a:prstGeom prst="rect">
                <a:avLst/>
              </a:prstGeom>
              <a:blipFill>
                <a:blip r:embed="rId4"/>
                <a:stretch>
                  <a:fillRect l="-1429" t="-895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06B6BB-2719-3243-8718-47BCCDCCA23B}"/>
              </a:ext>
            </a:extLst>
          </p:cNvPr>
          <p:cNvSpPr txBox="1">
            <a:spLocks/>
          </p:cNvSpPr>
          <p:nvPr/>
        </p:nvSpPr>
        <p:spPr>
          <a:xfrm>
            <a:off x="481011" y="4980193"/>
            <a:ext cx="5476876" cy="13255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Phase 3 (Compute output share)</a:t>
            </a:r>
          </a:p>
          <a:p>
            <a:pPr marL="0" indent="0">
              <a:buNone/>
            </a:pPr>
            <a:r>
              <a:rPr lang="en-US" sz="2400" dirty="0"/>
              <a:t>	mux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usedLookupTable</a:t>
            </a:r>
            <a:r>
              <a:rPr lang="en-US" sz="2400" dirty="0"/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202317B-AC6B-B54A-A517-75244ECFA5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62724" y="3339132"/>
                <a:ext cx="5310189" cy="81853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Phase 2 (compute w’)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 −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× 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00" i="1">
                          <a:latin typeface="Cambria Math" panose="02040503050406030204" pitchFamily="18" charset="0"/>
                        </a:rPr>
                        <m:t>+[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 ×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202317B-AC6B-B54A-A517-75244ECFA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2724" y="3339132"/>
                <a:ext cx="5310189" cy="818532"/>
              </a:xfrm>
              <a:prstGeom prst="rect">
                <a:avLst/>
              </a:prstGeom>
              <a:blipFill>
                <a:blip r:embed="rId5"/>
                <a:stretch>
                  <a:fillRect l="-1425" t="-895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B652F0-7B1B-634A-AC3D-66B34BC6D50B}"/>
              </a:ext>
            </a:extLst>
          </p:cNvPr>
          <p:cNvSpPr txBox="1">
            <a:spLocks/>
          </p:cNvSpPr>
          <p:nvPr/>
        </p:nvSpPr>
        <p:spPr>
          <a:xfrm>
            <a:off x="6562724" y="4980192"/>
            <a:ext cx="5476876" cy="132556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Phase 3 (Compute output share)</a:t>
            </a:r>
          </a:p>
          <a:p>
            <a:pPr marL="0" indent="0">
              <a:buNone/>
            </a:pPr>
            <a:r>
              <a:rPr lang="en-US" dirty="0"/>
              <a:t>	mux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usedLookupTable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05C96-09D4-814C-9C39-FA0781DE1948}"/>
              </a:ext>
            </a:extLst>
          </p:cNvPr>
          <p:cNvSpPr txBox="1"/>
          <p:nvPr/>
        </p:nvSpPr>
        <p:spPr>
          <a:xfrm>
            <a:off x="5057775" y="2698336"/>
            <a:ext cx="2428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compute_input_mask()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2604A-9689-324F-8A9E-0B71FDD5D23E}"/>
              </a:ext>
            </a:extLst>
          </p:cNvPr>
          <p:cNvSpPr txBox="1"/>
          <p:nvPr/>
        </p:nvSpPr>
        <p:spPr>
          <a:xfrm>
            <a:off x="5057775" y="4403930"/>
            <a:ext cx="242887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compute_wmask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811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B00A-555C-F843-9015-FDB018FB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US" sz="4000" dirty="0"/>
              <a:t>Fully Distributed (New protocol) –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9AD7E-6B88-1743-946A-7B2C815970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4463"/>
                <a:ext cx="10515600" cy="47625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dirty="0"/>
                  <a:t>Round 1:-</a:t>
                </a:r>
              </a:p>
              <a:p>
                <a:pPr marL="0" indent="0">
                  <a:buNone/>
                </a:pPr>
                <a:r>
                  <a:rPr lang="en-US" sz="2200" dirty="0"/>
                  <a:t>	timer_round1 = std::max(timer_round1_p1, timer_round1_p2) + timer_round1_mask;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/>
                  <a:t>Round 2:-</a:t>
                </a:r>
                <a:br>
                  <a:rPr lang="en-US" sz="2200" dirty="0"/>
                </a:br>
                <a:r>
                  <a:rPr lang="en-US" sz="2200" dirty="0"/>
                  <a:t>	timer_round2 = std::max(timer_round2_p1, timer_round2_p2) + timer_round2_mask;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en-US" sz="2200" dirty="0"/>
                  <a:t>Round 3:-</a:t>
                </a:r>
              </a:p>
              <a:p>
                <a:pPr marL="0" indent="0">
                  <a:buNone/>
                </a:pPr>
                <a:r>
                  <a:rPr lang="en-US" sz="2200" dirty="0"/>
                  <a:t>	timer_round3 = std::max(timer_round3_p1, timer_round3_p2);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1" dirty="0"/>
                  <a:t>Final time computation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err="1"/>
                  <a:t>timer_round_prf</a:t>
                </a:r>
                <a:r>
                  <a:rPr lang="en-US" sz="2000" dirty="0"/>
                  <a:t> = timer_round1 + timer_round2 + timer_round3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Note: </a:t>
                </a:r>
              </a:p>
              <a:p>
                <a:pPr marL="0" indent="0">
                  <a:buNone/>
                </a:pPr>
                <a:r>
                  <a:rPr lang="en-US" sz="2000" dirty="0"/>
                  <a:t>timer_round1_mask()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timer_round2_mask()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59AD7E-6B88-1743-946A-7B2C815970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4463"/>
                <a:ext cx="10515600" cy="4762500"/>
              </a:xfrm>
              <a:blipFill>
                <a:blip r:embed="rId2"/>
                <a:stretch>
                  <a:fillRect l="-60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56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A70F03-2EA8-BE48-B9F8-713DA31412C1}"/>
              </a:ext>
            </a:extLst>
          </p:cNvPr>
          <p:cNvSpPr/>
          <p:nvPr/>
        </p:nvSpPr>
        <p:spPr>
          <a:xfrm>
            <a:off x="457199" y="3764881"/>
            <a:ext cx="8886825" cy="6785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9E427A-6E70-6040-AE8F-9886D693B454}"/>
              </a:ext>
            </a:extLst>
          </p:cNvPr>
          <p:cNvSpPr/>
          <p:nvPr/>
        </p:nvSpPr>
        <p:spPr>
          <a:xfrm>
            <a:off x="297656" y="2587990"/>
            <a:ext cx="8886825" cy="6785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BFB5CD-E106-EB4B-B5D6-4029C96285C1}"/>
              </a:ext>
            </a:extLst>
          </p:cNvPr>
          <p:cNvSpPr/>
          <p:nvPr/>
        </p:nvSpPr>
        <p:spPr>
          <a:xfrm>
            <a:off x="457200" y="1422619"/>
            <a:ext cx="8886825" cy="67856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77791-D2EC-124E-933E-3DFEB3D8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2"/>
            <a:ext cx="10515600" cy="492125"/>
          </a:xfrm>
        </p:spPr>
        <p:txBody>
          <a:bodyPr>
            <a:normAutofit fontScale="90000"/>
          </a:bodyPr>
          <a:lstStyle/>
          <a:p>
            <a:r>
              <a:rPr lang="en-US" dirty="0"/>
              <a:t>OPRF – Current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7146E9-5829-A544-81E3-7495CD8FB7D6}"/>
              </a:ext>
            </a:extLst>
          </p:cNvPr>
          <p:cNvSpPr txBox="1"/>
          <p:nvPr/>
        </p:nvSpPr>
        <p:spPr>
          <a:xfrm>
            <a:off x="571500" y="1628775"/>
            <a:ext cx="335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 the input x’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BBC51-C3A9-324B-A441-22FA5640D66E}"/>
              </a:ext>
            </a:extLst>
          </p:cNvPr>
          <p:cNvSpPr txBox="1"/>
          <p:nvPr/>
        </p:nvSpPr>
        <p:spPr>
          <a:xfrm>
            <a:off x="5267325" y="1628775"/>
            <a:ext cx="335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Mask the Key K’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9FFA4-A1EE-514B-8C36-473DB2DE7DEB}"/>
              </a:ext>
            </a:extLst>
          </p:cNvPr>
          <p:cNvSpPr txBox="1"/>
          <p:nvPr/>
        </p:nvSpPr>
        <p:spPr>
          <a:xfrm>
            <a:off x="571500" y="2761179"/>
            <a:ext cx="335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</a:t>
            </a:r>
            <a:r>
              <a:rPr lang="en-US" dirty="0" err="1"/>
              <a:t>wc_mask</a:t>
            </a:r>
            <a:r>
              <a:rPr lang="en-US" dirty="0"/>
              <a:t>(</a:t>
            </a:r>
            <a:r>
              <a:rPr lang="en-US" dirty="0" err="1"/>
              <a:t>wc</a:t>
            </a:r>
            <a:r>
              <a:rPr lang="en-US" dirty="0"/>
              <a:t>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BC507-5C34-8643-B642-3C71D05883EB}"/>
              </a:ext>
            </a:extLst>
          </p:cNvPr>
          <p:cNvSpPr txBox="1"/>
          <p:nvPr/>
        </p:nvSpPr>
        <p:spPr>
          <a:xfrm>
            <a:off x="571499" y="3893583"/>
            <a:ext cx="335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y = </a:t>
            </a:r>
            <a:r>
              <a:rPr lang="en-US" dirty="0" err="1"/>
              <a:t>Mz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24DDD-E3C0-2443-80D4-0107579FC89D}"/>
              </a:ext>
            </a:extLst>
          </p:cNvPr>
          <p:cNvSpPr txBox="1"/>
          <p:nvPr/>
        </p:nvSpPr>
        <p:spPr>
          <a:xfrm>
            <a:off x="5267325" y="3893583"/>
            <a:ext cx="335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y = </a:t>
            </a:r>
            <a:r>
              <a:rPr lang="en-US" dirty="0" err="1"/>
              <a:t>Mz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5F38E-AC59-7A41-BE93-E06DFF93D3A0}"/>
              </a:ext>
            </a:extLst>
          </p:cNvPr>
          <p:cNvSpPr txBox="1"/>
          <p:nvPr/>
        </p:nvSpPr>
        <p:spPr>
          <a:xfrm>
            <a:off x="5267324" y="2779751"/>
            <a:ext cx="335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 </a:t>
            </a:r>
            <a:r>
              <a:rPr lang="en-US" dirty="0" err="1"/>
              <a:t>ws_mask</a:t>
            </a:r>
            <a:r>
              <a:rPr lang="en-US" dirty="0"/>
              <a:t>(</a:t>
            </a:r>
            <a:r>
              <a:rPr lang="en-US" dirty="0" err="1"/>
              <a:t>ws’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8E0836-44BB-B445-AF5F-97EF4732938D}"/>
              </a:ext>
            </a:extLst>
          </p:cNvPr>
          <p:cNvSpPr txBox="1"/>
          <p:nvPr/>
        </p:nvSpPr>
        <p:spPr>
          <a:xfrm>
            <a:off x="2852738" y="2185691"/>
            <a:ext cx="335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Share K’ and x’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07A1DC-E108-1542-BF59-B868663D51D0}"/>
              </a:ext>
            </a:extLst>
          </p:cNvPr>
          <p:cNvSpPr txBox="1"/>
          <p:nvPr/>
        </p:nvSpPr>
        <p:spPr>
          <a:xfrm>
            <a:off x="2852738" y="3299523"/>
            <a:ext cx="335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Reconstruct </a:t>
            </a:r>
            <a:r>
              <a:rPr lang="en-US" dirty="0" err="1"/>
              <a:t>w_mask</a:t>
            </a:r>
            <a:r>
              <a:rPr lang="en-US" dirty="0"/>
              <a:t> = </a:t>
            </a:r>
            <a:r>
              <a:rPr lang="en-US" dirty="0" err="1"/>
              <a:t>wc</a:t>
            </a:r>
            <a:r>
              <a:rPr lang="en-US" dirty="0"/>
              <a:t>’ + </a:t>
            </a:r>
            <a:r>
              <a:rPr lang="en-US" dirty="0" err="1"/>
              <a:t>ws’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E97E5-CE49-414B-A2DC-9EA2273DC3FC}"/>
              </a:ext>
            </a:extLst>
          </p:cNvPr>
          <p:cNvSpPr txBox="1"/>
          <p:nvPr/>
        </p:nvSpPr>
        <p:spPr>
          <a:xfrm>
            <a:off x="1243013" y="1053287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58844-A8F1-174E-9312-4E18D1682FE6}"/>
              </a:ext>
            </a:extLst>
          </p:cNvPr>
          <p:cNvSpPr txBox="1"/>
          <p:nvPr/>
        </p:nvSpPr>
        <p:spPr>
          <a:xfrm>
            <a:off x="6210301" y="1053287"/>
            <a:ext cx="1357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DCC0B-2E34-4C44-8E6F-551017BDB4B4}"/>
              </a:ext>
            </a:extLst>
          </p:cNvPr>
          <p:cNvSpPr txBox="1"/>
          <p:nvPr/>
        </p:nvSpPr>
        <p:spPr>
          <a:xfrm>
            <a:off x="3062288" y="4506463"/>
            <a:ext cx="335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 sends its output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129F1-C222-B24D-84EC-49231553B1BF}"/>
              </a:ext>
            </a:extLst>
          </p:cNvPr>
          <p:cNvSpPr txBox="1"/>
          <p:nvPr/>
        </p:nvSpPr>
        <p:spPr>
          <a:xfrm>
            <a:off x="571499" y="5379665"/>
            <a:ext cx="33575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reconstructs the final output.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631B6-54EF-BC4F-B8D1-B0F0473B0592}"/>
              </a:ext>
            </a:extLst>
          </p:cNvPr>
          <p:cNvSpPr txBox="1"/>
          <p:nvPr/>
        </p:nvSpPr>
        <p:spPr>
          <a:xfrm>
            <a:off x="9844088" y="1558664"/>
            <a:ext cx="1157287" cy="38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4EEC1F-7AEF-5D4C-BA97-B42971C3C523}"/>
              </a:ext>
            </a:extLst>
          </p:cNvPr>
          <p:cNvSpPr txBox="1"/>
          <p:nvPr/>
        </p:nvSpPr>
        <p:spPr>
          <a:xfrm>
            <a:off x="9844088" y="2754105"/>
            <a:ext cx="1157287" cy="38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B08B2A-165A-0146-B9A2-11297D519AC4}"/>
              </a:ext>
            </a:extLst>
          </p:cNvPr>
          <p:cNvSpPr txBox="1"/>
          <p:nvPr/>
        </p:nvSpPr>
        <p:spPr>
          <a:xfrm>
            <a:off x="9963151" y="3912424"/>
            <a:ext cx="1157287" cy="383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240366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395</Words>
  <Application>Microsoft Macintosh PowerPoint</Application>
  <PresentationFormat>Widescreen</PresentationFormat>
  <Paragraphs>70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Timing</vt:lpstr>
      <vt:lpstr>Dark Matter wPRF (TCC ‘18)</vt:lpstr>
      <vt:lpstr>Fully Distributed (New protocol)</vt:lpstr>
      <vt:lpstr>Fully Distributed (New protocol) – Implementation</vt:lpstr>
      <vt:lpstr>OPRF – Current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Timing</dc:title>
  <dc:creator>Vivek Sharma</dc:creator>
  <cp:lastModifiedBy>Vivek Sharma</cp:lastModifiedBy>
  <cp:revision>12</cp:revision>
  <dcterms:created xsi:type="dcterms:W3CDTF">2021-01-29T01:28:02Z</dcterms:created>
  <dcterms:modified xsi:type="dcterms:W3CDTF">2021-01-29T03:26:11Z</dcterms:modified>
</cp:coreProperties>
</file>