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5"/>
  </p:normalViewPr>
  <p:slideViewPr>
    <p:cSldViewPr snapToGrid="0" snapToObjects="1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905-03F7-8042-830B-B3EF00142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B7936-377D-BB40-B68B-17875B7BF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5629F-FD14-DA45-B8E1-0E00DFA2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2DD9-6884-CB47-950F-252C90ED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B037-ED02-5448-A6F6-04D53A54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B01C-D25E-764B-926D-7F1ED9CF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3E48-E391-5F4E-9C7E-C8C5A3CD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C3F6-7269-C84E-BC6B-DE32D9D3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B1EB-69A9-5A40-B1A0-246F0499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6FF6-2B64-214C-80F4-9C7E58C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FFEF0-4426-1345-81D5-330C6629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AB35-A8F6-C74F-82C6-7E61FCCD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2F19-8779-B240-89EF-4E949E96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DBD3-9A01-2644-8C8B-D2086347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8ACB-0301-6F42-BDE7-46DFEF8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B6D6-F36B-B64B-8703-9E3D6ED4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950D-4C0F-5B4A-8BA4-3D226B5A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419A-34BB-BA4B-B9C7-B7AD4B3D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4F30-F7C6-C64A-BA58-3F1C482B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104E-6ECB-5742-B675-D74C0B47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CFD1-33E9-BA4F-B679-9CA1325B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EB33-B5CB-4649-9A11-33970A4D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0253-CEC2-B04B-B302-A942172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4812-4DD1-1C4C-AA96-EC8A98EA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0789-7976-0247-9C7F-E8D2298F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627E-97CA-8943-BE6C-1DBF1873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6A43-5DAC-6644-8855-6435695C3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3DB9-5D3D-3048-86EA-5FA31721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4D17-EF39-B647-9196-A301145D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A7F09-95EB-A74A-82E2-59F1447A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3439F-1485-9B4E-9517-46D37741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C8A6-C9FD-4D4B-8888-1071DFB6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3A3A-730D-CA46-983B-4F9706F6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A4070-63F5-7E40-A5DA-B9BA6852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AB01E-CF70-E74A-AAF4-E296FDEE6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A459-9184-FB46-8D24-52C6458A3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4F8FD-DA16-C042-ACA5-9A3EF608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ABECC-ED2F-804F-9CB8-F7783D6D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21CF0-BCB1-294D-9D47-4ECC055B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7493-A6CA-A449-B26A-FDF33F3B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005EA-8366-8747-8469-8F7C6B4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D4544-7954-8440-91D7-87607819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01E1A-2E3B-0F48-8763-BA6620DE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4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32917-D968-004E-AF0B-6CAE2504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3C00E-CE1E-3D4A-937C-2B8AC7D3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CE403-40B2-564D-AB61-C40819E2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C61E-4578-1C45-A2AB-E6802535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6146-73C1-5C41-86A8-796AB3DA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0E851-2E2C-1B42-BBCE-10190F54E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86BCF-9C95-7C4E-BBAB-D637D785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5BFC1-1FE1-4D4A-8683-A138B71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8FB84-E1A0-6F4C-A43E-0A8DBEF6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7FAD-F452-5248-82C5-D322EDFC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A069E-D6D5-5B45-9C4D-8A76B1EF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A30F3-36DA-B341-A74B-E8C55D31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51FAA-B603-1548-A1EB-3C687EB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071E-D0ED-C547-88E2-58D7EA45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AAC6-84C7-7148-A583-2C2CBE00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98473-D3F3-5745-97BB-A620604A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0628B-2DA8-0144-B5DB-336F8B70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634B-3A41-574C-BE27-FEA2F4259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7EF1-012D-8345-B60A-0A906EBD748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0120-65F3-9740-AA70-63A1EC76F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75D6-236D-444C-B494-4A8570373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892E-A43B-684A-9725-B4AC376B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37786547/enforcing-statement-order-in-c/3778979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75C5-083B-1E41-B9F2-18F7DD80D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Buggy Snail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EFCBA-BC07-3442-93D0-016888CE0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5C9E-80F0-F94C-9C8D-7FD23A2D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6269-B581-7E4A-9E65-F996E20F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Phase 3(using lookup) took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4.6 µsec in new protocol and OPRF </a:t>
            </a:r>
            <a:r>
              <a:rPr lang="en-US" dirty="0"/>
              <a:t>but it takes </a:t>
            </a:r>
            <a:r>
              <a:rPr lang="en-US" dirty="0">
                <a:solidFill>
                  <a:srgbClr val="FF0000"/>
                </a:solidFill>
              </a:rPr>
              <a:t>13 µsec in Dark matter PRF.</a:t>
            </a:r>
          </a:p>
          <a:p>
            <a:r>
              <a:rPr lang="en-US" dirty="0"/>
              <a:t>The following was microbenchmark on dark matter PRF.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AC493-CEFD-3746-AC1D-074F59BBFE7B}"/>
              </a:ext>
            </a:extLst>
          </p:cNvPr>
          <p:cNvSpPr txBox="1"/>
          <p:nvPr/>
        </p:nvSpPr>
        <p:spPr>
          <a:xfrm>
            <a:off x="1200151" y="3786187"/>
            <a:ext cx="23288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1</a:t>
            </a:r>
          </a:p>
          <a:p>
            <a:pPr algn="ctr"/>
            <a:r>
              <a:rPr lang="en-US" dirty="0"/>
              <a:t>Toeplitz_by_x()</a:t>
            </a:r>
          </a:p>
          <a:p>
            <a:pPr algn="ctr"/>
            <a:r>
              <a:rPr lang="en-US" dirty="0"/>
              <a:t>20.9 µsec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771CF-E79E-B340-9516-936318D21FD2}"/>
              </a:ext>
            </a:extLst>
          </p:cNvPr>
          <p:cNvSpPr txBox="1"/>
          <p:nvPr/>
        </p:nvSpPr>
        <p:spPr>
          <a:xfrm>
            <a:off x="4524376" y="3786187"/>
            <a:ext cx="23288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2</a:t>
            </a:r>
          </a:p>
          <a:p>
            <a:pPr algn="ctr"/>
            <a:r>
              <a:rPr lang="en-US" dirty="0"/>
              <a:t>SC_party1/2()</a:t>
            </a:r>
          </a:p>
          <a:p>
            <a:pPr algn="ctr"/>
            <a:r>
              <a:rPr lang="en-US" dirty="0"/>
              <a:t>6.4 µsec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9B0FE-D4A3-8C45-9B53-E2CAE059BE06}"/>
              </a:ext>
            </a:extLst>
          </p:cNvPr>
          <p:cNvSpPr txBox="1"/>
          <p:nvPr/>
        </p:nvSpPr>
        <p:spPr>
          <a:xfrm>
            <a:off x="7848601" y="3786187"/>
            <a:ext cx="23288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3</a:t>
            </a:r>
          </a:p>
          <a:p>
            <a:pPr algn="ctr"/>
            <a:r>
              <a:rPr lang="en-US" dirty="0"/>
              <a:t>usedLookupTable()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13.5 µsec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E9EBD4-2587-5344-9176-10CAD481521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29013" y="4247852"/>
            <a:ext cx="99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114D0F-E3E5-9747-8D23-9B08D471E04D}"/>
              </a:ext>
            </a:extLst>
          </p:cNvPr>
          <p:cNvCxnSpPr/>
          <p:nvPr/>
        </p:nvCxnSpPr>
        <p:spPr>
          <a:xfrm>
            <a:off x="6853238" y="4233266"/>
            <a:ext cx="99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C147-6A05-F94A-8F2C-59C18C5E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252C-98DC-6E44-B6FA-0B1C007B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from previous phase/round takes more time and the timing is leaked.</a:t>
            </a:r>
          </a:p>
          <a:p>
            <a:r>
              <a:rPr lang="en-US" dirty="0"/>
              <a:t>Phase 1 and Phase 2 runs </a:t>
            </a:r>
            <a:r>
              <a:rPr lang="en-US" dirty="0" err="1"/>
              <a:t>nRuns</a:t>
            </a:r>
            <a:r>
              <a:rPr lang="en-US" dirty="0"/>
              <a:t>(1000) number of times internally* instead of </a:t>
            </a:r>
            <a:r>
              <a:rPr lang="en-US" dirty="0" err="1"/>
              <a:t>nTimes</a:t>
            </a:r>
            <a:r>
              <a:rPr lang="en-US" dirty="0"/>
              <a:t>(=1) times.</a:t>
            </a:r>
          </a:p>
          <a:p>
            <a:r>
              <a:rPr lang="en-US" dirty="0"/>
              <a:t>* = This internal run is different from 1000 runs used in timing.</a:t>
            </a:r>
          </a:p>
        </p:txBody>
      </p:sp>
    </p:spTree>
    <p:extLst>
      <p:ext uri="{BB962C8B-B14F-4D97-AF65-F5344CB8AC3E}">
        <p14:creationId xmlns:p14="http://schemas.microsoft.com/office/powerpoint/2010/main" val="241359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7DA8AAF-2690-4E4F-B116-239E15549418}"/>
              </a:ext>
            </a:extLst>
          </p:cNvPr>
          <p:cNvSpPr/>
          <p:nvPr/>
        </p:nvSpPr>
        <p:spPr>
          <a:xfrm>
            <a:off x="6543675" y="5115875"/>
            <a:ext cx="3028949" cy="1360012"/>
          </a:xfrm>
          <a:prstGeom prst="ellips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026-B3B3-7340-8647-F0EA9BB2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/>
              <a:t>Analysis: Project Buggy Snail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30A6-B5CF-674D-B09B-6E5FEEDA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160337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Replicate </a:t>
            </a:r>
            <a:r>
              <a:rPr lang="en-US" dirty="0" err="1"/>
              <a:t>PRF.cpp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Make code modular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Disable full-length running of each phase and time the protocol.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71FD0C-BF74-224A-945F-5818407D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46811"/>
              </p:ext>
            </p:extLst>
          </p:nvPr>
        </p:nvGraphicFramePr>
        <p:xfrm>
          <a:off x="2114550" y="4166312"/>
          <a:ext cx="7700962" cy="2206152"/>
        </p:xfrm>
        <a:graphic>
          <a:graphicData uri="http://schemas.openxmlformats.org/drawingml/2006/table">
            <a:tbl>
              <a:tblPr/>
              <a:tblGrid>
                <a:gridCol w="3850481">
                  <a:extLst>
                    <a:ext uri="{9D8B030D-6E8A-4147-A177-3AD203B41FA5}">
                      <a16:colId xmlns:a16="http://schemas.microsoft.com/office/drawing/2014/main" val="2858953309"/>
                    </a:ext>
                  </a:extLst>
                </a:gridCol>
                <a:gridCol w="3850481">
                  <a:extLst>
                    <a:ext uri="{9D8B030D-6E8A-4147-A177-3AD203B41FA5}">
                      <a16:colId xmlns:a16="http://schemas.microsoft.com/office/drawing/2014/main" val="1074184880"/>
                    </a:ext>
                  </a:extLst>
                </a:gridCol>
              </a:tblGrid>
              <a:tr h="5515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Removal of phase*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in timing of phase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381174"/>
                  </a:ext>
                </a:extLst>
              </a:tr>
              <a:tr h="5515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phase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445018"/>
                  </a:ext>
                </a:extLst>
              </a:tr>
              <a:tr h="5515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phase 1 and phase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13.5 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3.89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448029"/>
                  </a:ext>
                </a:extLst>
              </a:tr>
              <a:tr h="5515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phase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13.5 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3.67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5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3CE7D3-4F46-904F-ACC0-24C2324EEBB2}"/>
              </a:ext>
            </a:extLst>
          </p:cNvPr>
          <p:cNvSpPr txBox="1"/>
          <p:nvPr/>
        </p:nvSpPr>
        <p:spPr>
          <a:xfrm>
            <a:off x="1143000" y="3306703"/>
            <a:ext cx="9149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Aim: To find if running of any phase/round affects the timing for phase3(lookup table) </a:t>
            </a:r>
          </a:p>
        </p:txBody>
      </p:sp>
    </p:spTree>
    <p:extLst>
      <p:ext uri="{BB962C8B-B14F-4D97-AF65-F5344CB8AC3E}">
        <p14:creationId xmlns:p14="http://schemas.microsoft.com/office/powerpoint/2010/main" val="34921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CCA4-C83A-9843-AB73-4FE249C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solutions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C0E1-8E7C-B746-A3BE-E630592B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0413"/>
          </a:xfrm>
        </p:spPr>
        <p:txBody>
          <a:bodyPr/>
          <a:lstStyle/>
          <a:p>
            <a:r>
              <a:rPr lang="en-US" dirty="0"/>
              <a:t>Time phase 2 on outer level, earlier it was inside OT.cpp – </a:t>
            </a:r>
            <a:r>
              <a:rPr lang="en-US" dirty="0">
                <a:solidFill>
                  <a:srgbClr val="FF0000"/>
                </a:solidFill>
              </a:rPr>
              <a:t>FAILED!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5BF9F-8BBF-1E47-9D04-0D6444B29767}"/>
              </a:ext>
            </a:extLst>
          </p:cNvPr>
          <p:cNvSpPr txBox="1"/>
          <p:nvPr/>
        </p:nvSpPr>
        <p:spPr>
          <a:xfrm>
            <a:off x="7172325" y="3642003"/>
            <a:ext cx="1914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PRF.cpp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EBB82-A637-B04F-87BC-9B78C78B01FC}"/>
              </a:ext>
            </a:extLst>
          </p:cNvPr>
          <p:cNvSpPr txBox="1"/>
          <p:nvPr/>
        </p:nvSpPr>
        <p:spPr>
          <a:xfrm>
            <a:off x="7172325" y="5381625"/>
            <a:ext cx="1914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buggy_snail.cpp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55900-D274-D449-823F-E2550123F408}"/>
              </a:ext>
            </a:extLst>
          </p:cNvPr>
          <p:cNvSpPr/>
          <p:nvPr/>
        </p:nvSpPr>
        <p:spPr>
          <a:xfrm>
            <a:off x="1185862" y="3241952"/>
            <a:ext cx="2857501" cy="25090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6E78D-96E9-3847-BF5E-85651EB07180}"/>
              </a:ext>
            </a:extLst>
          </p:cNvPr>
          <p:cNvSpPr txBox="1"/>
          <p:nvPr/>
        </p:nvSpPr>
        <p:spPr>
          <a:xfrm>
            <a:off x="1800222" y="4793695"/>
            <a:ext cx="1914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SC_Party[1/2]()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D3289-4A54-9141-8852-EF3ADB6E6B59}"/>
              </a:ext>
            </a:extLst>
          </p:cNvPr>
          <p:cNvSpPr txBox="1"/>
          <p:nvPr/>
        </p:nvSpPr>
        <p:spPr>
          <a:xfrm>
            <a:off x="1678781" y="2872620"/>
            <a:ext cx="1914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6643A-C7DD-3A4F-B5C9-636A94986C23}"/>
              </a:ext>
            </a:extLst>
          </p:cNvPr>
          <p:cNvSpPr txBox="1"/>
          <p:nvPr/>
        </p:nvSpPr>
        <p:spPr>
          <a:xfrm>
            <a:off x="1800221" y="3816488"/>
            <a:ext cx="1914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OT_Party[1/2]()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36D7D6-9A65-E843-B5D0-19DF2DDB8AD3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714747" y="3826669"/>
            <a:ext cx="3457578" cy="11516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B489A1-121F-B84D-9E55-85D23F211D55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3714747" y="4978361"/>
            <a:ext cx="3457578" cy="587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1B99F76-6172-774D-8AB2-E048B9788757}"/>
              </a:ext>
            </a:extLst>
          </p:cNvPr>
          <p:cNvCxnSpPr>
            <a:stCxn id="7" idx="1"/>
          </p:cNvCxnSpPr>
          <p:nvPr/>
        </p:nvCxnSpPr>
        <p:spPr>
          <a:xfrm rot="10800000">
            <a:off x="1493042" y="4033183"/>
            <a:ext cx="307180" cy="945178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AC2D93-7606-424A-A069-7E9D0FCAF54A}"/>
              </a:ext>
            </a:extLst>
          </p:cNvPr>
          <p:cNvCxnSpPr>
            <a:cxnSpLocks/>
          </p:cNvCxnSpPr>
          <p:nvPr/>
        </p:nvCxnSpPr>
        <p:spPr>
          <a:xfrm flipV="1">
            <a:off x="1482322" y="4033183"/>
            <a:ext cx="328617" cy="10181"/>
          </a:xfrm>
          <a:prstGeom prst="straightConnector1">
            <a:avLst/>
          </a:prstGeom>
          <a:ln w="127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0576-D938-0F4C-9AB6-9FD4D2D7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Culprit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AA0B-94A3-3D44-9AED-CF17E5DAA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9275"/>
            <a:ext cx="10515600" cy="54768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https://stackoverflow.com/questions/37786547/enforcing-statement-order-in-c/37789799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29A616-7546-464B-9555-64636178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365125"/>
            <a:ext cx="5993192" cy="4929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03873-5589-D84B-9C55-77B19F014F5D}"/>
              </a:ext>
            </a:extLst>
          </p:cNvPr>
          <p:cNvSpPr txBox="1"/>
          <p:nvPr/>
        </p:nvSpPr>
        <p:spPr>
          <a:xfrm>
            <a:off x="571500" y="1690688"/>
            <a:ext cx="4757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-O3 flag was optimizing the code to a point where reordering was done.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Wouldn’t show up in debugging.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This was the order(suspected)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F38B2-4999-994D-8E1C-793992AE053B}"/>
              </a:ext>
            </a:extLst>
          </p:cNvPr>
          <p:cNvSpPr txBox="1"/>
          <p:nvPr/>
        </p:nvSpPr>
        <p:spPr>
          <a:xfrm>
            <a:off x="571500" y="3265818"/>
            <a:ext cx="4757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phase3 time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Complete phase 2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Complete phase 3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Stop phase 3 timer</a:t>
            </a:r>
          </a:p>
        </p:txBody>
      </p:sp>
    </p:spTree>
    <p:extLst>
      <p:ext uri="{BB962C8B-B14F-4D97-AF65-F5344CB8AC3E}">
        <p14:creationId xmlns:p14="http://schemas.microsoft.com/office/powerpoint/2010/main" val="270327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48A1-8601-1843-8657-123FB391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4E6B-7A3E-FB42-ADD4-536216181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7800"/>
          </a:xfrm>
        </p:spPr>
        <p:txBody>
          <a:bodyPr/>
          <a:lstStyle/>
          <a:p>
            <a:r>
              <a:rPr lang="en-US" dirty="0"/>
              <a:t>Being in LLVM committee Chandler Carruth acknowledges this problem and suggest </a:t>
            </a:r>
            <a:r>
              <a:rPr lang="en-US" dirty="0" err="1"/>
              <a:t>microbenchmarking</a:t>
            </a:r>
            <a:r>
              <a:rPr lang="en-US" dirty="0"/>
              <a:t>.</a:t>
            </a:r>
          </a:p>
          <a:p>
            <a:r>
              <a:rPr lang="en-US" dirty="0" err="1"/>
              <a:t>Microbenchmarking</a:t>
            </a:r>
            <a:r>
              <a:rPr lang="en-US" dirty="0"/>
              <a:t> is similar to method suggested by </a:t>
            </a:r>
            <a:r>
              <a:rPr lang="en-US" dirty="0" err="1"/>
              <a:t>Tzipora</a:t>
            </a:r>
            <a:r>
              <a:rPr lang="en-US" dirty="0"/>
              <a:t> on 1/22/21 of benchmarking each section separately.</a:t>
            </a:r>
          </a:p>
          <a:p>
            <a:r>
              <a:rPr lang="en-US" dirty="0"/>
              <a:t>Apart from that another benchmarking method is used where optimization is –O2 flag. </a:t>
            </a:r>
          </a:p>
        </p:txBody>
      </p:sp>
    </p:spTree>
    <p:extLst>
      <p:ext uri="{BB962C8B-B14F-4D97-AF65-F5344CB8AC3E}">
        <p14:creationId xmlns:p14="http://schemas.microsoft.com/office/powerpoint/2010/main" val="246330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7FED3CD-E5F3-0043-9C85-54DB391FA9C9}"/>
              </a:ext>
            </a:extLst>
          </p:cNvPr>
          <p:cNvSpPr/>
          <p:nvPr/>
        </p:nvSpPr>
        <p:spPr>
          <a:xfrm>
            <a:off x="7743424" y="1135879"/>
            <a:ext cx="3431257" cy="4590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92A0C4-5FB3-2949-8FD3-DFBFA13EE9C9}"/>
              </a:ext>
            </a:extLst>
          </p:cNvPr>
          <p:cNvSpPr/>
          <p:nvPr/>
        </p:nvSpPr>
        <p:spPr>
          <a:xfrm>
            <a:off x="3800816" y="1876301"/>
            <a:ext cx="3722445" cy="384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4DE9C0-EBE7-454B-A5E5-57B8AC8F6575}"/>
              </a:ext>
            </a:extLst>
          </p:cNvPr>
          <p:cNvSpPr/>
          <p:nvPr/>
        </p:nvSpPr>
        <p:spPr>
          <a:xfrm>
            <a:off x="213756" y="1876301"/>
            <a:ext cx="2945080" cy="3706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F58D0-FD54-194C-B0E3-8486A4F5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27"/>
            <a:ext cx="6973273" cy="562104"/>
          </a:xfrm>
        </p:spPr>
        <p:txBody>
          <a:bodyPr>
            <a:normAutofit fontScale="90000"/>
          </a:bodyPr>
          <a:lstStyle/>
          <a:p>
            <a:r>
              <a:rPr lang="en-US" dirty="0"/>
              <a:t>Micro benchmarking technique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F6CA-031E-9C41-9D4C-F5B00857B76C}"/>
              </a:ext>
            </a:extLst>
          </p:cNvPr>
          <p:cNvSpPr txBox="1"/>
          <p:nvPr/>
        </p:nvSpPr>
        <p:spPr>
          <a:xfrm>
            <a:off x="4420313" y="2209685"/>
            <a:ext cx="2526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round 1 and store result in global 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0F28A-BD72-E54E-8825-11C16DE78EF6}"/>
              </a:ext>
            </a:extLst>
          </p:cNvPr>
          <p:cNvSpPr/>
          <p:nvPr/>
        </p:nvSpPr>
        <p:spPr>
          <a:xfrm>
            <a:off x="4200150" y="2990074"/>
            <a:ext cx="3103175" cy="1902559"/>
          </a:xfrm>
          <a:prstGeom prst="rect">
            <a:avLst/>
          </a:prstGeom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FDB31-993A-3C49-AF4B-B1C26681EC77}"/>
              </a:ext>
            </a:extLst>
          </p:cNvPr>
          <p:cNvSpPr txBox="1"/>
          <p:nvPr/>
        </p:nvSpPr>
        <p:spPr>
          <a:xfrm>
            <a:off x="4420313" y="3198305"/>
            <a:ext cx="2526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Fetch output of round 1 from global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D9890-EBEE-0544-9912-1D5C045D386A}"/>
              </a:ext>
            </a:extLst>
          </p:cNvPr>
          <p:cNvSpPr txBox="1"/>
          <p:nvPr/>
        </p:nvSpPr>
        <p:spPr>
          <a:xfrm>
            <a:off x="4420313" y="4147781"/>
            <a:ext cx="2526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74B14-AACB-B345-A07B-C9621197EC38}"/>
              </a:ext>
            </a:extLst>
          </p:cNvPr>
          <p:cNvSpPr txBox="1"/>
          <p:nvPr/>
        </p:nvSpPr>
        <p:spPr>
          <a:xfrm>
            <a:off x="4420313" y="5105268"/>
            <a:ext cx="2526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854D9-BCD2-0443-9612-8049F4D94815}"/>
              </a:ext>
            </a:extLst>
          </p:cNvPr>
          <p:cNvSpPr/>
          <p:nvPr/>
        </p:nvSpPr>
        <p:spPr>
          <a:xfrm>
            <a:off x="356121" y="2990074"/>
            <a:ext cx="2526751" cy="890649"/>
          </a:xfrm>
          <a:prstGeom prst="rect">
            <a:avLst/>
          </a:prstGeom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04A8C-E1C3-C649-B993-ED7CDD332005}"/>
              </a:ext>
            </a:extLst>
          </p:cNvPr>
          <p:cNvSpPr txBox="1"/>
          <p:nvPr/>
        </p:nvSpPr>
        <p:spPr>
          <a:xfrm>
            <a:off x="590797" y="4147781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784E3-5A51-3643-90D4-0BB980136676}"/>
              </a:ext>
            </a:extLst>
          </p:cNvPr>
          <p:cNvSpPr txBox="1"/>
          <p:nvPr/>
        </p:nvSpPr>
        <p:spPr>
          <a:xfrm>
            <a:off x="590797" y="4962763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EC6AA-0985-4B46-951B-8847406E70C3}"/>
              </a:ext>
            </a:extLst>
          </p:cNvPr>
          <p:cNvSpPr txBox="1"/>
          <p:nvPr/>
        </p:nvSpPr>
        <p:spPr>
          <a:xfrm>
            <a:off x="590797" y="3244334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0F752-C2F2-464A-843F-2530662D254D}"/>
              </a:ext>
            </a:extLst>
          </p:cNvPr>
          <p:cNvSpPr txBox="1"/>
          <p:nvPr/>
        </p:nvSpPr>
        <p:spPr>
          <a:xfrm>
            <a:off x="8099684" y="1372879"/>
            <a:ext cx="2526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round 1 and store result in global variable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778CA-3F07-CF42-92B1-28ECBE1B1A62}"/>
              </a:ext>
            </a:extLst>
          </p:cNvPr>
          <p:cNvSpPr/>
          <p:nvPr/>
        </p:nvSpPr>
        <p:spPr>
          <a:xfrm>
            <a:off x="7811473" y="2990074"/>
            <a:ext cx="3103175" cy="2593169"/>
          </a:xfrm>
          <a:prstGeom prst="rect">
            <a:avLst/>
          </a:prstGeom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146BD-8F4B-D74F-A966-29F2C2EE4A1E}"/>
              </a:ext>
            </a:extLst>
          </p:cNvPr>
          <p:cNvSpPr txBox="1"/>
          <p:nvPr/>
        </p:nvSpPr>
        <p:spPr>
          <a:xfrm>
            <a:off x="8046148" y="3234392"/>
            <a:ext cx="2526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Fetch output of round 1 from global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130A5-333C-A642-A732-00C1A4C66E48}"/>
              </a:ext>
            </a:extLst>
          </p:cNvPr>
          <p:cNvSpPr txBox="1"/>
          <p:nvPr/>
        </p:nvSpPr>
        <p:spPr>
          <a:xfrm>
            <a:off x="8099685" y="4962762"/>
            <a:ext cx="2526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Round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81E1F-E032-9544-A45C-C6726743D7BB}"/>
              </a:ext>
            </a:extLst>
          </p:cNvPr>
          <p:cNvSpPr txBox="1"/>
          <p:nvPr/>
        </p:nvSpPr>
        <p:spPr>
          <a:xfrm>
            <a:off x="8099684" y="2201009"/>
            <a:ext cx="2526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round 2 and store result in global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549FA5-40DE-FC47-8C50-0AC4F3C93906}"/>
              </a:ext>
            </a:extLst>
          </p:cNvPr>
          <p:cNvSpPr txBox="1"/>
          <p:nvPr/>
        </p:nvSpPr>
        <p:spPr>
          <a:xfrm>
            <a:off x="8099684" y="4059631"/>
            <a:ext cx="25267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Fetch output of round 2 from global variable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88FBB-485C-6845-9167-B4F894220B55}"/>
              </a:ext>
            </a:extLst>
          </p:cNvPr>
          <p:cNvSpPr txBox="1"/>
          <p:nvPr/>
        </p:nvSpPr>
        <p:spPr>
          <a:xfrm>
            <a:off x="1526969" y="6369441"/>
            <a:ext cx="813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Green box </a:t>
            </a:r>
            <a:r>
              <a:rPr lang="en-US" dirty="0"/>
              <a:t>indicates a loop that runs for 1000 times, rest of the blocks runs just once.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0D0BA9-A457-9243-A22C-4127097B1299}"/>
              </a:ext>
            </a:extLst>
          </p:cNvPr>
          <p:cNvSpPr txBox="1"/>
          <p:nvPr/>
        </p:nvSpPr>
        <p:spPr>
          <a:xfrm>
            <a:off x="915388" y="1085672"/>
            <a:ext cx="1650671" cy="378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5B74B6-26F3-CC4F-9613-1360D3C6ECC3}"/>
              </a:ext>
            </a:extLst>
          </p:cNvPr>
          <p:cNvSpPr txBox="1"/>
          <p:nvPr/>
        </p:nvSpPr>
        <p:spPr>
          <a:xfrm>
            <a:off x="4858353" y="1020920"/>
            <a:ext cx="1650671" cy="378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4595C-4F19-FB4D-9447-B73F21F03546}"/>
              </a:ext>
            </a:extLst>
          </p:cNvPr>
          <p:cNvSpPr txBox="1"/>
          <p:nvPr/>
        </p:nvSpPr>
        <p:spPr>
          <a:xfrm>
            <a:off x="8484188" y="601610"/>
            <a:ext cx="1650671" cy="378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3 </a:t>
            </a:r>
          </a:p>
        </p:txBody>
      </p:sp>
    </p:spTree>
    <p:extLst>
      <p:ext uri="{BB962C8B-B14F-4D97-AF65-F5344CB8AC3E}">
        <p14:creationId xmlns:p14="http://schemas.microsoft.com/office/powerpoint/2010/main" val="347222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5774-480D-DD4F-8EB8-94AFE78A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366712"/>
            <a:ext cx="5257800" cy="849313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Micro benchmarking result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D41485-C9C3-0048-B76C-38F9D54C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1655"/>
              </p:ext>
            </p:extLst>
          </p:nvPr>
        </p:nvGraphicFramePr>
        <p:xfrm>
          <a:off x="1417638" y="1705504"/>
          <a:ext cx="3783014" cy="196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507">
                  <a:extLst>
                    <a:ext uri="{9D8B030D-6E8A-4147-A177-3AD203B41FA5}">
                      <a16:colId xmlns:a16="http://schemas.microsoft.com/office/drawing/2014/main" val="642461551"/>
                    </a:ext>
                  </a:extLst>
                </a:gridCol>
                <a:gridCol w="1891507">
                  <a:extLst>
                    <a:ext uri="{9D8B030D-6E8A-4147-A177-3AD203B41FA5}">
                      <a16:colId xmlns:a16="http://schemas.microsoft.com/office/drawing/2014/main" val="2529516919"/>
                    </a:ext>
                  </a:extLst>
                </a:gridCol>
              </a:tblGrid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54943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54122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03310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39482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0577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FB09473-EBDC-4345-8FA2-A7F05D116464}"/>
              </a:ext>
            </a:extLst>
          </p:cNvPr>
          <p:cNvSpPr txBox="1">
            <a:spLocks/>
          </p:cNvSpPr>
          <p:nvPr/>
        </p:nvSpPr>
        <p:spPr>
          <a:xfrm>
            <a:off x="6096000" y="366712"/>
            <a:ext cx="5257800" cy="849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/>
              <a:t>-O2 flag optimization result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97130C0-8404-7E41-837F-0C769A1DC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80823"/>
              </p:ext>
            </p:extLst>
          </p:nvPr>
        </p:nvGraphicFramePr>
        <p:xfrm>
          <a:off x="6684963" y="1705504"/>
          <a:ext cx="3783014" cy="196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507">
                  <a:extLst>
                    <a:ext uri="{9D8B030D-6E8A-4147-A177-3AD203B41FA5}">
                      <a16:colId xmlns:a16="http://schemas.microsoft.com/office/drawing/2014/main" val="642461551"/>
                    </a:ext>
                  </a:extLst>
                </a:gridCol>
                <a:gridCol w="1891507">
                  <a:extLst>
                    <a:ext uri="{9D8B030D-6E8A-4147-A177-3AD203B41FA5}">
                      <a16:colId xmlns:a16="http://schemas.microsoft.com/office/drawing/2014/main" val="2529516919"/>
                    </a:ext>
                  </a:extLst>
                </a:gridCol>
              </a:tblGrid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54943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54122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03310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39482"/>
                  </a:ext>
                </a:extLst>
              </a:tr>
              <a:tr h="3932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0577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42EA8-4AE8-A54B-8AE2-50E6808FCEB6}"/>
              </a:ext>
            </a:extLst>
          </p:cNvPr>
          <p:cNvCxnSpPr/>
          <p:nvPr/>
        </p:nvCxnSpPr>
        <p:spPr>
          <a:xfrm>
            <a:off x="5943600" y="114300"/>
            <a:ext cx="0" cy="637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5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466</Words>
  <Application>Microsoft Macintosh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Project Buggy Snail</vt:lpstr>
      <vt:lpstr>Problem</vt:lpstr>
      <vt:lpstr>Possible Problems</vt:lpstr>
      <vt:lpstr>Analysis: Project Buggy Snail</vt:lpstr>
      <vt:lpstr>Some solutions tried</vt:lpstr>
      <vt:lpstr>The Culprit</vt:lpstr>
      <vt:lpstr>Solution(s)</vt:lpstr>
      <vt:lpstr>Micro benchmarking technique</vt:lpstr>
      <vt:lpstr>Micro benchmarking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Buggy Snail</dc:title>
  <dc:creator>Vivek Sharma</dc:creator>
  <cp:lastModifiedBy>Vivek Sharma</cp:lastModifiedBy>
  <cp:revision>10</cp:revision>
  <dcterms:created xsi:type="dcterms:W3CDTF">2021-01-25T04:17:14Z</dcterms:created>
  <dcterms:modified xsi:type="dcterms:W3CDTF">2021-01-26T17:13:10Z</dcterms:modified>
</cp:coreProperties>
</file>