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1069" r:id="rId2"/>
    <p:sldId id="107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3"/>
  </p:normalViewPr>
  <p:slideViewPr>
    <p:cSldViewPr snapToGrid="0" snapToObjects="1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3DA5C9-E424-8A4A-B0A6-B6DD99307809}" type="datetimeFigureOut">
              <a:rPr lang="en-US" smtClean="0"/>
              <a:t>1/12/21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EA334-5F8D-D649-9C85-41C11B3EF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31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C2B4A-4AEE-6943-BB5F-6D47BAC24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A61A0-CBDD-3A49-B5CD-89AE27F59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71D6B-0578-794A-8A9D-A23967E6F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FC044-86EF-9443-8E81-ED0A2D43F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EB797-1768-1249-85A7-38FD34966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4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56AF7-6BDE-5248-98F0-EB4E01D09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C42B84-57AA-3E4B-91F6-C55DABC4B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5B030-E89E-CA41-BF1F-6C5CCB736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43E72-365A-D14A-9BD9-654132F8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92BB5-85F2-8B4F-B7B0-841D1864B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94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271133-97B0-D349-B673-BBD52D1161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37D93-77F7-0B4D-AA91-B5373CCC6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7C9DA-D049-9A4E-874B-AC246CCDA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45E4B-7F64-5E47-A18C-C683CA884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3DF7B-A96C-B843-A5F6-3654ACD61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EE380-EC8A-734D-A776-25A2CDF0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0C82C-1ECF-6040-827E-8EF36048A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76312-6E70-BE4A-8211-B261B55AF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B96F2-0EFD-3944-BC66-2144073A2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9F1A0-2EA8-D04E-982D-5934C672D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95473-7477-0745-8493-EAD8F54F0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45FBF-3C5D-6A4F-8FA0-6D2E7553B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ED81D-212C-B149-9B04-8046FFDDC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5E6BA-ED63-1341-83C0-9A046725A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7A46F-45D4-3048-8AC6-3CEAABC06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31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668A6-A137-A240-8742-E7D4E5B64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4964C-6246-D946-B31A-EA21E0E60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082E9-21F9-534C-9700-39B334A1C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E38B9-41CC-D842-9126-D7D666B6B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1C9E5-F710-AB49-AAFA-7AFEFFFAA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7D5AD-06AB-CA4F-869A-7631D03A7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24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1773F-6A0D-7A4A-B7FA-9CC229FD8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CCE55-5ED4-CF4E-83F4-AEAD7B766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F8E199-5444-2947-8EE1-CD140B764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7FA1B8-6885-694A-AA40-ED96AAA15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42DA4C-8584-1943-9B69-FA87A7470A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E5D0CC-F944-1B4C-935B-4D5A45DB6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812B33-1EA3-D04B-AFDA-8C9AAB6C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AEB5D3-230F-5D44-A5BF-F2DD8FA47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19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1B9A6-9B4F-D64A-9895-122708A46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1C86E7-9997-4549-90BB-49D660D88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05A28-5B6B-7D43-9588-B342ADA0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4C0BC8-6B1D-8F4F-9823-034B53E3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83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0C9EC3-4FD0-8A43-A950-5DFF89D6C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C8AB4E-EF54-AC4C-8EBD-0B585D226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2E666-C4CF-3749-8EA8-76D7FCDE2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86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0959-07BA-0349-AB76-DD69C33FC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9D07D-4769-D84C-9C73-97F3C328A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7A418-8628-2F43-B201-8FFE74817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0D1F2-5B2E-3041-AA2C-5F2FFF2A9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9411C-3E63-9443-B5BB-FCC77991F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B86A0-827C-A446-99B0-F8E54B03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88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3437E-B38E-9343-864A-0E3D85CB9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AF9FE5-8FC9-3249-944C-122CCCE31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09C442-45BE-EE43-A6A3-37A7DCA92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57E6F-CD1D-E64C-948A-3B80C9C12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0A781-F544-3148-9EE2-00BF5049B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B10BE-7755-F84F-8B28-99D2F58AC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86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B0061D-66BE-8846-9CCF-8A5CB4E06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185FB-7A0F-1047-A3CB-943326320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8E136-BE1A-6240-AEE8-EA78C53E7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9838D-6EB1-DF43-9A9D-BEB2CF4D714C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46AF9-8C7A-9744-BD92-EE5CCD0C3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E9FAF-70E8-FF4F-8C27-D5062CE78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0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438F-4DB3-7844-B5EF-73B049BBD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1938"/>
          </a:xfrm>
        </p:spPr>
        <p:txBody>
          <a:bodyPr>
            <a:normAutofit fontScale="90000"/>
          </a:bodyPr>
          <a:lstStyle/>
          <a:p>
            <a:r>
              <a:rPr lang="en-US" dirty="0"/>
              <a:t>Centralized </a:t>
            </a:r>
            <a:r>
              <a:rPr lang="en-US" dirty="0" err="1"/>
              <a:t>wPRF</a:t>
            </a:r>
            <a:r>
              <a:rPr lang="en-US" dirty="0"/>
              <a:t> (packed + lookup table)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376A4-7D5A-294B-A55B-C6B64919D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6634"/>
            <a:ext cx="10515600" cy="4950329"/>
          </a:xfrm>
        </p:spPr>
        <p:txBody>
          <a:bodyPr/>
          <a:lstStyle/>
          <a:p>
            <a:r>
              <a:rPr lang="en-US" dirty="0"/>
              <a:t>Files: </a:t>
            </a:r>
          </a:p>
          <a:p>
            <a:pPr lvl="1"/>
            <a:r>
              <a:rPr lang="en-US" dirty="0" err="1"/>
              <a:t>test_packed_PRF_central_lookup.cpp</a:t>
            </a:r>
            <a:endParaRPr lang="en-US" dirty="0"/>
          </a:p>
          <a:p>
            <a:pPr lvl="1"/>
            <a:r>
              <a:rPr lang="en-US" dirty="0" err="1"/>
              <a:t>lookup_functions.cpp</a:t>
            </a:r>
            <a:endParaRPr lang="en-US" dirty="0"/>
          </a:p>
          <a:p>
            <a:pPr lvl="1"/>
            <a:r>
              <a:rPr lang="en-US" dirty="0"/>
              <a:t>PackedMod2.hpp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B98CE578-0FDD-9E45-B9D4-DE9306589D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9709607"/>
                  </p:ext>
                </p:extLst>
              </p:nvPr>
            </p:nvGraphicFramePr>
            <p:xfrm>
              <a:off x="2266176" y="3585529"/>
              <a:ext cx="8128000" cy="189014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391332890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78023550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033617068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4264069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methods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/>
                            <a:t>No.of</a:t>
                          </a:r>
                          <a:r>
                            <a:rPr lang="en-US" b="1" dirty="0"/>
                            <a:t> times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Cost for each call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Total call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2432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toeplitzByVec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33n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33n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83017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Reformat_input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4172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uselookup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89865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Total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~34n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59501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B98CE578-0FDD-9E45-B9D4-DE9306589D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9709607"/>
                  </p:ext>
                </p:extLst>
              </p:nvPr>
            </p:nvGraphicFramePr>
            <p:xfrm>
              <a:off x="2266176" y="3585529"/>
              <a:ext cx="8128000" cy="189014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391332890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78023550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033617068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4264069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methods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/>
                            <a:t>No.of</a:t>
                          </a:r>
                          <a:r>
                            <a:rPr lang="en-US" b="1" dirty="0"/>
                            <a:t> times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Cost for each call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Total call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2432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toeplitzByVec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33n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33n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83017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Reformat_input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417292"/>
                      </a:ext>
                    </a:extLst>
                  </a:tr>
                  <a:tr h="4067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uselookup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250" t="-272727" r="-100625" b="-19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250" t="-272727" r="-625" b="-1969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89865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Total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~34n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595018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04673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E9B68-061C-9940-9896-567275401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0787"/>
          </a:xfrm>
        </p:spPr>
        <p:txBody>
          <a:bodyPr>
            <a:normAutofit fontScale="90000"/>
          </a:bodyPr>
          <a:lstStyle/>
          <a:p>
            <a:r>
              <a:rPr lang="en-US" dirty="0"/>
              <a:t>DIDO(Fully Distributed with packed and lookup)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AB670-FACD-0B48-95BA-CFADC917E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5912"/>
            <a:ext cx="10515600" cy="1683834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Files: </a:t>
            </a:r>
          </a:p>
          <a:p>
            <a:pPr lvl="1"/>
            <a:r>
              <a:rPr lang="en-US" sz="2000" dirty="0" err="1"/>
              <a:t>new_protocol.cpp</a:t>
            </a:r>
            <a:endParaRPr lang="en-US" sz="2000" dirty="0"/>
          </a:p>
          <a:p>
            <a:pPr lvl="1"/>
            <a:r>
              <a:rPr lang="en-US" sz="2000" dirty="0" err="1"/>
              <a:t>lookup_functions.cpp</a:t>
            </a:r>
            <a:endParaRPr lang="en-US" sz="2000" dirty="0"/>
          </a:p>
          <a:p>
            <a:pPr lvl="1"/>
            <a:r>
              <a:rPr lang="en-US" sz="2000" dirty="0"/>
              <a:t>PackedMod2.hpp</a:t>
            </a:r>
          </a:p>
          <a:p>
            <a:pPr lvl="1"/>
            <a:r>
              <a:rPr lang="en-US" sz="2000" dirty="0"/>
              <a:t>PackedMod3.hpp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7A5240E-57D2-BF42-922A-1627F5E696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1439286"/>
                  </p:ext>
                </p:extLst>
              </p:nvPr>
            </p:nvGraphicFramePr>
            <p:xfrm>
              <a:off x="1538867" y="2966121"/>
              <a:ext cx="8441476" cy="325625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10369">
                      <a:extLst>
                        <a:ext uri="{9D8B030D-6E8A-4147-A177-3AD203B41FA5}">
                          <a16:colId xmlns:a16="http://schemas.microsoft.com/office/drawing/2014/main" val="3913328905"/>
                        </a:ext>
                      </a:extLst>
                    </a:gridCol>
                    <a:gridCol w="2110369">
                      <a:extLst>
                        <a:ext uri="{9D8B030D-6E8A-4147-A177-3AD203B41FA5}">
                          <a16:colId xmlns:a16="http://schemas.microsoft.com/office/drawing/2014/main" val="2780235502"/>
                        </a:ext>
                      </a:extLst>
                    </a:gridCol>
                    <a:gridCol w="2110369">
                      <a:extLst>
                        <a:ext uri="{9D8B030D-6E8A-4147-A177-3AD203B41FA5}">
                          <a16:colId xmlns:a16="http://schemas.microsoft.com/office/drawing/2014/main" val="3033617068"/>
                        </a:ext>
                      </a:extLst>
                    </a:gridCol>
                    <a:gridCol w="2110369">
                      <a:extLst>
                        <a:ext uri="{9D8B030D-6E8A-4147-A177-3AD203B41FA5}">
                          <a16:colId xmlns:a16="http://schemas.microsoft.com/office/drawing/2014/main" val="2426406902"/>
                        </a:ext>
                      </a:extLst>
                    </a:gridCol>
                  </a:tblGrid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Methods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/>
                            <a:t>No.of</a:t>
                          </a:r>
                          <a:r>
                            <a:rPr lang="en-US" sz="1400" b="1" dirty="0"/>
                            <a:t> times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Cost for each call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Total call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2432484"/>
                      </a:ext>
                    </a:extLst>
                  </a:tr>
                  <a:tr h="3419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add()/^=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8301737"/>
                      </a:ext>
                    </a:extLst>
                  </a:tr>
                  <a:tr h="3419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^(XOR)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417292"/>
                      </a:ext>
                    </a:extLst>
                  </a:tr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toeplitzByVec</a:t>
                          </a:r>
                          <a:r>
                            <a:rPr lang="en-US" sz="1400" dirty="0"/>
                            <a:t>()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8986514"/>
                      </a:ext>
                    </a:extLst>
                  </a:tr>
                  <a:tr h="3405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MUX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972434"/>
                      </a:ext>
                    </a:extLst>
                  </a:tr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Reformat_input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0051518"/>
                      </a:ext>
                    </a:extLst>
                  </a:tr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>
                              <a:solidFill>
                                <a:srgbClr val="FF0000"/>
                              </a:solidFill>
                            </a:rPr>
                            <a:t>Lsbs</a:t>
                          </a:r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/</a:t>
                          </a:r>
                          <a:r>
                            <a:rPr lang="en-US" sz="1400" dirty="0" err="1">
                              <a:solidFill>
                                <a:srgbClr val="FF0000"/>
                              </a:solidFill>
                            </a:rPr>
                            <a:t>msbs</a:t>
                          </a:r>
                          <a:endParaRPr lang="en-US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4815395"/>
                      </a:ext>
                    </a:extLst>
                  </a:tr>
                  <a:tr h="3419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subtract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2296465"/>
                      </a:ext>
                    </a:extLst>
                  </a:tr>
                  <a:tr h="3419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uselookup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7453382"/>
                      </a:ext>
                    </a:extLst>
                  </a:tr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Total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𝟏𝟑𝟖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59501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7A5240E-57D2-BF42-922A-1627F5E696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1439286"/>
                  </p:ext>
                </p:extLst>
              </p:nvPr>
            </p:nvGraphicFramePr>
            <p:xfrm>
              <a:off x="1538867" y="2966121"/>
              <a:ext cx="8441476" cy="325625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10369">
                      <a:extLst>
                        <a:ext uri="{9D8B030D-6E8A-4147-A177-3AD203B41FA5}">
                          <a16:colId xmlns:a16="http://schemas.microsoft.com/office/drawing/2014/main" val="3913328905"/>
                        </a:ext>
                      </a:extLst>
                    </a:gridCol>
                    <a:gridCol w="2110369">
                      <a:extLst>
                        <a:ext uri="{9D8B030D-6E8A-4147-A177-3AD203B41FA5}">
                          <a16:colId xmlns:a16="http://schemas.microsoft.com/office/drawing/2014/main" val="2780235502"/>
                        </a:ext>
                      </a:extLst>
                    </a:gridCol>
                    <a:gridCol w="2110369">
                      <a:extLst>
                        <a:ext uri="{9D8B030D-6E8A-4147-A177-3AD203B41FA5}">
                          <a16:colId xmlns:a16="http://schemas.microsoft.com/office/drawing/2014/main" val="3033617068"/>
                        </a:ext>
                      </a:extLst>
                    </a:gridCol>
                    <a:gridCol w="2110369">
                      <a:extLst>
                        <a:ext uri="{9D8B030D-6E8A-4147-A177-3AD203B41FA5}">
                          <a16:colId xmlns:a16="http://schemas.microsoft.com/office/drawing/2014/main" val="2426406902"/>
                        </a:ext>
                      </a:extLst>
                    </a:gridCol>
                  </a:tblGrid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Methods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/>
                            <a:t>No.of</a:t>
                          </a:r>
                          <a:r>
                            <a:rPr lang="en-US" sz="1400" b="1" dirty="0"/>
                            <a:t> times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Cost for each call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Total call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2432484"/>
                      </a:ext>
                    </a:extLst>
                  </a:tr>
                  <a:tr h="3419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add()/^=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125926" r="-101205" b="-86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205" t="-125926" r="-1205" b="-8629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8301737"/>
                      </a:ext>
                    </a:extLst>
                  </a:tr>
                  <a:tr h="3419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^(XOR)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225926" r="-101205" b="-76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205" t="-225926" r="-1205" b="-7629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417292"/>
                      </a:ext>
                    </a:extLst>
                  </a:tr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toeplitzByVec</a:t>
                          </a:r>
                          <a:r>
                            <a:rPr lang="en-US" sz="1400" dirty="0"/>
                            <a:t>()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352000" r="-101205" b="-72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205" t="-352000" r="-1205" b="-72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8986514"/>
                      </a:ext>
                    </a:extLst>
                  </a:tr>
                  <a:tr h="3405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MUX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418519" r="-101205" b="-570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972434"/>
                      </a:ext>
                    </a:extLst>
                  </a:tr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Reformat_input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0051518"/>
                      </a:ext>
                    </a:extLst>
                  </a:tr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>
                              <a:solidFill>
                                <a:srgbClr val="FF0000"/>
                              </a:solidFill>
                            </a:rPr>
                            <a:t>Lsbs</a:t>
                          </a:r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/</a:t>
                          </a:r>
                          <a:r>
                            <a:rPr lang="en-US" sz="1400" dirty="0" err="1">
                              <a:solidFill>
                                <a:srgbClr val="FF0000"/>
                              </a:solidFill>
                            </a:rPr>
                            <a:t>msbs</a:t>
                          </a:r>
                          <a:endParaRPr lang="en-US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4815395"/>
                      </a:ext>
                    </a:extLst>
                  </a:tr>
                  <a:tr h="3419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subtract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700000" r="-101205" b="-28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205" t="-700000" r="-1205" b="-28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2296465"/>
                      </a:ext>
                    </a:extLst>
                  </a:tr>
                  <a:tr h="3419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uselookup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800000" r="-101205" b="-18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205" t="-800000" r="-1205" b="-18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7453382"/>
                      </a:ext>
                    </a:extLst>
                  </a:tr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Total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205" t="-1012500" r="-1205" b="-1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595018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16070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3330</TotalTime>
  <Words>142</Words>
  <Application>Microsoft Macintosh PowerPoint</Application>
  <PresentationFormat>Widescreen</PresentationFormat>
  <Paragraphs>68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Centralized wPRF (packed + lookup table)</vt:lpstr>
      <vt:lpstr>DIDO(Fully Distributed with packed and lookup)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Tzipora Halevi</dc:creator>
  <cp:lastModifiedBy>Vivek Sharma</cp:lastModifiedBy>
  <cp:revision>36</cp:revision>
  <dcterms:created xsi:type="dcterms:W3CDTF">2021-01-06T22:11:30Z</dcterms:created>
  <dcterms:modified xsi:type="dcterms:W3CDTF">2021-01-12T18:10:29Z</dcterms:modified>
</cp:coreProperties>
</file>