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0" r:id="rId5"/>
    <p:sldId id="283" r:id="rId6"/>
    <p:sldId id="278" r:id="rId7"/>
    <p:sldId id="282" r:id="rId8"/>
    <p:sldId id="264" r:id="rId9"/>
    <p:sldId id="288" r:id="rId10"/>
    <p:sldId id="267" r:id="rId11"/>
    <p:sldId id="285" r:id="rId12"/>
    <p:sldId id="287" r:id="rId13"/>
    <p:sldId id="268" r:id="rId14"/>
    <p:sldId id="284" r:id="rId15"/>
    <p:sldId id="269" r:id="rId16"/>
    <p:sldId id="262" r:id="rId17"/>
    <p:sldId id="261" r:id="rId18"/>
    <p:sldId id="274" r:id="rId19"/>
    <p:sldId id="272" r:id="rId20"/>
    <p:sldId id="273" r:id="rId21"/>
    <p:sldId id="281" r:id="rId22"/>
    <p:sldId id="279" r:id="rId23"/>
    <p:sldId id="280" r:id="rId24"/>
    <p:sldId id="25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194" autoAdjust="0"/>
  </p:normalViewPr>
  <p:slideViewPr>
    <p:cSldViewPr snapToGrid="0">
      <p:cViewPr varScale="1">
        <p:scale>
          <a:sx n="68" d="100"/>
          <a:sy n="68" d="100"/>
        </p:scale>
        <p:origin x="-78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CCA-6D60-426A-8C02-D556F5BD414F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3E5B-B754-4CA4-8C1A-708F7F6EC9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0072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CCA-6D60-426A-8C02-D556F5BD414F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3E5B-B754-4CA4-8C1A-708F7F6EC9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7715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CCA-6D60-426A-8C02-D556F5BD414F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3E5B-B754-4CA4-8C1A-708F7F6EC9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043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CCA-6D60-426A-8C02-D556F5BD414F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3E5B-B754-4CA4-8C1A-708F7F6EC9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445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CCA-6D60-426A-8C02-D556F5BD414F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3E5B-B754-4CA4-8C1A-708F7F6EC9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4909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CCA-6D60-426A-8C02-D556F5BD414F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3E5B-B754-4CA4-8C1A-708F7F6EC9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5207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CCA-6D60-426A-8C02-D556F5BD414F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3E5B-B754-4CA4-8C1A-708F7F6EC9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1829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CCA-6D60-426A-8C02-D556F5BD414F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3E5B-B754-4CA4-8C1A-708F7F6EC9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3734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CCA-6D60-426A-8C02-D556F5BD414F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3E5B-B754-4CA4-8C1A-708F7F6EC9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1008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CCA-6D60-426A-8C02-D556F5BD414F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3E5B-B754-4CA4-8C1A-708F7F6EC9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7414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CCA-6D60-426A-8C02-D556F5BD414F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3E5B-B754-4CA4-8C1A-708F7F6EC9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755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CBCCA-6D60-426A-8C02-D556F5BD414F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A3E5B-B754-4CA4-8C1A-708F7F6EC9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7638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740346" y="4036541"/>
            <a:ext cx="19159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密室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en-US" altLang="zh-CN" sz="2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——10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日改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44802" y="2197292"/>
            <a:ext cx="93345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197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alphaModFix amt="9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632" y="337405"/>
            <a:ext cx="11631828" cy="6392562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95843" y="1076770"/>
            <a:ext cx="51275" cy="522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90688" y="1076770"/>
            <a:ext cx="51275" cy="522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95843" y="6290987"/>
            <a:ext cx="2246120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195843" y="1053910"/>
            <a:ext cx="2246120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延期 4"/>
          <p:cNvSpPr/>
          <p:nvPr/>
        </p:nvSpPr>
        <p:spPr>
          <a:xfrm>
            <a:off x="4572001" y="3096497"/>
            <a:ext cx="478564" cy="437189"/>
          </a:xfrm>
          <a:prstGeom prst="flowChartDela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延期 9"/>
          <p:cNvSpPr/>
          <p:nvPr/>
        </p:nvSpPr>
        <p:spPr>
          <a:xfrm>
            <a:off x="4572001" y="4435027"/>
            <a:ext cx="478564" cy="437189"/>
          </a:xfrm>
          <a:prstGeom prst="flowChartDela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85060" y="2727165"/>
            <a:ext cx="1862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射</a:t>
            </a:r>
            <a:r>
              <a:rPr lang="zh-CN" altLang="en-US" dirty="0" smtClean="0">
                <a:solidFill>
                  <a:srgbClr val="FFFF00"/>
                </a:solidFill>
              </a:rPr>
              <a:t>灯（玩家影子，白底黑影）</a:t>
            </a:r>
            <a:endParaRPr lang="zh-CN" altLang="en-US" dirty="0">
              <a:solidFill>
                <a:srgbClr val="FFFF00"/>
              </a:solidFill>
            </a:endParaRPr>
          </a:p>
        </p:txBody>
      </p:sp>
      <p:cxnSp>
        <p:nvCxnSpPr>
          <p:cNvPr id="13" name="直接箭头连接符 12"/>
          <p:cNvCxnSpPr>
            <a:endCxn id="5" idx="1"/>
          </p:cNvCxnSpPr>
          <p:nvPr/>
        </p:nvCxnSpPr>
        <p:spPr>
          <a:xfrm>
            <a:off x="3871245" y="3096497"/>
            <a:ext cx="700756" cy="21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711653" y="4065695"/>
            <a:ext cx="213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投影灯（剑灵出招，黑底白影）</a:t>
            </a:r>
            <a:endParaRPr lang="zh-CN" altLang="en-US" dirty="0">
              <a:solidFill>
                <a:srgbClr val="92D050"/>
              </a:solidFill>
            </a:endParaRPr>
          </a:p>
        </p:txBody>
      </p:sp>
      <p:cxnSp>
        <p:nvCxnSpPr>
          <p:cNvPr id="16" name="直接箭头连接符 15"/>
          <p:cNvCxnSpPr>
            <a:endCxn id="10" idx="1"/>
          </p:cNvCxnSpPr>
          <p:nvPr/>
        </p:nvCxnSpPr>
        <p:spPr>
          <a:xfrm>
            <a:off x="3815698" y="4435027"/>
            <a:ext cx="756303" cy="21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814701" y="2999574"/>
            <a:ext cx="880217" cy="769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075776" y="1965533"/>
            <a:ext cx="191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玩家站立区</a:t>
            </a:r>
            <a:endParaRPr lang="zh-CN" altLang="en-US" dirty="0">
              <a:solidFill>
                <a:srgbClr val="FFFF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6694918" y="2307364"/>
            <a:ext cx="1442815" cy="69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306654" y="2911831"/>
            <a:ext cx="84034" cy="24292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263783" y="3757144"/>
            <a:ext cx="200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影子对战区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7348671" y="3956703"/>
            <a:ext cx="880929" cy="1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2781434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alphaModFix amt="9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632" y="337405"/>
            <a:ext cx="11631828" cy="6392562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10056" y="1692067"/>
            <a:ext cx="558895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需要设备：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、投影灯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、白色射灯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、大按钮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X10</a:t>
            </a: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、照明灯 正门两侧 灯笼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、人体触摸开关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X1 </a:t>
            </a: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、锈铁剑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、音效播放设备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264288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alphaModFix amt="9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632" y="337405"/>
            <a:ext cx="11631828" cy="6392562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10056" y="1692067"/>
            <a:ext cx="5588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装饰：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渔网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铁丝   绿色布 假树叶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668113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alphaModFix amt="9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0086" y="255373"/>
            <a:ext cx="11631828" cy="6392562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6886" y="939114"/>
            <a:ext cx="874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58030085"/>
              </p:ext>
            </p:extLst>
          </p:nvPr>
        </p:nvGraphicFramePr>
        <p:xfrm>
          <a:off x="4602532" y="1462334"/>
          <a:ext cx="5495784" cy="4522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3946"/>
                <a:gridCol w="1373946"/>
                <a:gridCol w="1373946"/>
                <a:gridCol w="1373946"/>
              </a:tblGrid>
              <a:tr h="904441"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31850" marR="131850" marT="65925" marB="65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/>
                    </a:p>
                  </a:txBody>
                  <a:tcPr marL="131850" marR="131850" marT="65925" marB="65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/>
                    </a:p>
                  </a:txBody>
                  <a:tcPr marL="131850" marR="131850" marT="65925" marB="65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31850" marR="131850" marT="65925" marB="65925">
                    <a:solidFill>
                      <a:schemeClr val="bg1"/>
                    </a:solidFill>
                  </a:tcPr>
                </a:tc>
              </a:tr>
              <a:tr h="904441">
                <a:tc>
                  <a:txBody>
                    <a:bodyPr/>
                    <a:lstStyle/>
                    <a:p>
                      <a:endParaRPr lang="zh-CN" altLang="en-US" sz="2600"/>
                    </a:p>
                  </a:txBody>
                  <a:tcPr marL="131850" marR="131850" marT="65925" marB="65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31850" marR="131850" marT="65925" marB="65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/>
                    </a:p>
                  </a:txBody>
                  <a:tcPr marL="131850" marR="131850" marT="65925" marB="65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31850" marR="131850" marT="65925" marB="65925">
                    <a:solidFill>
                      <a:schemeClr val="bg1"/>
                    </a:solidFill>
                  </a:tcPr>
                </a:tc>
              </a:tr>
              <a:tr h="904441">
                <a:tc>
                  <a:txBody>
                    <a:bodyPr/>
                    <a:lstStyle/>
                    <a:p>
                      <a:endParaRPr lang="zh-CN" altLang="en-US" sz="2600"/>
                    </a:p>
                  </a:txBody>
                  <a:tcPr marL="131850" marR="131850" marT="65925" marB="65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/>
                    </a:p>
                  </a:txBody>
                  <a:tcPr marL="131850" marR="131850" marT="65925" marB="65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/>
                    </a:p>
                  </a:txBody>
                  <a:tcPr marL="131850" marR="131850" marT="65925" marB="65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31850" marR="131850" marT="65925" marB="65925">
                    <a:solidFill>
                      <a:schemeClr val="bg1"/>
                    </a:solidFill>
                  </a:tcPr>
                </a:tc>
              </a:tr>
              <a:tr h="904441">
                <a:tc>
                  <a:txBody>
                    <a:bodyPr/>
                    <a:lstStyle/>
                    <a:p>
                      <a:endParaRPr lang="zh-CN" altLang="en-US" sz="2600"/>
                    </a:p>
                  </a:txBody>
                  <a:tcPr marL="131850" marR="131850" marT="65925" marB="65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/>
                    </a:p>
                  </a:txBody>
                  <a:tcPr marL="131850" marR="131850" marT="65925" marB="65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/>
                    </a:p>
                  </a:txBody>
                  <a:tcPr marL="131850" marR="131850" marT="65925" marB="65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31850" marR="131850" marT="65925" marB="65925">
                    <a:solidFill>
                      <a:schemeClr val="bg1"/>
                    </a:solidFill>
                  </a:tcPr>
                </a:tc>
              </a:tr>
              <a:tr h="904441">
                <a:tc>
                  <a:txBody>
                    <a:bodyPr/>
                    <a:lstStyle/>
                    <a:p>
                      <a:endParaRPr lang="zh-CN" altLang="en-US" sz="2600"/>
                    </a:p>
                  </a:txBody>
                  <a:tcPr marL="131850" marR="131850" marT="65925" marB="65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/>
                    </a:p>
                  </a:txBody>
                  <a:tcPr marL="131850" marR="131850" marT="65925" marB="65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/>
                    </a:p>
                  </a:txBody>
                  <a:tcPr marL="131850" marR="131850" marT="65925" marB="65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31850" marR="131850" marT="65925" marB="65925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47818" y="1540711"/>
            <a:ext cx="503898" cy="7479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1984" y="1517269"/>
            <a:ext cx="529860" cy="7714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05621" y="1561105"/>
            <a:ext cx="510391" cy="7275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69789" y="1648637"/>
            <a:ext cx="446093" cy="64004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4125" y="2491880"/>
            <a:ext cx="446093" cy="64004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41453" y="3409032"/>
            <a:ext cx="510391" cy="72757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4125" y="4265151"/>
            <a:ext cx="510391" cy="72757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14704" y="5141008"/>
            <a:ext cx="529860" cy="7714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14704" y="2486571"/>
            <a:ext cx="529860" cy="7714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11984" y="2469444"/>
            <a:ext cx="503898" cy="74797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18084" y="3334306"/>
            <a:ext cx="529860" cy="77141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52511" y="4269006"/>
            <a:ext cx="510391" cy="72757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27001" y="3380405"/>
            <a:ext cx="529860" cy="77141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6435" y="4213693"/>
            <a:ext cx="503898" cy="74797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86533" y="5184844"/>
            <a:ext cx="510391" cy="72757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66318" y="3465674"/>
            <a:ext cx="446093" cy="64004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08040" y="5272376"/>
            <a:ext cx="446093" cy="64004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20181" y="2528834"/>
            <a:ext cx="446093" cy="64004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50702" y="4292024"/>
            <a:ext cx="529860" cy="77141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10382" y="5174646"/>
            <a:ext cx="503898" cy="747973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775554" y="1899777"/>
            <a:ext cx="3050015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旧方案，仅作备份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剑法对战示意图：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为按钮矩阵，剑法矩阵中，随机亮一个，然后找到可以破解其招数的剑招点击，点错则从来，玩家需要和剑灵过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个回合，完成挑战（响应速度、具体挑战回合视情况而定）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31799473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9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0086" y="269441"/>
            <a:ext cx="11631828" cy="6392562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46886" y="939114"/>
            <a:ext cx="874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7552" y="850347"/>
            <a:ext cx="1018106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剑道六义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通关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、玩家需要先将写有六义的令牌放在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令牌台（水泥）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玩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个游戏开启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个电吸锁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，电吸锁打开后，拿到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个令牌，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个令牌盒子分别放入令牌台上后，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音效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响起，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电磁锁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把门打开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、重量传感器：将金块放入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人体电桥：两个铁链在墙上镶嵌着，玩家将两个铁链连在一起，即可完成此游戏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九宫格数独：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个霍尔，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个金属感应，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个门禁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照明：灯笼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个，泛光灯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音效：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个小音效播放系统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44655" y="4268624"/>
            <a:ext cx="4059252" cy="2589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36517" y="4273591"/>
            <a:ext cx="1674976" cy="8048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令牌台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625872" y="4464128"/>
            <a:ext cx="299103" cy="2658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262185" y="4528749"/>
            <a:ext cx="299103" cy="2658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876241" y="4542818"/>
            <a:ext cx="299103" cy="2658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126532" y="4486547"/>
            <a:ext cx="299103" cy="2658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2693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9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0086" y="255373"/>
            <a:ext cx="11631828" cy="6392562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46886" y="939114"/>
            <a:ext cx="874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7552" y="850347"/>
            <a:ext cx="1018106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剑道六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宽容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海纳百川 有容乃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古代船模型 宰相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九宫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格（台子，横竖斜相加均为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每个小物件代表一个数字）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棋盘随小 可容万物 居室虽小 可容摇光 身躯虽小 可容天地 能海纳百川 便是大智大愚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2</a:t>
            </a:r>
            <a:r>
              <a:rPr lang="zh-CN" altLang="en-US" sz="1600" dirty="0"/>
              <a:t>　 </a:t>
            </a:r>
            <a:r>
              <a:rPr lang="en-US" altLang="zh-CN" sz="1600" dirty="0"/>
              <a:t>9</a:t>
            </a:r>
            <a:r>
              <a:rPr lang="zh-CN" altLang="en-US" sz="1600" dirty="0"/>
              <a:t>　 </a:t>
            </a:r>
            <a:r>
              <a:rPr lang="en-US" altLang="zh-CN" sz="1600" dirty="0"/>
              <a:t>4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sz="1600" dirty="0"/>
              <a:t>7</a:t>
            </a:r>
            <a:r>
              <a:rPr lang="zh-CN" altLang="en-US" sz="1600" dirty="0"/>
              <a:t>　 </a:t>
            </a:r>
            <a:r>
              <a:rPr lang="en-US" altLang="zh-CN" sz="1600" dirty="0"/>
              <a:t>5</a:t>
            </a:r>
            <a:r>
              <a:rPr lang="zh-CN" altLang="en-US" sz="1600" dirty="0"/>
              <a:t>　 </a:t>
            </a:r>
            <a:r>
              <a:rPr lang="en-US" altLang="zh-CN" sz="1600" dirty="0"/>
              <a:t>3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sz="1600" dirty="0"/>
              <a:t>6</a:t>
            </a:r>
            <a:r>
              <a:rPr lang="zh-CN" altLang="en-US" sz="1600" dirty="0"/>
              <a:t>　 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zh-CN" altLang="en-US" sz="1600" dirty="0"/>
              <a:t>　 </a:t>
            </a:r>
            <a:r>
              <a:rPr lang="en-US" altLang="zh-CN" sz="1600" dirty="0"/>
              <a:t>8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sz="1600" dirty="0"/>
              <a:t>2</a:t>
            </a:r>
            <a:r>
              <a:rPr lang="zh-CN" altLang="en-US" sz="1600" dirty="0"/>
              <a:t>　 </a:t>
            </a:r>
            <a:r>
              <a:rPr lang="en-US" altLang="zh-CN" sz="1600" dirty="0"/>
              <a:t>7</a:t>
            </a:r>
            <a:r>
              <a:rPr lang="zh-CN" altLang="en-US" sz="1600" dirty="0"/>
              <a:t>　 </a:t>
            </a:r>
            <a:r>
              <a:rPr lang="en-US" altLang="zh-CN" sz="1600" dirty="0"/>
              <a:t>6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sz="1600" dirty="0"/>
              <a:t>9</a:t>
            </a:r>
            <a:r>
              <a:rPr lang="zh-CN" altLang="en-US" sz="1600" dirty="0"/>
              <a:t>　 </a:t>
            </a:r>
            <a:r>
              <a:rPr lang="en-US" altLang="zh-CN" sz="1600" dirty="0"/>
              <a:t>5</a:t>
            </a:r>
            <a:r>
              <a:rPr lang="zh-CN" altLang="en-US" sz="1600" dirty="0"/>
              <a:t>　 </a:t>
            </a:r>
            <a:r>
              <a:rPr lang="en-US" altLang="zh-CN" sz="1600" dirty="0"/>
              <a:t>1</a:t>
            </a:r>
            <a:r>
              <a:rPr lang="zh-CN" altLang="en-US" sz="1600" dirty="0"/>
              <a:t>　 </a:t>
            </a:r>
            <a:br>
              <a:rPr lang="zh-CN" altLang="en-US" sz="1600" dirty="0"/>
            </a:br>
            <a:r>
              <a:rPr lang="en-US" altLang="zh-CN" sz="1600" dirty="0"/>
              <a:t>4</a:t>
            </a:r>
            <a:r>
              <a:rPr lang="zh-CN" altLang="en-US" sz="1600" dirty="0"/>
              <a:t>　 </a:t>
            </a:r>
            <a:r>
              <a:rPr lang="en-US" altLang="zh-CN" sz="1600" dirty="0"/>
              <a:t>3</a:t>
            </a:r>
            <a:r>
              <a:rPr lang="zh-CN" altLang="en-US" sz="1600" dirty="0"/>
              <a:t>　 </a:t>
            </a:r>
            <a:r>
              <a:rPr lang="en-US" altLang="zh-CN" sz="1600" dirty="0" smtClean="0"/>
              <a:t>8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九个摆设代表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1-9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（门禁）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：葫芦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：棋子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：两个一样的东西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：烟斗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：四脚朝天的摆设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正方体（六面体）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：三角锥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 酒杯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方案二：用古代小人的数量代表数字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灯笼上写线索 获得灵位牌 宽容智慧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989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9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0086" y="255373"/>
            <a:ext cx="11631828" cy="6392562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6886" y="939114"/>
            <a:ext cx="874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8827" y="1200724"/>
            <a:ext cx="1018106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：剑之陵墓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天罡剑阵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七个剑碑，对应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个剑碑使用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水泥台做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，底座要做镂空（方向朝上），要内部发光，有比较酷的视觉效果，要注意走线。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个石头放入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个位置中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个漫反射开关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，全部放置后，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电磁锁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开启通往下一关的门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墙顶有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北斗七星阵（灯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），由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个射灯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分别照射每个剑碑，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个按钮与七星剑阵对应，根据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星顺序按动按键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，点亮星空灯，开启音乐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金属接近开关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个，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灯带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色，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玩家需要在周围找到七个星石，把七颗星石按照正确的顺序放在剑碑的底部对应位置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（星石也有夜光效果）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放对位置后 剑碑七个底座亮起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音效：大音效播放系统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照明：泛光灯，灯带，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7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个射灯，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个星空灯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8650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9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0086" y="255373"/>
            <a:ext cx="11631828" cy="6392562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46886" y="939114"/>
            <a:ext cx="874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8990" y="1200724"/>
            <a:ext cx="64242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R5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：铸剑阁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铸剑者，凝天地五行之气，浑然与一体，相生可得惊天之力，相克可逆转乾坤消散于无形。</a:t>
            </a:r>
          </a:p>
          <a:p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铸剑炉（具体形状需要讨论）在启动后处于工作状态（光效、火焰燃烧声音）、玩家需要按照五行相生的原理让铸剑炉完成铸剑。五个属性的符就分布在铸剑阁周围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五行精炼石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、六边形的铸剑炉，使用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建成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、铸剑炉中有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红色灯带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发红光，火焰燃烧的声音，泛光灯照明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在一个角落中找到铜锁的钥匙，打开一个箱子，可以看到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行的标志物，利用五行相生相克的原理，开启铸剑炉，并且在相生之时会有音效辅助，开启电缸推出一把剑。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两个谜题，每个藏两把剑：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谜题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谜题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1583" y="1007480"/>
            <a:ext cx="3230687" cy="310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4721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9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0086" y="255373"/>
            <a:ext cx="11631828" cy="6392562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46886" y="939114"/>
            <a:ext cx="874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8990" y="1200724"/>
            <a:ext cx="6424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R5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：铸剑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）两只手按在墙壁上，间隔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后开启电磁锁，露出一把剑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）两束激光射出，使用剑将激光引到固定的位置，开启电磁锁，露出一把剑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）吹气，风力发电，单片机给信号控制电磁锁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）虎头开关  霍尔开关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）把一把剑放在最后一个剑盒上，金属感应开关触发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1583" y="1007480"/>
            <a:ext cx="3230687" cy="310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4259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alphaModFix amt="9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0086" y="255373"/>
            <a:ext cx="11631828" cy="6392562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46886" y="939114"/>
            <a:ext cx="874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7299" y="1030595"/>
            <a:ext cx="71302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：酒窖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已取消）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仗剑</a:t>
            </a:r>
            <a:r>
              <a:rPr lang="zh-CN" altLang="en-US" dirty="0"/>
              <a:t>红尘已是癫，</a:t>
            </a:r>
            <a:r>
              <a:rPr lang="zh-CN" altLang="en-US" dirty="0">
                <a:solidFill>
                  <a:srgbClr val="FF0000"/>
                </a:solidFill>
              </a:rPr>
              <a:t>有酒</a:t>
            </a:r>
            <a:r>
              <a:rPr lang="zh-CN" altLang="en-US" dirty="0"/>
              <a:t>平步上青天。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游星</a:t>
            </a:r>
            <a:r>
              <a:rPr lang="zh-CN" altLang="en-US" dirty="0"/>
              <a:t>戏斗弄日月，</a:t>
            </a:r>
            <a:r>
              <a:rPr lang="zh-CN" altLang="en-US" dirty="0">
                <a:solidFill>
                  <a:srgbClr val="FF0000"/>
                </a:solidFill>
              </a:rPr>
              <a:t>醉卧</a:t>
            </a:r>
            <a:r>
              <a:rPr lang="zh-CN" altLang="en-US" dirty="0"/>
              <a:t>云端笑人间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活字门禁板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有很多带字的木块，有一部已经在在格子中，玩家需要填空白格子中的字。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墙壁写字：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能养心，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能养身，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能养德，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能养家，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能养福，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能养友，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能养寿</a:t>
            </a:r>
          </a:p>
          <a:p>
            <a:r>
              <a:rPr lang="zh-CN" altLang="en-US" b="1" dirty="0" smtClean="0">
                <a:solidFill>
                  <a:srgbClr val="FFFF00"/>
                </a:solidFill>
              </a:rPr>
              <a:t>酒神令：酒意</a:t>
            </a:r>
            <a:r>
              <a:rPr lang="zh-CN" altLang="en-US" b="1" dirty="0">
                <a:solidFill>
                  <a:srgbClr val="FFFF00"/>
                </a:solidFill>
              </a:rPr>
              <a:t>浓 醉意涌 呼神共饮醉千秋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在酒坛中找到一把钥匙，打开一个用铜锁锁住的箱子，得到门禁字版，破解行酒令门禁字板，打开电吸锁，进入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44727" y="939114"/>
            <a:ext cx="1905000" cy="1905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44897" y="3675640"/>
            <a:ext cx="2341547" cy="175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1768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9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0086" y="255373"/>
            <a:ext cx="11631828" cy="6392562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46886" y="939114"/>
            <a:ext cx="87485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习剑之上乘者，为养性修真，降魔卫道，剑技乃修身得道之法也。下乘者，为腾跃击刺，御侮强身，剑技用于拼杀之工具，此乃武夫也。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中华剑道，亦是华夏儿女为人之道，仁爱、义战、宽容、理性、睿智、诚信既是持剑之本，也是中华文明基本素养的高度提炼，本剑冢为一个修道高人所筑，收藏了他一生的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把宝剑，唯有继承了剑道精神的人才能走出剑冢，获得绝世力量。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141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alphaModFix amt="9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0086" y="255373"/>
            <a:ext cx="11631828" cy="6392562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46886" y="939114"/>
            <a:ext cx="874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0480" y="2138591"/>
            <a:ext cx="713021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：酒窖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主要设备：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、字板用门禁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X8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、电吸锁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（控制装酒用的容器）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、酒桶若干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可打开，可存放字块）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、暗箱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、古代铜锁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、白酒气味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、木头栅栏门（根据实际情况待定）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58826" y="2138591"/>
            <a:ext cx="3036644" cy="312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67372" y="2589376"/>
            <a:ext cx="162370" cy="8887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95470" y="4074682"/>
            <a:ext cx="162370" cy="8887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084178" y="2133848"/>
            <a:ext cx="1011291" cy="17732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037461" y="5602908"/>
            <a:ext cx="16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行酒令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638992" y="2451611"/>
            <a:ext cx="202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酒柜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7563028" y="5324130"/>
            <a:ext cx="76912" cy="30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052049" y="5377151"/>
            <a:ext cx="16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木栅栏隐藏门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 flipV="1">
            <a:off x="10026179" y="4605605"/>
            <a:ext cx="636404" cy="56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315342" y="3033757"/>
            <a:ext cx="1444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9495821" y="4508855"/>
            <a:ext cx="1525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229742" y="5153022"/>
            <a:ext cx="1402593" cy="1111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9495821" y="2837104"/>
            <a:ext cx="680834" cy="851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98277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alphaModFix amt="9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0086" y="255373"/>
            <a:ext cx="11631828" cy="6392562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46886" y="939114"/>
            <a:ext cx="874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0480" y="2138591"/>
            <a:ext cx="7130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：酒窖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木栅栏隐藏门（根据实际情况待定）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8220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alphaModFix amt="9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0086" y="255373"/>
            <a:ext cx="11631828" cy="6392562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46886" y="939114"/>
            <a:ext cx="874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0480" y="2138591"/>
            <a:ext cx="713021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：酒窖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插木板：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字块为木薄板，关键词下面贴有门禁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每一行前两个为需要填字的地方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82953" y="2025353"/>
            <a:ext cx="4948016" cy="294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14043" y="2138588"/>
            <a:ext cx="470019" cy="4700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仗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591884" y="2138589"/>
            <a:ext cx="470019" cy="4700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剑</a:t>
            </a:r>
          </a:p>
        </p:txBody>
      </p:sp>
      <p:sp>
        <p:nvSpPr>
          <p:cNvPr id="10" name="矩形 9"/>
          <p:cNvSpPr/>
          <p:nvPr/>
        </p:nvSpPr>
        <p:spPr>
          <a:xfrm>
            <a:off x="7274451" y="2146074"/>
            <a:ext cx="470019" cy="4700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红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965792" y="2138590"/>
            <a:ext cx="470019" cy="4700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尘</a:t>
            </a:r>
          </a:p>
        </p:txBody>
      </p:sp>
      <p:sp>
        <p:nvSpPr>
          <p:cNvPr id="12" name="矩形 11"/>
          <p:cNvSpPr/>
          <p:nvPr/>
        </p:nvSpPr>
        <p:spPr>
          <a:xfrm>
            <a:off x="8658475" y="2146074"/>
            <a:ext cx="470019" cy="4700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318726" y="2146074"/>
            <a:ext cx="470019" cy="4700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</a:p>
        </p:txBody>
      </p:sp>
      <p:sp>
        <p:nvSpPr>
          <p:cNvPr id="14" name="矩形 13"/>
          <p:cNvSpPr/>
          <p:nvPr/>
        </p:nvSpPr>
        <p:spPr>
          <a:xfrm>
            <a:off x="10001293" y="2138591"/>
            <a:ext cx="470019" cy="4700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癫</a:t>
            </a:r>
          </a:p>
        </p:txBody>
      </p:sp>
      <p:sp>
        <p:nvSpPr>
          <p:cNvPr id="15" name="矩形 14"/>
          <p:cNvSpPr/>
          <p:nvPr/>
        </p:nvSpPr>
        <p:spPr>
          <a:xfrm>
            <a:off x="5824609" y="2868047"/>
            <a:ext cx="470019" cy="4700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仗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602450" y="2868048"/>
            <a:ext cx="470019" cy="4700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剑</a:t>
            </a:r>
          </a:p>
        </p:txBody>
      </p:sp>
      <p:sp>
        <p:nvSpPr>
          <p:cNvPr id="17" name="矩形 16"/>
          <p:cNvSpPr/>
          <p:nvPr/>
        </p:nvSpPr>
        <p:spPr>
          <a:xfrm>
            <a:off x="7285017" y="2875533"/>
            <a:ext cx="470019" cy="4700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红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976358" y="2868049"/>
            <a:ext cx="470019" cy="4700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尘</a:t>
            </a:r>
          </a:p>
        </p:txBody>
      </p:sp>
      <p:sp>
        <p:nvSpPr>
          <p:cNvPr id="19" name="矩形 18"/>
          <p:cNvSpPr/>
          <p:nvPr/>
        </p:nvSpPr>
        <p:spPr>
          <a:xfrm>
            <a:off x="8669041" y="2875533"/>
            <a:ext cx="470019" cy="4700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9329292" y="2875533"/>
            <a:ext cx="470019" cy="4700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</a:p>
        </p:txBody>
      </p:sp>
      <p:sp>
        <p:nvSpPr>
          <p:cNvPr id="21" name="矩形 20"/>
          <p:cNvSpPr/>
          <p:nvPr/>
        </p:nvSpPr>
        <p:spPr>
          <a:xfrm>
            <a:off x="10011859" y="2868050"/>
            <a:ext cx="470019" cy="4700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癫</a:t>
            </a:r>
          </a:p>
        </p:txBody>
      </p:sp>
      <p:sp>
        <p:nvSpPr>
          <p:cNvPr id="22" name="矩形 21"/>
          <p:cNvSpPr/>
          <p:nvPr/>
        </p:nvSpPr>
        <p:spPr>
          <a:xfrm>
            <a:off x="5824609" y="3654867"/>
            <a:ext cx="470019" cy="4700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仗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602450" y="3654868"/>
            <a:ext cx="470019" cy="4700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剑</a:t>
            </a:r>
          </a:p>
        </p:txBody>
      </p:sp>
      <p:sp>
        <p:nvSpPr>
          <p:cNvPr id="24" name="矩形 23"/>
          <p:cNvSpPr/>
          <p:nvPr/>
        </p:nvSpPr>
        <p:spPr>
          <a:xfrm>
            <a:off x="7285017" y="3662353"/>
            <a:ext cx="470019" cy="4700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红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976358" y="3654869"/>
            <a:ext cx="470019" cy="4700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尘</a:t>
            </a:r>
          </a:p>
        </p:txBody>
      </p:sp>
      <p:sp>
        <p:nvSpPr>
          <p:cNvPr id="26" name="矩形 25"/>
          <p:cNvSpPr/>
          <p:nvPr/>
        </p:nvSpPr>
        <p:spPr>
          <a:xfrm>
            <a:off x="8669041" y="3662353"/>
            <a:ext cx="470019" cy="4700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329292" y="3662353"/>
            <a:ext cx="470019" cy="4700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</a:p>
        </p:txBody>
      </p:sp>
      <p:sp>
        <p:nvSpPr>
          <p:cNvPr id="28" name="矩形 27"/>
          <p:cNvSpPr/>
          <p:nvPr/>
        </p:nvSpPr>
        <p:spPr>
          <a:xfrm>
            <a:off x="10011859" y="3654870"/>
            <a:ext cx="470019" cy="4700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癫</a:t>
            </a:r>
          </a:p>
        </p:txBody>
      </p:sp>
      <p:sp>
        <p:nvSpPr>
          <p:cNvPr id="36" name="矩形 35"/>
          <p:cNvSpPr/>
          <p:nvPr/>
        </p:nvSpPr>
        <p:spPr>
          <a:xfrm>
            <a:off x="5824609" y="4331124"/>
            <a:ext cx="470019" cy="4700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仗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602450" y="4331125"/>
            <a:ext cx="470019" cy="4700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剑</a:t>
            </a:r>
          </a:p>
        </p:txBody>
      </p:sp>
      <p:sp>
        <p:nvSpPr>
          <p:cNvPr id="38" name="矩形 37"/>
          <p:cNvSpPr/>
          <p:nvPr/>
        </p:nvSpPr>
        <p:spPr>
          <a:xfrm>
            <a:off x="7285017" y="4338610"/>
            <a:ext cx="470019" cy="4700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红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976358" y="4331126"/>
            <a:ext cx="470019" cy="4700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尘</a:t>
            </a:r>
          </a:p>
        </p:txBody>
      </p:sp>
      <p:sp>
        <p:nvSpPr>
          <p:cNvPr id="40" name="矩形 39"/>
          <p:cNvSpPr/>
          <p:nvPr/>
        </p:nvSpPr>
        <p:spPr>
          <a:xfrm>
            <a:off x="8669041" y="4338610"/>
            <a:ext cx="470019" cy="4700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9329292" y="4338610"/>
            <a:ext cx="470019" cy="4700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</a:p>
        </p:txBody>
      </p:sp>
      <p:sp>
        <p:nvSpPr>
          <p:cNvPr id="42" name="矩形 41"/>
          <p:cNvSpPr/>
          <p:nvPr/>
        </p:nvSpPr>
        <p:spPr>
          <a:xfrm>
            <a:off x="10011859" y="4331127"/>
            <a:ext cx="470019" cy="4700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癫</a:t>
            </a:r>
          </a:p>
        </p:txBody>
      </p:sp>
    </p:spTree>
    <p:extLst>
      <p:ext uri="{BB962C8B-B14F-4D97-AF65-F5344CB8AC3E}">
        <p14:creationId xmlns:p14="http://schemas.microsoft.com/office/powerpoint/2010/main" xmlns="" val="2091513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alphaModFix amt="9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0086" y="255373"/>
            <a:ext cx="11631828" cy="6392562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46886" y="939114"/>
            <a:ext cx="874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7374" y="1584593"/>
            <a:ext cx="71302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旧，留作备份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：酒窖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仗剑</a:t>
            </a:r>
            <a:r>
              <a:rPr lang="zh-CN" altLang="en-US" dirty="0"/>
              <a:t>红尘已是癫，</a:t>
            </a:r>
            <a:r>
              <a:rPr lang="zh-CN" altLang="en-US" dirty="0">
                <a:solidFill>
                  <a:srgbClr val="FF0000"/>
                </a:solidFill>
              </a:rPr>
              <a:t>有酒</a:t>
            </a:r>
            <a:r>
              <a:rPr lang="zh-CN" altLang="en-US" dirty="0"/>
              <a:t>平步上青天。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游星</a:t>
            </a:r>
            <a:r>
              <a:rPr lang="zh-CN" altLang="en-US" dirty="0"/>
              <a:t>戏斗弄日月，</a:t>
            </a:r>
            <a:r>
              <a:rPr lang="zh-CN" altLang="en-US" dirty="0">
                <a:solidFill>
                  <a:srgbClr val="FF0000"/>
                </a:solidFill>
              </a:rPr>
              <a:t>醉卧</a:t>
            </a:r>
            <a:r>
              <a:rPr lang="zh-CN" altLang="en-US" dirty="0"/>
              <a:t>云端笑人间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活字印刷术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有很多带字的木块，有一部已经在在格子中，玩家需要填空白格子中的字。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题：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以酒会友：</a:t>
            </a: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能养心，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能养身，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能养德，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能养家，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能养福，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能养友，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能养寿</a:t>
            </a:r>
          </a:p>
          <a:p>
            <a:r>
              <a:rPr lang="zh-CN" altLang="en-US" b="1" dirty="0" smtClean="0">
                <a:solidFill>
                  <a:srgbClr val="FFFF00"/>
                </a:solidFill>
              </a:rPr>
              <a:t>酒神咒：酒意</a:t>
            </a:r>
            <a:r>
              <a:rPr lang="zh-CN" altLang="en-US" b="1" dirty="0">
                <a:solidFill>
                  <a:srgbClr val="FFFF00"/>
                </a:solidFill>
              </a:rPr>
              <a:t>浓 醉意涌 呼神共饮醉千秋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每个字对应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一个门禁酒坛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不用瓷的），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摆放到正确的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在一个酒桌上） ，打开某个箱子，得到古代铜锁的钥匙，打开铜锁进入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44727" y="939114"/>
            <a:ext cx="1905000" cy="1905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44897" y="3675640"/>
            <a:ext cx="2341547" cy="175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766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alphaModFix amt="9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0086" y="255373"/>
            <a:ext cx="11631828" cy="6392562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46886" y="939114"/>
            <a:ext cx="874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0086" y="-8238"/>
            <a:ext cx="9700752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76832" y="1725945"/>
            <a:ext cx="25186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：剑冢入口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：酒窖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：铸剑阁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/****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隔断****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：剑之陵墓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R5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：仁爱义战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R6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：宽容智慧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R7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：诚信理性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R8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：剑灵之魂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1548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9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0086" y="255373"/>
            <a:ext cx="11631828" cy="6392562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46886" y="939114"/>
            <a:ext cx="874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7375" y="1584593"/>
            <a:ext cx="601926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：剑冢入口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（阴阳生太极 太极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生两仪 两仪生四象 四象生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八卦）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、全黑隧道，墙壁为石头质感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、阴森的风声，废墟断壁（石头）、骷髅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、墙壁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有一个八卦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盘代表四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象和中间，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、玩家首先需要把中间的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太极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归位，露出通光孔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、用手电同时照射两个通光孔，隧道灯开始逐次点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、随后找到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四象分别对应的属相（东青龙，西白虎，南朱雀，北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玄武，按照青龙白虎朱雀玄武的顺序依次旋转）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、旋转八卦盘，正确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的位置玩家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需要在墙壁上寻找线索，全部转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到正确位置后，会有对应的音效做提示（龙、雀、虎、玄相应吼叫声）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后，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侧门开启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，正门做成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假门装饰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石头质感，有石头移位的轰隆声，自动移门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85217" y="1584593"/>
            <a:ext cx="2910555" cy="29105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93151" y="863125"/>
            <a:ext cx="13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通光孔</a:t>
            </a:r>
            <a:endParaRPr lang="zh-CN" altLang="en-US" dirty="0">
              <a:solidFill>
                <a:srgbClr val="FFFF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6554624" y="1136591"/>
            <a:ext cx="2640651" cy="227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768269" y="1076394"/>
            <a:ext cx="2472225" cy="1581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7725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9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0086" y="255373"/>
            <a:ext cx="11631828" cy="6392562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46886" y="939114"/>
            <a:ext cx="874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7375" y="620109"/>
            <a:ext cx="601926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：剑冢入口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墙上线索：乾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三连，坤六断；震仰盂，艮覆碗；离中虚，坎中满；兑上缺，巽下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断（墙壁印字）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可以旋转的八卦，中央八卦留孔通光，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八卦后面四个区域背光分别为：青龙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绿色、白虎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白色、朱雀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红色、玄武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紫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中央配色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黄色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恐怖素材装饰，风、蝙蝠等音效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人法地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地法天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天法道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道法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太极生两仪，两仪生四象，四象生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八卦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青龙号为“孟章神君”，白虎号为“监兵神君”，朱雀号为“陵光神君”，玄武号为“执明神君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青龙代表木，白虎代表金，朱雀代表火，玄武代表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东为青色，配龙，西为白色，配虎，南为朱色，配雀，北为黑色，配武，黄为中央正色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乾、兑为金，坤、艮为土，震、巽为木，坎为水，离为火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261" r="10768"/>
          <a:stretch/>
        </p:blipFill>
        <p:spPr>
          <a:xfrm>
            <a:off x="6836637" y="939114"/>
            <a:ext cx="4495088" cy="43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943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9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0086" y="255373"/>
            <a:ext cx="11631828" cy="6392562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46886" y="939114"/>
            <a:ext cx="874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7375" y="620109"/>
            <a:ext cx="601926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：剑冢入口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墙上线索：乾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三连，坤六断；震仰盂，艮覆碗；离中虚，坎中满；兑上缺，巽下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断（墙壁印字）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地法天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天法道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道法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太极生两仪，两仪生四象，四象生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八卦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青龙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号为“孟章神君”，白虎号为“监兵神君”，朱雀号为“陵光神君”，玄武号为“执明神君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青龙代表木，白虎代表金，朱雀代表火，玄武代表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东为青色，配龙，西为白色，配虎，南为朱色，配雀，北为黑色，配武，黄为中央正色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乾、兑为金，坤、艮为土，震、巽为木，坎为水，离为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火</a:t>
            </a:r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487327</a:t>
            </a: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85217" y="1584593"/>
            <a:ext cx="2910555" cy="291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1540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9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0086" y="255373"/>
            <a:ext cx="11631828" cy="6392562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46886" y="939114"/>
            <a:ext cx="874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7375" y="1584593"/>
            <a:ext cx="601926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：剑冢入口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电子设备：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、光敏开关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、霍尔开关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X8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、火盆灯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火把灯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X8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、电吸锁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、音效播放设备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96470" y="1200724"/>
            <a:ext cx="1507351" cy="495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708307" y="1200724"/>
            <a:ext cx="1495514" cy="1452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058543" y="1346003"/>
            <a:ext cx="145278" cy="1593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59790" y="749800"/>
            <a:ext cx="214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八卦机关区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16043" y="1782145"/>
            <a:ext cx="2144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假门，气派，门区域放置音效设备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上面有八卦线索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38405" y="766494"/>
            <a:ext cx="214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真正的门在八卦机关区，通往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708307" y="5700045"/>
            <a:ext cx="277739" cy="2777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718452" y="1861478"/>
            <a:ext cx="277739" cy="2777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720589" y="4334287"/>
            <a:ext cx="277739" cy="2777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923484" y="5745623"/>
            <a:ext cx="277739" cy="2777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720589" y="2968529"/>
            <a:ext cx="277739" cy="2777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893324" y="4334287"/>
            <a:ext cx="277739" cy="2777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938141" y="2978196"/>
            <a:ext cx="277739" cy="2777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227940" y="5652220"/>
            <a:ext cx="214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火盆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灯，视情况调整数量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10" idx="1"/>
          </p:cNvCxnSpPr>
          <p:nvPr/>
        </p:nvCxnSpPr>
        <p:spPr>
          <a:xfrm flipH="1">
            <a:off x="9131182" y="2243810"/>
            <a:ext cx="284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2"/>
          </p:cNvCxnSpPr>
          <p:nvPr/>
        </p:nvCxnSpPr>
        <p:spPr>
          <a:xfrm>
            <a:off x="8032287" y="1119132"/>
            <a:ext cx="240042" cy="160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8998562" y="1566810"/>
            <a:ext cx="357500" cy="7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7857321" y="1219319"/>
            <a:ext cx="212407" cy="212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8416219" y="1239799"/>
            <a:ext cx="212407" cy="212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8867725" y="1230411"/>
            <a:ext cx="212407" cy="212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9125998" y="1634954"/>
            <a:ext cx="212407" cy="212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8444576" y="5313814"/>
            <a:ext cx="0" cy="124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527530" y="6201606"/>
            <a:ext cx="91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入口</a:t>
            </a:r>
          </a:p>
        </p:txBody>
      </p:sp>
    </p:spTree>
    <p:extLst>
      <p:ext uri="{BB962C8B-B14F-4D97-AF65-F5344CB8AC3E}">
        <p14:creationId xmlns:p14="http://schemas.microsoft.com/office/powerpoint/2010/main" xmlns="" val="139541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9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0086" y="255373"/>
            <a:ext cx="11631828" cy="6392562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46886" y="939114"/>
            <a:ext cx="874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96470" y="1200724"/>
            <a:ext cx="1507351" cy="495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708307" y="1200724"/>
            <a:ext cx="1495514" cy="1452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058543" y="1346003"/>
            <a:ext cx="145278" cy="1593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59790" y="749800"/>
            <a:ext cx="214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八卦机关区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16043" y="1782145"/>
            <a:ext cx="2144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假门，气派，门区域放置音效设备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上面有八卦线索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54041" y="572824"/>
            <a:ext cx="214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真正的门，通往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708307" y="5700045"/>
            <a:ext cx="277739" cy="2777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718452" y="1861478"/>
            <a:ext cx="277739" cy="2777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720589" y="4334287"/>
            <a:ext cx="277739" cy="2777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923484" y="5745623"/>
            <a:ext cx="277739" cy="2777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720589" y="2968529"/>
            <a:ext cx="277739" cy="2777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893324" y="4334287"/>
            <a:ext cx="277739" cy="2777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938141" y="2978196"/>
            <a:ext cx="277739" cy="2777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227940" y="5652220"/>
            <a:ext cx="214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火盆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灯，视情况调整数量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10" idx="1"/>
          </p:cNvCxnSpPr>
          <p:nvPr/>
        </p:nvCxnSpPr>
        <p:spPr>
          <a:xfrm flipH="1">
            <a:off x="9131182" y="2243810"/>
            <a:ext cx="284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2"/>
          </p:cNvCxnSpPr>
          <p:nvPr/>
        </p:nvCxnSpPr>
        <p:spPr>
          <a:xfrm>
            <a:off x="8032287" y="1119132"/>
            <a:ext cx="240042" cy="160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8793622" y="988322"/>
            <a:ext cx="901523" cy="29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7857321" y="1219319"/>
            <a:ext cx="212407" cy="212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8416219" y="1239799"/>
            <a:ext cx="212407" cy="212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9125998" y="1634954"/>
            <a:ext cx="212407" cy="212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8444576" y="5313814"/>
            <a:ext cx="0" cy="124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527530" y="6201606"/>
            <a:ext cx="91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入口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6900" y="2366762"/>
            <a:ext cx="5420183" cy="35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249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0086" y="255373"/>
            <a:ext cx="11631828" cy="6392562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87066" y="255373"/>
            <a:ext cx="874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0461" y="635498"/>
            <a:ext cx="1018106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：对剑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进入以后一段音效，指挥玩家干一件事情“快，开启阵法（接近开关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圣兽）”，将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个圣兽（木盒子（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或四方水泥台做底座，大木板固定在水泥台顶部位置，上方打洞安置霍尔传感器，再用三合板盖住传感器，三合板上画图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）中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个磁铁，霍尔开关*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）放置后，可以启动封印，封印整个山的灵气，防止灵气泄露；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做一个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平方米左右的木台子，绘制整个蜀山的图和四神兽的图，通过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个神兽放置在固定的位置，开启一段封印音效，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音效完毕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后，老头出来说话，“你们需要帮助我击败天魔，我需要传授你们三招神技，你们需要学习这三招，门就会自动打开，”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）根据墙上武林秘籍进行武功历练，进行剑招对打（墙壁上能画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个招数，每个招式对应一个电容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触摸按键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，每个按键配合一个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灯带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对剑招和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个起手式），如果可以破掉老头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招就可以开启下一关的门，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启动一段音效“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嗯，孺子可教，看样子是天意派你们来拯救世界的”，然后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电磁锁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开门；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照明：射灯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个，泛光灯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个，灯笼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7929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alphaModFix amt="9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0086" y="255373"/>
            <a:ext cx="11631828" cy="6392562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87066" y="255373"/>
            <a:ext cx="874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0461" y="635498"/>
            <a:ext cx="1018106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：对剑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剑者 心之刃也 以心御剑 万物皆可为剑</a:t>
            </a:r>
          </a:p>
          <a:p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墙壁有剑法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（或者一本武学秘籍）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剑法相生相克 以吾之剑谱 破吾之剑法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投影播放剑招，玩家需要根据剑招按动墙壁对应剑招的按键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射灯打在剑上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一把剑 触摸后启动声效：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是谁打扰老夫睡觉？！噢，凡人，吾乃七星剑灵，奉主人之命已镇守此地千年，你们能来到这里，证明你们与吾有缘，若你们可以接吾十招，吾便放你们过去，准备好的话就站在红格区，吾便出招了！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凡人，看剑！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、这么简单的招数都接不住，凡人终究是凡人，速速回去吧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、哈哈哈，有趣，真有趣，你们过去吧，老夫要接着睡觉了，哈哈哈哈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xmlns="" val="272792909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4534</TotalTime>
  <Words>2640</Words>
  <Application>Microsoft Office PowerPoint</Application>
  <PresentationFormat>自定义</PresentationFormat>
  <Paragraphs>271</Paragraphs>
  <Slides>24</Slides>
  <Notes>0</Notes>
  <HiddenSlides>11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紫夜世离</dc:creator>
  <cp:lastModifiedBy>admin</cp:lastModifiedBy>
  <cp:revision>149</cp:revision>
  <dcterms:created xsi:type="dcterms:W3CDTF">2015-08-28T03:00:20Z</dcterms:created>
  <dcterms:modified xsi:type="dcterms:W3CDTF">2016-03-30T14:08:54Z</dcterms:modified>
</cp:coreProperties>
</file>