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BF3929D-2C60-954B-A1E3-5B8101275E39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D96ABD-B6A2-B64C-BC43-F57A9720E8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极限空间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en-US" sz="2800" dirty="0" smtClean="0"/>
              <a:t>3-6人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主题设计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6661" y="185518"/>
            <a:ext cx="3791171" cy="928471"/>
          </a:xfrm>
        </p:spPr>
        <p:txBody>
          <a:bodyPr>
            <a:normAutofit/>
          </a:bodyPr>
          <a:lstStyle/>
          <a:p>
            <a:r>
              <a:rPr kumimoji="1" lang="zh-CN" altLang="zh-CN" sz="3200" dirty="0">
                <a:latin typeface="Songti SC Regular"/>
                <a:ea typeface="仿宋"/>
                <a:cs typeface="Songti SC Regular"/>
              </a:rPr>
              <a:t>4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号房间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游戏流程</a:t>
            </a:r>
            <a: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  <a:t/>
            </a:r>
            <a:b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</a:br>
            <a:r>
              <a:rPr kumimoji="1" lang="zh-CN" altLang="zh-CN" sz="2000" dirty="0" smtClean="0">
                <a:latin typeface="Songti SC Regular"/>
                <a:ea typeface="仿宋"/>
                <a:cs typeface="Songti SC Regular"/>
              </a:rPr>
              <a:t>(</a:t>
            </a:r>
            <a:r>
              <a:rPr kumimoji="1" lang="zh-CN" altLang="en-US" sz="2000" dirty="0" smtClean="0">
                <a:latin typeface="Songti SC Regular"/>
                <a:ea typeface="仿宋"/>
                <a:cs typeface="Songti SC Regular"/>
              </a:rPr>
              <a:t>走廊</a:t>
            </a:r>
            <a:r>
              <a:rPr kumimoji="1" lang="zh-CN" altLang="en-US" sz="2000" dirty="0" smtClean="0">
                <a:latin typeface="Songti SC Regular"/>
                <a:ea typeface="仿宋"/>
                <a:cs typeface="Songti SC Regular"/>
              </a:rPr>
              <a:t>）</a:t>
            </a:r>
            <a:endParaRPr kumimoji="1" lang="zh-CN" altLang="en-US" sz="20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3563099" y="1095990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是否输对门禁密码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601199" y="2115601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打开最终房门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399138" y="2102901"/>
            <a:ext cx="631400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无反应</a:t>
            </a:r>
            <a:endParaRPr kumimoji="1" lang="zh-CN" altLang="en-US" sz="1200" dirty="0"/>
          </a:p>
        </p:txBody>
      </p:sp>
      <p:cxnSp>
        <p:nvCxnSpPr>
          <p:cNvPr id="9" name="肘形连接符 8"/>
          <p:cNvCxnSpPr>
            <a:stCxn id="5" idx="2"/>
            <a:endCxn id="6" idx="0"/>
          </p:cNvCxnSpPr>
          <p:nvPr/>
        </p:nvCxnSpPr>
        <p:spPr>
          <a:xfrm rot="5400000">
            <a:off x="4283896" y="1956256"/>
            <a:ext cx="317797" cy="8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2"/>
            <a:endCxn id="7" idx="0"/>
          </p:cNvCxnSpPr>
          <p:nvPr/>
        </p:nvCxnSpPr>
        <p:spPr>
          <a:xfrm rot="5400000">
            <a:off x="3426491" y="1086151"/>
            <a:ext cx="305097" cy="17284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 txBox="1">
            <a:spLocks/>
          </p:cNvSpPr>
          <p:nvPr/>
        </p:nvSpPr>
        <p:spPr>
          <a:xfrm>
            <a:off x="4238604" y="1767804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030538" y="1604911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53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 smtClean="0">
                <a:latin typeface="Songti SC Regular"/>
                <a:ea typeface="+mn-ea"/>
                <a:cs typeface="Songti SC Regular"/>
              </a:rPr>
              <a:t>游戏背景</a:t>
            </a:r>
            <a:endParaRPr kumimoji="1" lang="zh-CN" altLang="en-US" sz="3200" dirty="0">
              <a:latin typeface="Songti SC Regular"/>
              <a:ea typeface="+mn-ea"/>
              <a:cs typeface="Songti SC Regula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867" y="1417638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lnSpc>
                <a:spcPct val="140000"/>
              </a:lnSpc>
              <a:buNone/>
            </a:pP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    </a:t>
            </a:r>
            <a:r>
              <a:rPr kumimoji="1" lang="en-US" altLang="en-US" sz="1800" dirty="0" smtClean="0">
                <a:latin typeface="仿宋"/>
                <a:ea typeface="仿宋"/>
                <a:cs typeface="仿宋"/>
              </a:rPr>
              <a:t>一群数学家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收</a:t>
            </a:r>
            <a:r>
              <a:rPr kumimoji="1" lang="en-US" altLang="en-US" sz="1800" dirty="0" smtClean="0">
                <a:latin typeface="仿宋"/>
                <a:ea typeface="仿宋"/>
                <a:cs typeface="仿宋"/>
              </a:rPr>
              <a:t>到了一封相同的邀请函，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参加一次关于数学难题的研讨聚会。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 大家按照邀请函上的地址，来到了一栋荒郊的粮仓。没想到噩梦从此开始。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  <a:p>
            <a:pPr marL="36576" indent="0">
              <a:lnSpc>
                <a:spcPct val="140000"/>
              </a:lnSpc>
              <a:buNone/>
            </a:pPr>
            <a:r>
              <a:rPr lang="zh-CN" altLang="en-US" sz="1800" dirty="0" smtClean="0">
                <a:latin typeface="仿宋"/>
                <a:ea typeface="仿宋"/>
                <a:cs typeface="仿宋"/>
              </a:rPr>
              <a:t>    他们发现</a:t>
            </a:r>
            <a:r>
              <a:rPr lang="zh-CN" altLang="en-US" sz="1800" dirty="0">
                <a:latin typeface="仿宋"/>
                <a:ea typeface="仿宋"/>
                <a:cs typeface="仿宋"/>
              </a:rPr>
              <a:t>自己所来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到的这个房间是一间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经过精心设计的房间，随着时间的推移，房间的空间会不断被分割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。如果他们不能在限定时间内答出主人设计的题目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，</a:t>
            </a:r>
            <a:r>
              <a:rPr lang="zh-CN" altLang="en-US" sz="1800" dirty="0">
                <a:latin typeface="仿宋"/>
                <a:ea typeface="仿宋"/>
                <a:cs typeface="仿宋"/>
              </a:rPr>
              <a:t>房间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的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空间就会被激光分割，触碰到这些激光将会带来严重的后果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。</a:t>
            </a:r>
            <a:endParaRPr lang="en-US" altLang="zh-CN" sz="1800" dirty="0" smtClean="0">
              <a:latin typeface="仿宋"/>
              <a:ea typeface="仿宋"/>
              <a:cs typeface="仿宋"/>
            </a:endParaRPr>
          </a:p>
          <a:p>
            <a:pPr marL="36576" indent="0">
              <a:lnSpc>
                <a:spcPct val="140000"/>
              </a:lnSpc>
              <a:buNone/>
            </a:pPr>
            <a:r>
              <a:rPr lang="zh-CN" altLang="en-US" sz="1800" dirty="0" smtClean="0">
                <a:latin typeface="仿宋"/>
                <a:ea typeface="仿宋"/>
                <a:cs typeface="仿宋"/>
              </a:rPr>
              <a:t>    随着时间</a:t>
            </a:r>
            <a:r>
              <a:rPr lang="zh-CN" altLang="en-US" sz="1800" dirty="0">
                <a:latin typeface="仿宋"/>
                <a:ea typeface="仿宋"/>
                <a:cs typeface="仿宋"/>
              </a:rPr>
              <a:t>一分一秒的流逝，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空间被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分割的越来越复杂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，</a:t>
            </a:r>
            <a:r>
              <a:rPr lang="zh-CN" altLang="en-US" sz="1800" dirty="0">
                <a:latin typeface="仿宋"/>
                <a:ea typeface="仿宋"/>
                <a:cs typeface="仿宋"/>
              </a:rPr>
              <a:t>貌似毫无关联的四人间的关系也逐渐显露</a:t>
            </a:r>
            <a:r>
              <a:rPr lang="zh-CN" altLang="en-US" sz="1800" dirty="0" smtClean="0">
                <a:latin typeface="仿宋"/>
                <a:ea typeface="仿宋"/>
                <a:cs typeface="仿宋"/>
              </a:rPr>
              <a:t>出来</a:t>
            </a:r>
            <a:r>
              <a:rPr lang="en-US" altLang="zh-CN" sz="1800" dirty="0" smtClean="0">
                <a:latin typeface="仿宋"/>
                <a:ea typeface="仿宋"/>
                <a:cs typeface="仿宋"/>
              </a:rPr>
              <a:t>……</a:t>
            </a:r>
            <a:endParaRPr kumimoji="1" lang="zh-CN" altLang="en-US" sz="1800" dirty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417358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  <a:t>1A</a:t>
            </a:r>
            <a: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  <a:t>、1B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号房间内容介绍</a:t>
            </a:r>
            <a:endParaRPr kumimoji="1" lang="zh-CN" altLang="en-US" sz="32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46867" y="1417638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lnSpc>
                <a:spcPct val="140000"/>
              </a:lnSpc>
              <a:buNone/>
            </a:pP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  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接到邀请函的数学家们来到了野外的一间仓库，他们来到房间后，等待主人的到来</a:t>
            </a:r>
            <a:r>
              <a:rPr kumimoji="1" lang="en-US" altLang="zh-CN" sz="1800" dirty="0" smtClean="0">
                <a:latin typeface="仿宋"/>
                <a:ea typeface="仿宋"/>
                <a:cs typeface="仿宋"/>
              </a:rPr>
              <a:t>……</a:t>
            </a: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zh-CN" sz="1800" dirty="0"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当挂着主人名牌的人到来是，却进入了另一个房间。而且看起来，这位主人好像也不太清楚发生了什么</a:t>
            </a:r>
            <a:r>
              <a:rPr kumimoji="1" lang="en-US" altLang="zh-CN" sz="1800" dirty="0" smtClean="0">
                <a:latin typeface="仿宋"/>
                <a:ea typeface="仿宋"/>
                <a:cs typeface="仿宋"/>
              </a:rPr>
              <a:t>……</a:t>
            </a: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zh-CN" sz="1800" dirty="0"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16916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6661" y="185518"/>
            <a:ext cx="7467600" cy="928471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  <a:t>1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房间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游戏流程</a:t>
            </a:r>
            <a: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  <a:t/>
            </a:r>
            <a:b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</a:br>
            <a:r>
              <a:rPr kumimoji="1" lang="zh-CN" altLang="zh-CN" sz="2000" dirty="0" smtClean="0">
                <a:latin typeface="Songti SC Regular"/>
                <a:ea typeface="仿宋"/>
                <a:cs typeface="Songti SC Regular"/>
              </a:rPr>
              <a:t>(</a:t>
            </a:r>
            <a:r>
              <a:rPr kumimoji="1" lang="zh-CN" altLang="zh-CN" sz="2000" dirty="0" smtClean="0">
                <a:latin typeface="Songti SC Regular"/>
                <a:ea typeface="仿宋"/>
                <a:cs typeface="Songti SC Regular"/>
              </a:rPr>
              <a:t>1</a:t>
            </a:r>
            <a:r>
              <a:rPr kumimoji="1" lang="en-US" altLang="zh-CN" sz="2000" dirty="0" smtClean="0">
                <a:latin typeface="Songti SC Regular"/>
                <a:ea typeface="仿宋"/>
                <a:cs typeface="Songti SC Regular"/>
              </a:rPr>
              <a:t>-A</a:t>
            </a:r>
            <a:r>
              <a:rPr kumimoji="1" lang="zh-CN" altLang="en-US" sz="2000" dirty="0" smtClean="0">
                <a:latin typeface="Songti SC Regular"/>
                <a:ea typeface="仿宋"/>
                <a:cs typeface="Songti SC Regular"/>
              </a:rPr>
              <a:t>：杂物间）（</a:t>
            </a:r>
            <a:r>
              <a:rPr kumimoji="1" lang="en-US" altLang="zh-CN" sz="2000" dirty="0" smtClean="0">
                <a:latin typeface="Songti SC Regular"/>
                <a:ea typeface="仿宋"/>
                <a:cs typeface="Songti SC Regular"/>
              </a:rPr>
              <a:t>1-B</a:t>
            </a:r>
            <a:r>
              <a:rPr kumimoji="1" lang="zh-CN" altLang="en-US" sz="2000" dirty="0" smtClean="0">
                <a:latin typeface="Songti SC Regular"/>
                <a:ea typeface="仿宋"/>
                <a:cs typeface="Songti SC Regular"/>
              </a:rPr>
              <a:t>：衣帽间）</a:t>
            </a:r>
            <a:endParaRPr kumimoji="1" lang="zh-CN" altLang="en-US" sz="20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6540" y="2150002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打开</a:t>
            </a:r>
            <a:r>
              <a:rPr kumimoji="1" lang="zh-CN" altLang="zh-CN" sz="1400" dirty="0" smtClean="0"/>
              <a:t>1</a:t>
            </a:r>
            <a:r>
              <a:rPr kumimoji="1" lang="en-US" altLang="zh-CN" sz="1400" dirty="0" smtClean="0"/>
              <a:t>A-1BZ</a:t>
            </a:r>
            <a:r>
              <a:rPr kumimoji="1" lang="zh-CN" altLang="en-US" sz="1400" dirty="0" smtClean="0"/>
              <a:t>之间</a:t>
            </a:r>
            <a:r>
              <a:rPr kumimoji="1" lang="zh-CN" altLang="en-US" sz="1400" dirty="0" smtClean="0"/>
              <a:t>房门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（电磁锁）</a:t>
            </a:r>
            <a:endParaRPr kumimoji="1" lang="zh-CN" altLang="en-US" sz="1400" dirty="0"/>
          </a:p>
        </p:txBody>
      </p:sp>
      <p:sp>
        <p:nvSpPr>
          <p:cNvPr id="9" name="菱形 8"/>
          <p:cNvSpPr/>
          <p:nvPr/>
        </p:nvSpPr>
        <p:spPr>
          <a:xfrm>
            <a:off x="3643117" y="1113989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是否喊对口令</a:t>
            </a:r>
            <a:endParaRPr kumimoji="1" lang="zh-CN" altLang="en-US" sz="1400" dirty="0"/>
          </a:p>
        </p:txBody>
      </p:sp>
      <p:sp>
        <p:nvSpPr>
          <p:cNvPr id="12" name="左大括号 11"/>
          <p:cNvSpPr/>
          <p:nvPr/>
        </p:nvSpPr>
        <p:spPr>
          <a:xfrm>
            <a:off x="5631790" y="1169689"/>
            <a:ext cx="389936" cy="5681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71592" y="115854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将玩家带入房间后，分发邀请函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邀请函内包含玩家名牌。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891283" y="1203465"/>
            <a:ext cx="200181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支线：</a:t>
            </a:r>
            <a:r>
              <a:rPr kumimoji="1" lang="zh-CN" altLang="zh-CN" sz="1400" dirty="0" smtClean="0"/>
              <a:t>1</a:t>
            </a:r>
            <a:r>
              <a:rPr kumimoji="1" lang="en-US" altLang="zh-CN" sz="1400" dirty="0" smtClean="0"/>
              <a:t>B</a:t>
            </a:r>
            <a:r>
              <a:rPr kumimoji="1" lang="zh-CN" altLang="en-US" sz="1400" dirty="0" smtClean="0"/>
              <a:t>房间内玩家名牌为邀请函主人姓名，此人成为话题人物</a:t>
            </a:r>
            <a:endParaRPr kumimoji="1"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891283" y="2138862"/>
            <a:ext cx="200181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支线：</a:t>
            </a:r>
            <a:r>
              <a:rPr kumimoji="1" lang="zh-CN" altLang="zh-CN" sz="1400" dirty="0" smtClean="0"/>
              <a:t>1</a:t>
            </a:r>
            <a:r>
              <a:rPr kumimoji="1" lang="en-US" altLang="zh-CN" sz="1400" dirty="0" smtClean="0"/>
              <a:t>B</a:t>
            </a:r>
            <a:r>
              <a:rPr kumimoji="1" lang="zh-CN" altLang="en-US" sz="1400" dirty="0" smtClean="0"/>
              <a:t>房间内玩家邀请函可刷开</a:t>
            </a:r>
            <a:r>
              <a:rPr kumimoji="1" lang="zh-CN" altLang="zh-CN" sz="1400" dirty="0" smtClean="0"/>
              <a:t>2</a:t>
            </a:r>
            <a:r>
              <a:rPr kumimoji="1" lang="zh-CN" altLang="en-US" sz="1400" dirty="0" smtClean="0"/>
              <a:t>号房间门</a:t>
            </a:r>
            <a:endParaRPr kumimoji="1"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867747" y="2150002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无反应</a:t>
            </a:r>
            <a:endParaRPr kumimoji="1" lang="zh-CN" altLang="en-US" sz="1400" dirty="0"/>
          </a:p>
        </p:txBody>
      </p:sp>
      <p:sp>
        <p:nvSpPr>
          <p:cNvPr id="19" name="菱形 18"/>
          <p:cNvSpPr/>
          <p:nvPr/>
        </p:nvSpPr>
        <p:spPr>
          <a:xfrm>
            <a:off x="3643117" y="2993073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玩家是否刷卡</a:t>
            </a:r>
            <a:endParaRPr kumimoji="1"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676540" y="4040226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打开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号房间门（电磁锁）</a:t>
            </a:r>
            <a:endParaRPr kumimoji="1"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687681" y="4927859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激活</a:t>
            </a:r>
            <a:endParaRPr kumimoji="1"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132810" y="4040226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触发录音</a:t>
            </a:r>
            <a:r>
              <a:rPr kumimoji="1" lang="en-US" altLang="zh-CN" sz="1400" dirty="0" smtClean="0"/>
              <a:t>301</a:t>
            </a:r>
          </a:p>
          <a:p>
            <a:pPr algn="ctr"/>
            <a:r>
              <a:rPr kumimoji="1" lang="zh-CN" altLang="zh-CN" sz="1400" dirty="0" smtClean="0"/>
              <a:t>(</a:t>
            </a:r>
            <a:r>
              <a:rPr kumimoji="1" lang="zh-CN" altLang="en-US" sz="1400" dirty="0" smtClean="0"/>
              <a:t>引导连线机关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cxnSp>
        <p:nvCxnSpPr>
          <p:cNvPr id="24" name="直线箭头连接符 23"/>
          <p:cNvCxnSpPr>
            <a:stCxn id="9" idx="2"/>
            <a:endCxn id="8" idx="0"/>
          </p:cNvCxnSpPr>
          <p:nvPr/>
        </p:nvCxnSpPr>
        <p:spPr>
          <a:xfrm flipH="1">
            <a:off x="4517688" y="1815803"/>
            <a:ext cx="5570" cy="33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8" idx="2"/>
            <a:endCxn id="19" idx="0"/>
          </p:cNvCxnSpPr>
          <p:nvPr/>
        </p:nvCxnSpPr>
        <p:spPr>
          <a:xfrm>
            <a:off x="4517688" y="2640158"/>
            <a:ext cx="5570" cy="352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9" idx="2"/>
            <a:endCxn id="16" idx="0"/>
          </p:cNvCxnSpPr>
          <p:nvPr/>
        </p:nvCxnSpPr>
        <p:spPr>
          <a:xfrm rot="16200000" flipH="1">
            <a:off x="5448977" y="890083"/>
            <a:ext cx="334199" cy="21856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9" idx="1"/>
            <a:endCxn id="14" idx="3"/>
          </p:cNvCxnSpPr>
          <p:nvPr/>
        </p:nvCxnSpPr>
        <p:spPr>
          <a:xfrm flipH="1">
            <a:off x="2893093" y="1464896"/>
            <a:ext cx="750024" cy="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8" idx="1"/>
            <a:endCxn id="15" idx="3"/>
          </p:cNvCxnSpPr>
          <p:nvPr/>
        </p:nvCxnSpPr>
        <p:spPr>
          <a:xfrm flipH="1">
            <a:off x="2893093" y="2395080"/>
            <a:ext cx="783447" cy="5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9" idx="2"/>
            <a:endCxn id="20" idx="0"/>
          </p:cNvCxnSpPr>
          <p:nvPr/>
        </p:nvCxnSpPr>
        <p:spPr>
          <a:xfrm flipH="1">
            <a:off x="4517688" y="3694887"/>
            <a:ext cx="5570" cy="345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0" idx="2"/>
            <a:endCxn id="21" idx="0"/>
          </p:cNvCxnSpPr>
          <p:nvPr/>
        </p:nvCxnSpPr>
        <p:spPr>
          <a:xfrm>
            <a:off x="4517688" y="4530382"/>
            <a:ext cx="11141" cy="39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867747" y="4040226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无反应</a:t>
            </a:r>
            <a:endParaRPr kumimoji="1" lang="zh-CN" altLang="en-US" sz="1400" dirty="0"/>
          </a:p>
        </p:txBody>
      </p:sp>
      <p:cxnSp>
        <p:nvCxnSpPr>
          <p:cNvPr id="46" name="肘形连接符 45"/>
          <p:cNvCxnSpPr>
            <a:stCxn id="19" idx="2"/>
            <a:endCxn id="44" idx="0"/>
          </p:cNvCxnSpPr>
          <p:nvPr/>
        </p:nvCxnSpPr>
        <p:spPr>
          <a:xfrm rot="16200000" flipH="1">
            <a:off x="5443407" y="2774737"/>
            <a:ext cx="345339" cy="21856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20" idx="1"/>
            <a:endCxn id="22" idx="3"/>
          </p:cNvCxnSpPr>
          <p:nvPr/>
        </p:nvCxnSpPr>
        <p:spPr>
          <a:xfrm flipH="1">
            <a:off x="2815105" y="4285304"/>
            <a:ext cx="861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内容占位符 2"/>
          <p:cNvSpPr>
            <a:spLocks noGrp="1"/>
          </p:cNvSpPr>
          <p:nvPr>
            <p:ph idx="1"/>
          </p:nvPr>
        </p:nvSpPr>
        <p:spPr>
          <a:xfrm>
            <a:off x="4302803" y="3647868"/>
            <a:ext cx="407488" cy="347797"/>
          </a:xfrm>
        </p:spPr>
        <p:txBody>
          <a:bodyPr>
            <a:normAutofit fontScale="70000" lnSpcReduction="20000"/>
          </a:bodyPr>
          <a:lstStyle/>
          <a:p>
            <a:pPr marL="36576" indent="0">
              <a:lnSpc>
                <a:spcPct val="140000"/>
              </a:lnSpc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5552963" y="3532128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54" name="内容占位符 2"/>
          <p:cNvSpPr txBox="1">
            <a:spLocks/>
          </p:cNvSpPr>
          <p:nvPr/>
        </p:nvSpPr>
        <p:spPr>
          <a:xfrm>
            <a:off x="4302803" y="1766791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55" name="内容占位符 2"/>
          <p:cNvSpPr txBox="1">
            <a:spLocks/>
          </p:cNvSpPr>
          <p:nvPr/>
        </p:nvSpPr>
        <p:spPr>
          <a:xfrm>
            <a:off x="5450799" y="1683016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76540" y="5860517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激活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号房间时间倒计时器开始计时（增长）</a:t>
            </a:r>
            <a:endParaRPr kumimoji="1" lang="zh-CN" altLang="en-US" sz="1400" dirty="0"/>
          </a:p>
        </p:txBody>
      </p:sp>
      <p:cxnSp>
        <p:nvCxnSpPr>
          <p:cNvPr id="58" name="直线箭头连接符 57"/>
          <p:cNvCxnSpPr>
            <a:stCxn id="21" idx="2"/>
            <a:endCxn id="56" idx="0"/>
          </p:cNvCxnSpPr>
          <p:nvPr/>
        </p:nvCxnSpPr>
        <p:spPr>
          <a:xfrm flipH="1">
            <a:off x="4517688" y="5418015"/>
            <a:ext cx="11141" cy="44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zh-CN" altLang="zh-CN" sz="3200" dirty="0">
                <a:latin typeface="Songti SC Regular"/>
                <a:ea typeface="仿宋"/>
                <a:cs typeface="Songti SC Regular"/>
              </a:rPr>
              <a:t>2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号房间内容介绍</a:t>
            </a:r>
            <a:endParaRPr kumimoji="1" lang="zh-CN" altLang="en-US" sz="32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46867" y="1417638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lnSpc>
                <a:spcPct val="140000"/>
              </a:lnSpc>
              <a:buNone/>
            </a:pP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  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主人打开了客厅的门，大家觉得这里才是适合讨论数学难题的地方，可谁也没有想到，噩梦才刚刚开始</a:t>
            </a:r>
            <a:r>
              <a:rPr kumimoji="1" lang="en-US" altLang="zh-CN" sz="1800" dirty="0" smtClean="0">
                <a:latin typeface="仿宋"/>
                <a:ea typeface="仿宋"/>
                <a:cs typeface="仿宋"/>
              </a:rPr>
              <a:t>……</a:t>
            </a: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zh-CN" sz="1800" dirty="0"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主人为什么要这么做？大家在努力解开主人设下的题目同时，开始寻找真真的主人到底是谁？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zh-CN" sz="1800" dirty="0"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20704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57981" y="4393237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6661" y="185518"/>
            <a:ext cx="3791171" cy="928471"/>
          </a:xfrm>
        </p:spPr>
        <p:txBody>
          <a:bodyPr>
            <a:normAutofit/>
          </a:bodyPr>
          <a:lstStyle/>
          <a:p>
            <a:r>
              <a:rPr kumimoji="1" lang="zh-CN" altLang="zh-CN" sz="3200" dirty="0">
                <a:latin typeface="Songti SC Regular"/>
                <a:ea typeface="仿宋"/>
                <a:cs typeface="Songti SC Regular"/>
              </a:rPr>
              <a:t>2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号房间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游戏流程</a:t>
            </a:r>
            <a: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  <a:t/>
            </a:r>
            <a:b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</a:br>
            <a:r>
              <a:rPr kumimoji="1" lang="zh-CN" altLang="zh-CN" sz="2000" dirty="0" smtClean="0">
                <a:latin typeface="Songti SC Regular"/>
                <a:ea typeface="仿宋"/>
                <a:cs typeface="Songti SC Regular"/>
              </a:rPr>
              <a:t>(</a:t>
            </a:r>
            <a:r>
              <a:rPr kumimoji="1" lang="zh-CN" altLang="en-US" sz="2000" dirty="0" smtClean="0">
                <a:latin typeface="Songti SC Regular"/>
                <a:ea typeface="仿宋"/>
                <a:cs typeface="Songti SC Regular"/>
              </a:rPr>
              <a:t>客厅</a:t>
            </a:r>
            <a:r>
              <a:rPr kumimoji="1" lang="zh-CN" altLang="en-US" sz="2000" dirty="0" smtClean="0">
                <a:latin typeface="Songti SC Regular"/>
                <a:ea typeface="仿宋"/>
                <a:cs typeface="Songti SC Regular"/>
              </a:rPr>
              <a:t>）</a:t>
            </a:r>
            <a:endParaRPr kumimoji="1" lang="zh-CN" altLang="en-US" sz="20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5465" y="1444598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亮起</a:t>
            </a: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号激光束</a:t>
            </a:r>
            <a:endParaRPr kumimoji="1" lang="zh-CN" altLang="en-US" sz="1200" dirty="0"/>
          </a:p>
        </p:txBody>
      </p:sp>
      <p:sp>
        <p:nvSpPr>
          <p:cNvPr id="8" name="菱形 7"/>
          <p:cNvSpPr/>
          <p:nvPr/>
        </p:nvSpPr>
        <p:spPr>
          <a:xfrm>
            <a:off x="4205781" y="388401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计时器时间是否过了第</a:t>
            </a: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个</a:t>
            </a:r>
            <a:r>
              <a:rPr kumimoji="1" lang="zh-CN" altLang="zh-CN" sz="1200" dirty="0"/>
              <a:t>5</a:t>
            </a:r>
            <a:r>
              <a:rPr kumimoji="1" lang="zh-CN" altLang="en-US" sz="1200" dirty="0" smtClean="0"/>
              <a:t>分钟</a:t>
            </a:r>
            <a:endParaRPr kumimoji="1" lang="zh-CN" altLang="en-US" sz="1200" dirty="0"/>
          </a:p>
        </p:txBody>
      </p:sp>
      <p:sp>
        <p:nvSpPr>
          <p:cNvPr id="9" name="菱形 8"/>
          <p:cNvSpPr/>
          <p:nvPr/>
        </p:nvSpPr>
        <p:spPr>
          <a:xfrm>
            <a:off x="828676" y="1338780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A:</a:t>
            </a:r>
            <a:r>
              <a:rPr kumimoji="1" lang="zh-CN" altLang="en-US" sz="1200" dirty="0" smtClean="0"/>
              <a:t>触摸连线是否正确</a:t>
            </a:r>
            <a:endParaRPr kumimoji="1" lang="zh-CN" altLang="en-US" sz="1200" dirty="0"/>
          </a:p>
        </p:txBody>
      </p:sp>
      <p:sp>
        <p:nvSpPr>
          <p:cNvPr id="10" name="菱形 9"/>
          <p:cNvSpPr/>
          <p:nvPr/>
        </p:nvSpPr>
        <p:spPr>
          <a:xfrm>
            <a:off x="4206472" y="2228448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计时器是否过了第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个</a:t>
            </a:r>
            <a:r>
              <a:rPr kumimoji="1" lang="zh-CN" altLang="zh-CN" sz="1200" dirty="0"/>
              <a:t>5</a:t>
            </a:r>
            <a:r>
              <a:rPr kumimoji="1" lang="zh-CN" altLang="en-US" sz="1200" dirty="0" smtClean="0"/>
              <a:t>分钟</a:t>
            </a:r>
            <a:endParaRPr kumimoji="1"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7669" y="2300623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计时器清</a:t>
            </a:r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，重新开始</a:t>
            </a:r>
            <a:r>
              <a:rPr kumimoji="1" lang="zh-CN" altLang="zh-CN" sz="1200" dirty="0" smtClean="0"/>
              <a:t>5</a:t>
            </a:r>
            <a:r>
              <a:rPr kumimoji="1" lang="zh-CN" altLang="en-US" sz="1200" dirty="0" smtClean="0"/>
              <a:t>分钟计时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8" idx="2"/>
            <a:endCxn id="7" idx="0"/>
          </p:cNvCxnSpPr>
          <p:nvPr/>
        </p:nvCxnSpPr>
        <p:spPr>
          <a:xfrm>
            <a:off x="5085922" y="1090215"/>
            <a:ext cx="691" cy="35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2"/>
            <a:endCxn id="9" idx="0"/>
          </p:cNvCxnSpPr>
          <p:nvPr/>
        </p:nvCxnSpPr>
        <p:spPr>
          <a:xfrm rot="5400000">
            <a:off x="3273088" y="-474055"/>
            <a:ext cx="248565" cy="33771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9" idx="2"/>
            <a:endCxn id="11" idx="0"/>
          </p:cNvCxnSpPr>
          <p:nvPr/>
        </p:nvCxnSpPr>
        <p:spPr>
          <a:xfrm>
            <a:off x="1708817" y="2040594"/>
            <a:ext cx="0" cy="260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4882178" y="1054800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3527638" y="844172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1155828" y="2297721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计时器正常计时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880897" y="3135459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打开电电磁锁柜门（获得机关</a:t>
            </a:r>
            <a:r>
              <a:rPr kumimoji="1" lang="en-US" altLang="zh-CN" sz="1200" dirty="0"/>
              <a:t>B</a:t>
            </a:r>
            <a:r>
              <a:rPr kumimoji="1" lang="zh-CN" altLang="en-US" sz="1200" dirty="0" smtClean="0"/>
              <a:t>沙漏机关）</a:t>
            </a:r>
            <a:endParaRPr kumimoji="1" lang="zh-CN" altLang="en-US" sz="1200" dirty="0"/>
          </a:p>
        </p:txBody>
      </p:sp>
      <p:cxnSp>
        <p:nvCxnSpPr>
          <p:cNvPr id="28" name="肘形连接符 27"/>
          <p:cNvCxnSpPr>
            <a:stCxn id="9" idx="2"/>
            <a:endCxn id="25" idx="0"/>
          </p:cNvCxnSpPr>
          <p:nvPr/>
        </p:nvCxnSpPr>
        <p:spPr>
          <a:xfrm rot="5400000">
            <a:off x="568506" y="1157409"/>
            <a:ext cx="257127" cy="20234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274953" y="1771995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1505074" y="1919406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44774" y="3146599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亮起</a:t>
            </a:r>
            <a:r>
              <a:rPr kumimoji="1" lang="zh-CN" altLang="zh-CN" sz="1200" dirty="0"/>
              <a:t>2</a:t>
            </a:r>
            <a:r>
              <a:rPr kumimoji="1" lang="zh-CN" altLang="en-US" sz="1200" dirty="0" smtClean="0"/>
              <a:t>号激光束</a:t>
            </a:r>
            <a:endParaRPr kumimoji="1" lang="zh-CN" altLang="en-US" sz="1200" dirty="0"/>
          </a:p>
        </p:txBody>
      </p:sp>
      <p:sp>
        <p:nvSpPr>
          <p:cNvPr id="37" name="菱形 36"/>
          <p:cNvSpPr/>
          <p:nvPr/>
        </p:nvSpPr>
        <p:spPr>
          <a:xfrm>
            <a:off x="4205781" y="3884734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计时器是否过了第</a:t>
            </a:r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个</a:t>
            </a:r>
            <a:r>
              <a:rPr kumimoji="1" lang="zh-CN" altLang="zh-CN" sz="1200" dirty="0"/>
              <a:t>5</a:t>
            </a:r>
            <a:r>
              <a:rPr kumimoji="1" lang="zh-CN" altLang="en-US" sz="1200" dirty="0" smtClean="0"/>
              <a:t>分钟</a:t>
            </a:r>
            <a:endParaRPr kumimoji="1"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4244774" y="4906360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亮起</a:t>
            </a:r>
            <a:r>
              <a:rPr kumimoji="1" lang="zh-CN" altLang="zh-CN" sz="1200" dirty="0" smtClean="0"/>
              <a:t>3</a:t>
            </a:r>
            <a:r>
              <a:rPr kumimoji="1" lang="zh-CN" altLang="en-US" sz="1200" dirty="0" smtClean="0"/>
              <a:t>号激光束</a:t>
            </a:r>
            <a:endParaRPr kumimoji="1" lang="zh-CN" altLang="en-US" sz="1200" dirty="0"/>
          </a:p>
        </p:txBody>
      </p:sp>
      <p:sp>
        <p:nvSpPr>
          <p:cNvPr id="39" name="菱形 38"/>
          <p:cNvSpPr/>
          <p:nvPr/>
        </p:nvSpPr>
        <p:spPr>
          <a:xfrm>
            <a:off x="4209719" y="5641280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计时器是否过了第</a:t>
            </a:r>
            <a:r>
              <a:rPr kumimoji="1" lang="zh-CN" altLang="zh-CN" sz="1200" dirty="0"/>
              <a:t>4</a:t>
            </a:r>
            <a:r>
              <a:rPr kumimoji="1" lang="zh-CN" altLang="en-US" sz="1200" dirty="0" smtClean="0"/>
              <a:t>个</a:t>
            </a:r>
            <a:r>
              <a:rPr kumimoji="1" lang="zh-CN" altLang="zh-CN" sz="1200" dirty="0"/>
              <a:t>5</a:t>
            </a:r>
            <a:r>
              <a:rPr kumimoji="1" lang="zh-CN" altLang="en-US" sz="1200" dirty="0" smtClean="0"/>
              <a:t>分钟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262177" y="6596066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亮起</a:t>
            </a:r>
            <a:r>
              <a:rPr kumimoji="1" lang="zh-CN" altLang="zh-CN" sz="1200" dirty="0"/>
              <a:t>4</a:t>
            </a:r>
            <a:r>
              <a:rPr kumimoji="1" lang="zh-CN" altLang="en-US" sz="1200" dirty="0" smtClean="0"/>
              <a:t>号激光束</a:t>
            </a:r>
            <a:endParaRPr kumimoji="1" lang="zh-CN" altLang="en-US" sz="1200" dirty="0"/>
          </a:p>
        </p:txBody>
      </p:sp>
      <p:cxnSp>
        <p:nvCxnSpPr>
          <p:cNvPr id="42" name="直线箭头连接符 41"/>
          <p:cNvCxnSpPr>
            <a:stCxn id="7" idx="2"/>
            <a:endCxn id="10" idx="0"/>
          </p:cNvCxnSpPr>
          <p:nvPr/>
        </p:nvCxnSpPr>
        <p:spPr>
          <a:xfrm>
            <a:off x="5086613" y="1934754"/>
            <a:ext cx="0" cy="29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0" idx="2"/>
            <a:endCxn id="36" idx="0"/>
          </p:cNvCxnSpPr>
          <p:nvPr/>
        </p:nvCxnSpPr>
        <p:spPr>
          <a:xfrm rot="5400000">
            <a:off x="4978100" y="3038085"/>
            <a:ext cx="216337" cy="6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6" idx="2"/>
            <a:endCxn id="37" idx="0"/>
          </p:cNvCxnSpPr>
          <p:nvPr/>
        </p:nvCxnSpPr>
        <p:spPr>
          <a:xfrm>
            <a:off x="5085922" y="3636755"/>
            <a:ext cx="0" cy="247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7" idx="2"/>
            <a:endCxn id="38" idx="0"/>
          </p:cNvCxnSpPr>
          <p:nvPr/>
        </p:nvCxnSpPr>
        <p:spPr>
          <a:xfrm rot="5400000">
            <a:off x="4926016" y="4746454"/>
            <a:ext cx="319812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8" idx="2"/>
            <a:endCxn id="39" idx="0"/>
          </p:cNvCxnSpPr>
          <p:nvPr/>
        </p:nvCxnSpPr>
        <p:spPr>
          <a:xfrm rot="16200000" flipH="1">
            <a:off x="4965509" y="5516929"/>
            <a:ext cx="244764" cy="3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9" idx="2"/>
            <a:endCxn id="40" idx="0"/>
          </p:cNvCxnSpPr>
          <p:nvPr/>
        </p:nvCxnSpPr>
        <p:spPr>
          <a:xfrm>
            <a:off x="5089860" y="6343094"/>
            <a:ext cx="13465" cy="252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菱形 52"/>
          <p:cNvSpPr/>
          <p:nvPr/>
        </p:nvSpPr>
        <p:spPr>
          <a:xfrm>
            <a:off x="7478358" y="2203078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玩家是否触碰激光</a:t>
            </a:r>
            <a:endParaRPr kumimoji="1" lang="zh-CN" altLang="en-US" sz="1200" dirty="0"/>
          </a:p>
        </p:txBody>
      </p:sp>
      <p:cxnSp>
        <p:nvCxnSpPr>
          <p:cNvPr id="55" name="肘形连接符 54"/>
          <p:cNvCxnSpPr>
            <a:stCxn id="7" idx="2"/>
            <a:endCxn id="53" idx="0"/>
          </p:cNvCxnSpPr>
          <p:nvPr/>
        </p:nvCxnSpPr>
        <p:spPr>
          <a:xfrm rot="16200000" flipH="1">
            <a:off x="6588394" y="432973"/>
            <a:ext cx="268324" cy="32718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522922" y="3146599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A</a:t>
            </a:r>
            <a:r>
              <a:rPr kumimoji="1" lang="zh-CN" altLang="zh-CN" sz="1200" dirty="0" smtClean="0"/>
              <a:t>、</a:t>
            </a:r>
            <a:r>
              <a:rPr kumimoji="1" lang="en-US" altLang="zh-CN" sz="1200" dirty="0" smtClean="0"/>
              <a:t>B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</a:t>
            </a:r>
            <a:r>
              <a:rPr kumimoji="1" lang="zh-CN" altLang="en-US" sz="1200" dirty="0" smtClean="0"/>
              <a:t>三组机关之中当前触发的机关断电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>
            <a:stCxn id="53" idx="2"/>
            <a:endCxn id="56" idx="0"/>
          </p:cNvCxnSpPr>
          <p:nvPr/>
        </p:nvCxnSpPr>
        <p:spPr>
          <a:xfrm>
            <a:off x="8358499" y="2904892"/>
            <a:ext cx="5571" cy="241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6" idx="2"/>
            <a:endCxn id="53" idx="1"/>
          </p:cNvCxnSpPr>
          <p:nvPr/>
        </p:nvCxnSpPr>
        <p:spPr>
          <a:xfrm rot="5400000" flipH="1" flipV="1">
            <a:off x="5740755" y="1899152"/>
            <a:ext cx="1082770" cy="2392436"/>
          </a:xfrm>
          <a:prstGeom prst="bentConnector4">
            <a:avLst>
              <a:gd name="adj1" fmla="val -21113"/>
              <a:gd name="adj2" fmla="val 675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8" idx="2"/>
            <a:endCxn id="53" idx="1"/>
          </p:cNvCxnSpPr>
          <p:nvPr/>
        </p:nvCxnSpPr>
        <p:spPr>
          <a:xfrm rot="5400000" flipH="1" flipV="1">
            <a:off x="4860874" y="2779033"/>
            <a:ext cx="2842531" cy="2392436"/>
          </a:xfrm>
          <a:prstGeom prst="bentConnector4">
            <a:avLst>
              <a:gd name="adj1" fmla="val -8042"/>
              <a:gd name="adj2" fmla="val 675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内容占位符 2"/>
          <p:cNvSpPr txBox="1">
            <a:spLocks/>
          </p:cNvSpPr>
          <p:nvPr/>
        </p:nvSpPr>
        <p:spPr>
          <a:xfrm>
            <a:off x="8154755" y="2798802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cxnSp>
        <p:nvCxnSpPr>
          <p:cNvPr id="71" name="肘形连接符 70"/>
          <p:cNvCxnSpPr>
            <a:stCxn id="25" idx="1"/>
            <a:endCxn id="8" idx="1"/>
          </p:cNvCxnSpPr>
          <p:nvPr/>
        </p:nvCxnSpPr>
        <p:spPr>
          <a:xfrm rot="10800000" flipH="1">
            <a:off x="-1155829" y="739309"/>
            <a:ext cx="5361609" cy="1803491"/>
          </a:xfrm>
          <a:prstGeom prst="bentConnector3">
            <a:avLst>
              <a:gd name="adj1" fmla="val -42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1938" y="3135459"/>
            <a:ext cx="631400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无反应</a:t>
            </a:r>
            <a:endParaRPr kumimoji="1"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3211938" y="4896808"/>
            <a:ext cx="631400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无反应</a:t>
            </a:r>
            <a:endParaRPr kumimoji="1" lang="zh-CN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3219011" y="6596066"/>
            <a:ext cx="631400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无反应</a:t>
            </a:r>
            <a:endParaRPr kumimoji="1" lang="zh-CN" altLang="en-US" sz="1200" dirty="0"/>
          </a:p>
        </p:txBody>
      </p:sp>
      <p:sp>
        <p:nvSpPr>
          <p:cNvPr id="76" name="菱形 75"/>
          <p:cNvSpPr/>
          <p:nvPr/>
        </p:nvSpPr>
        <p:spPr>
          <a:xfrm>
            <a:off x="841213" y="3923503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</a:t>
            </a:r>
            <a:r>
              <a:rPr kumimoji="1" lang="en-US" altLang="zh-CN" sz="1200" dirty="0" smtClean="0"/>
              <a:t>:</a:t>
            </a:r>
            <a:r>
              <a:rPr kumimoji="1" lang="zh-CN" altLang="en-US" sz="1200" dirty="0" smtClean="0"/>
              <a:t>  按钮顺序是否正确</a:t>
            </a:r>
            <a:endParaRPr kumimoji="1"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867670" y="4919577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计时器清</a:t>
            </a:r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，重新开始</a:t>
            </a:r>
            <a:r>
              <a:rPr kumimoji="1" lang="en-US" altLang="zh-CN" sz="1200" dirty="0" smtClean="0"/>
              <a:t>5</a:t>
            </a:r>
            <a:r>
              <a:rPr kumimoji="1" lang="zh-CN" altLang="en-US" sz="1200" dirty="0" smtClean="0"/>
              <a:t>分钟计时</a:t>
            </a:r>
            <a:endParaRPr kumimoji="1"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-1155829" y="4919577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计时器正常计时</a:t>
            </a:r>
            <a:endParaRPr kumimoji="1" lang="zh-CN" altLang="en-US" sz="1200" dirty="0"/>
          </a:p>
        </p:txBody>
      </p:sp>
      <p:cxnSp>
        <p:nvCxnSpPr>
          <p:cNvPr id="80" name="肘形连接符 79"/>
          <p:cNvCxnSpPr>
            <a:stCxn id="11" idx="2"/>
            <a:endCxn id="26" idx="0"/>
          </p:cNvCxnSpPr>
          <p:nvPr/>
        </p:nvCxnSpPr>
        <p:spPr>
          <a:xfrm rot="16200000" flipH="1">
            <a:off x="1543091" y="2956505"/>
            <a:ext cx="344680" cy="132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26" idx="2"/>
            <a:endCxn id="76" idx="0"/>
          </p:cNvCxnSpPr>
          <p:nvPr/>
        </p:nvCxnSpPr>
        <p:spPr>
          <a:xfrm rot="5400000">
            <a:off x="1572756" y="3774214"/>
            <a:ext cx="297888" cy="6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6" idx="2"/>
            <a:endCxn id="77" idx="0"/>
          </p:cNvCxnSpPr>
          <p:nvPr/>
        </p:nvCxnSpPr>
        <p:spPr>
          <a:xfrm rot="5400000">
            <a:off x="1567956" y="4766179"/>
            <a:ext cx="294260" cy="125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内容占位符 2"/>
          <p:cNvSpPr txBox="1">
            <a:spLocks/>
          </p:cNvSpPr>
          <p:nvPr/>
        </p:nvSpPr>
        <p:spPr>
          <a:xfrm>
            <a:off x="1517610" y="3561517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66978" y="5813248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打开电磁锁柜门</a:t>
            </a:r>
            <a:endParaRPr kumimoji="1" lang="en-US" altLang="zh-CN" sz="1200" dirty="0" smtClean="0"/>
          </a:p>
          <a:p>
            <a:pPr algn="ctr"/>
            <a:r>
              <a:rPr kumimoji="1" lang="zh-CN" altLang="zh-CN" sz="1200" dirty="0" smtClean="0"/>
              <a:t>（</a:t>
            </a:r>
            <a:r>
              <a:rPr kumimoji="1" lang="zh-CN" altLang="en-US" sz="1200" dirty="0" smtClean="0"/>
              <a:t>获得开门道具</a:t>
            </a:r>
            <a:r>
              <a:rPr kumimoji="1" lang="zh-CN" altLang="zh-CN" sz="1200" dirty="0"/>
              <a:t>1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cxnSp>
        <p:nvCxnSpPr>
          <p:cNvPr id="93" name="肘形连接符 92"/>
          <p:cNvCxnSpPr>
            <a:stCxn id="77" idx="2"/>
            <a:endCxn id="91" idx="0"/>
          </p:cNvCxnSpPr>
          <p:nvPr/>
        </p:nvCxnSpPr>
        <p:spPr>
          <a:xfrm rot="5400000">
            <a:off x="1506715" y="5611144"/>
            <a:ext cx="403515" cy="6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856819" y="8106534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计时器停止计时</a:t>
            </a:r>
            <a:endParaRPr kumimoji="1" lang="en-US" altLang="zh-CN" sz="1200" dirty="0" smtClean="0"/>
          </a:p>
        </p:txBody>
      </p:sp>
      <p:sp>
        <p:nvSpPr>
          <p:cNvPr id="97" name="菱形 96"/>
          <p:cNvSpPr/>
          <p:nvPr/>
        </p:nvSpPr>
        <p:spPr>
          <a:xfrm>
            <a:off x="817135" y="7081375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道具</a:t>
            </a:r>
            <a:r>
              <a:rPr kumimoji="1" lang="en-US" altLang="zh-CN" sz="1200" dirty="0" smtClean="0"/>
              <a:t>12</a:t>
            </a:r>
            <a:r>
              <a:rPr kumimoji="1" lang="zh-CN" altLang="en-US" sz="1200" dirty="0" smtClean="0"/>
              <a:t>是否摆放正确（摆放机关</a:t>
            </a:r>
            <a:r>
              <a:rPr kumimoji="1" lang="en-US" altLang="zh-CN" sz="1200" dirty="0" smtClean="0"/>
              <a:t>C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7142190" y="5296453"/>
            <a:ext cx="2001810" cy="1318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支线：黑板谜题得出开柜门密码（密码锁）获得正真主人数学研究资料，玩家间真主人身份成为话题，（获得开门道具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cxnSp>
        <p:nvCxnSpPr>
          <p:cNvPr id="103" name="肘形连接符 102"/>
          <p:cNvCxnSpPr>
            <a:stCxn id="99" idx="2"/>
            <a:endCxn id="97" idx="3"/>
          </p:cNvCxnSpPr>
          <p:nvPr/>
        </p:nvCxnSpPr>
        <p:spPr>
          <a:xfrm rot="5400000">
            <a:off x="4951455" y="4240641"/>
            <a:ext cx="817603" cy="55656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97" idx="2"/>
            <a:endCxn id="96" idx="0"/>
          </p:cNvCxnSpPr>
          <p:nvPr/>
        </p:nvCxnSpPr>
        <p:spPr>
          <a:xfrm rot="16200000" flipH="1">
            <a:off x="1535949" y="7944515"/>
            <a:ext cx="323345" cy="6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1" idx="2"/>
            <a:endCxn id="97" idx="0"/>
          </p:cNvCxnSpPr>
          <p:nvPr/>
        </p:nvCxnSpPr>
        <p:spPr>
          <a:xfrm rot="5400000">
            <a:off x="1313716" y="6686964"/>
            <a:ext cx="777971" cy="108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856819" y="8858464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打开房间</a:t>
            </a:r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房门</a:t>
            </a:r>
            <a:endParaRPr kumimoji="1" lang="en-US" altLang="zh-CN" sz="1200" dirty="0" smtClean="0"/>
          </a:p>
        </p:txBody>
      </p:sp>
      <p:sp>
        <p:nvSpPr>
          <p:cNvPr id="116" name="矩形 115"/>
          <p:cNvSpPr/>
          <p:nvPr/>
        </p:nvSpPr>
        <p:spPr>
          <a:xfrm>
            <a:off x="-1155827" y="8106534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计时器正常计时</a:t>
            </a:r>
            <a:endParaRPr kumimoji="1" lang="zh-CN" altLang="en-US" sz="1200" dirty="0"/>
          </a:p>
        </p:txBody>
      </p:sp>
      <p:cxnSp>
        <p:nvCxnSpPr>
          <p:cNvPr id="121" name="肘形连接符 120"/>
          <p:cNvCxnSpPr>
            <a:stCxn id="76" idx="2"/>
            <a:endCxn id="78" idx="0"/>
          </p:cNvCxnSpPr>
          <p:nvPr/>
        </p:nvCxnSpPr>
        <p:spPr>
          <a:xfrm rot="5400000">
            <a:off x="556207" y="3754430"/>
            <a:ext cx="294260" cy="20360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97" idx="2"/>
            <a:endCxn id="116" idx="0"/>
          </p:cNvCxnSpPr>
          <p:nvPr/>
        </p:nvCxnSpPr>
        <p:spPr>
          <a:xfrm rot="5400000">
            <a:off x="529627" y="6938884"/>
            <a:ext cx="323345" cy="20119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内容占位符 2"/>
          <p:cNvSpPr txBox="1">
            <a:spLocks/>
          </p:cNvSpPr>
          <p:nvPr/>
        </p:nvSpPr>
        <p:spPr>
          <a:xfrm>
            <a:off x="1493532" y="7755790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008000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26" name="内容占位符 2"/>
          <p:cNvSpPr txBox="1">
            <a:spLocks/>
          </p:cNvSpPr>
          <p:nvPr/>
        </p:nvSpPr>
        <p:spPr>
          <a:xfrm>
            <a:off x="92522" y="7541232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cxnSp>
        <p:nvCxnSpPr>
          <p:cNvPr id="130" name="肘形连接符 129"/>
          <p:cNvCxnSpPr>
            <a:stCxn id="116" idx="1"/>
            <a:endCxn id="8" idx="1"/>
          </p:cNvCxnSpPr>
          <p:nvPr/>
        </p:nvCxnSpPr>
        <p:spPr>
          <a:xfrm rot="10800000" flipH="1">
            <a:off x="-1155827" y="739308"/>
            <a:ext cx="5361608" cy="7612304"/>
          </a:xfrm>
          <a:prstGeom prst="bentConnector3">
            <a:avLst>
              <a:gd name="adj1" fmla="val -42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stCxn id="96" idx="2"/>
            <a:endCxn id="113" idx="0"/>
          </p:cNvCxnSpPr>
          <p:nvPr/>
        </p:nvCxnSpPr>
        <p:spPr>
          <a:xfrm>
            <a:off x="1697967" y="8596690"/>
            <a:ext cx="0" cy="261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78" idx="1"/>
            <a:endCxn id="8" idx="1"/>
          </p:cNvCxnSpPr>
          <p:nvPr/>
        </p:nvCxnSpPr>
        <p:spPr>
          <a:xfrm rot="10800000" flipH="1">
            <a:off x="-1155829" y="739309"/>
            <a:ext cx="5361610" cy="4425347"/>
          </a:xfrm>
          <a:prstGeom prst="bentConnector3">
            <a:avLst>
              <a:gd name="adj1" fmla="val -42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-1106085" y="3135459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触发录音</a:t>
            </a:r>
            <a:r>
              <a:rPr kumimoji="1" lang="en-US" altLang="zh-CN" sz="1200" dirty="0" smtClean="0"/>
              <a:t>302</a:t>
            </a:r>
          </a:p>
          <a:p>
            <a:pPr algn="ctr"/>
            <a:r>
              <a:rPr kumimoji="1" lang="zh-CN" altLang="zh-CN" sz="1200" dirty="0" smtClean="0"/>
              <a:t>(</a:t>
            </a:r>
            <a:r>
              <a:rPr kumimoji="1" lang="zh-CN" altLang="en-US" sz="1200" dirty="0" smtClean="0"/>
              <a:t>引导沙漏机关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6301042" y="1439256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触发录音</a:t>
            </a:r>
            <a:r>
              <a:rPr kumimoji="1" lang="en-US" altLang="zh-CN" sz="1200" dirty="0" smtClean="0"/>
              <a:t>303</a:t>
            </a:r>
          </a:p>
          <a:p>
            <a:pPr algn="ctr"/>
            <a:r>
              <a:rPr kumimoji="1" lang="zh-CN" altLang="zh-CN" sz="1200" dirty="0" smtClean="0"/>
              <a:t>(</a:t>
            </a:r>
            <a:r>
              <a:rPr kumimoji="1" lang="zh-CN" altLang="en-US" sz="1200" dirty="0" smtClean="0"/>
              <a:t>介绍激光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-1106085" y="5817404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触发录音</a:t>
            </a:r>
            <a:r>
              <a:rPr kumimoji="1" lang="en-US" altLang="zh-CN" sz="1200" dirty="0" smtClean="0"/>
              <a:t>304</a:t>
            </a:r>
          </a:p>
          <a:p>
            <a:pPr algn="ctr"/>
            <a:r>
              <a:rPr kumimoji="1" lang="zh-CN" altLang="zh-CN" sz="1200" dirty="0" smtClean="0"/>
              <a:t>(</a:t>
            </a:r>
            <a:r>
              <a:rPr kumimoji="1" lang="zh-CN" altLang="en-US" sz="1200" dirty="0" smtClean="0"/>
              <a:t>引导摆放机关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cxnSp>
        <p:nvCxnSpPr>
          <p:cNvPr id="140" name="直线箭头连接符 139"/>
          <p:cNvCxnSpPr>
            <a:stCxn id="7" idx="3"/>
            <a:endCxn id="137" idx="1"/>
          </p:cNvCxnSpPr>
          <p:nvPr/>
        </p:nvCxnSpPr>
        <p:spPr>
          <a:xfrm flipV="1">
            <a:off x="5927760" y="1684334"/>
            <a:ext cx="373282" cy="5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26" idx="1"/>
            <a:endCxn id="136" idx="3"/>
          </p:cNvCxnSpPr>
          <p:nvPr/>
        </p:nvCxnSpPr>
        <p:spPr>
          <a:xfrm flipH="1">
            <a:off x="576210" y="3380537"/>
            <a:ext cx="304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91" idx="1"/>
            <a:endCxn id="138" idx="3"/>
          </p:cNvCxnSpPr>
          <p:nvPr/>
        </p:nvCxnSpPr>
        <p:spPr>
          <a:xfrm flipH="1">
            <a:off x="576210" y="6058326"/>
            <a:ext cx="290768" cy="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0" idx="2"/>
            <a:endCxn id="73" idx="0"/>
          </p:cNvCxnSpPr>
          <p:nvPr/>
        </p:nvCxnSpPr>
        <p:spPr>
          <a:xfrm rot="5400000">
            <a:off x="4204528" y="2253373"/>
            <a:ext cx="205197" cy="15589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37" idx="2"/>
            <a:endCxn id="74" idx="0"/>
          </p:cNvCxnSpPr>
          <p:nvPr/>
        </p:nvCxnSpPr>
        <p:spPr>
          <a:xfrm rot="5400000">
            <a:off x="4151650" y="3962536"/>
            <a:ext cx="310260" cy="15582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39" idx="2"/>
            <a:endCxn id="75" idx="0"/>
          </p:cNvCxnSpPr>
          <p:nvPr/>
        </p:nvCxnSpPr>
        <p:spPr>
          <a:xfrm rot="5400000">
            <a:off x="4185800" y="5692006"/>
            <a:ext cx="252972" cy="15551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内容占位符 2"/>
          <p:cNvSpPr txBox="1">
            <a:spLocks/>
          </p:cNvSpPr>
          <p:nvPr/>
        </p:nvSpPr>
        <p:spPr>
          <a:xfrm>
            <a:off x="4886881" y="6277784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52" name="内容占位符 2"/>
          <p:cNvSpPr txBox="1">
            <a:spLocks/>
          </p:cNvSpPr>
          <p:nvPr/>
        </p:nvSpPr>
        <p:spPr>
          <a:xfrm>
            <a:off x="4888528" y="4548213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54" name="内容占位符 2"/>
          <p:cNvSpPr txBox="1">
            <a:spLocks/>
          </p:cNvSpPr>
          <p:nvPr/>
        </p:nvSpPr>
        <p:spPr>
          <a:xfrm>
            <a:off x="4875828" y="2828692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55" name="内容占位符 2"/>
          <p:cNvSpPr txBox="1">
            <a:spLocks/>
          </p:cNvSpPr>
          <p:nvPr/>
        </p:nvSpPr>
        <p:spPr>
          <a:xfrm>
            <a:off x="3756782" y="6096538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56" name="内容占位符 2"/>
          <p:cNvSpPr txBox="1">
            <a:spLocks/>
          </p:cNvSpPr>
          <p:nvPr/>
        </p:nvSpPr>
        <p:spPr>
          <a:xfrm>
            <a:off x="3795192" y="4374314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57" name="内容占位符 2"/>
          <p:cNvSpPr txBox="1">
            <a:spLocks/>
          </p:cNvSpPr>
          <p:nvPr/>
        </p:nvSpPr>
        <p:spPr>
          <a:xfrm>
            <a:off x="3760192" y="2654793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-1155826" y="8852328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触发录音</a:t>
            </a:r>
            <a:r>
              <a:rPr kumimoji="1" lang="en-US" altLang="zh-CN" sz="1200" dirty="0" smtClean="0"/>
              <a:t>305</a:t>
            </a:r>
          </a:p>
          <a:p>
            <a:pPr algn="ctr"/>
            <a:r>
              <a:rPr kumimoji="1" lang="zh-CN" altLang="zh-CN" sz="1200" dirty="0" smtClean="0"/>
              <a:t>(</a:t>
            </a:r>
            <a:r>
              <a:rPr kumimoji="1" lang="zh-CN" altLang="en-US" sz="1200" dirty="0" smtClean="0"/>
              <a:t>引导下一组机关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cxnSp>
        <p:nvCxnSpPr>
          <p:cNvPr id="162" name="肘形连接符 161"/>
          <p:cNvCxnSpPr>
            <a:stCxn id="113" idx="1"/>
            <a:endCxn id="160" idx="3"/>
          </p:cNvCxnSpPr>
          <p:nvPr/>
        </p:nvCxnSpPr>
        <p:spPr>
          <a:xfrm rot="10800000">
            <a:off x="526469" y="9097406"/>
            <a:ext cx="330350" cy="61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0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zh-CN" altLang="zh-CN" sz="3200" dirty="0" smtClean="0">
                <a:latin typeface="Songti SC Regular"/>
                <a:ea typeface="仿宋"/>
                <a:cs typeface="Songti SC Regular"/>
              </a:rPr>
              <a:t>3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号房间内容介绍</a:t>
            </a:r>
            <a:endParaRPr kumimoji="1" lang="zh-CN" altLang="en-US" sz="32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46867" y="1417638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lnSpc>
                <a:spcPct val="140000"/>
              </a:lnSpc>
              <a:buNone/>
            </a:pP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  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经过大家的努力，终于破解了主人设下的房间谜题，从客厅逃了出来。可惜打开房门，大家发现这里并不是出口</a:t>
            </a:r>
            <a:r>
              <a:rPr kumimoji="1" lang="en-US" altLang="zh-CN" sz="1800" dirty="0" smtClean="0">
                <a:latin typeface="仿宋"/>
                <a:ea typeface="仿宋"/>
                <a:cs typeface="仿宋"/>
              </a:rPr>
              <a:t>……</a:t>
            </a: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zh-CN" sz="1800" dirty="0"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看起来主人曾经在这里工作过，主人到底是谁？这个问题再次出现在大家脑海中。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zh-CN" sz="1800" dirty="0"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148242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6661" y="185518"/>
            <a:ext cx="3791171" cy="928471"/>
          </a:xfrm>
        </p:spPr>
        <p:txBody>
          <a:bodyPr>
            <a:normAutofit/>
          </a:bodyPr>
          <a:lstStyle/>
          <a:p>
            <a:r>
              <a:rPr kumimoji="1" lang="zh-CN" altLang="zh-CN" sz="3200" dirty="0" smtClean="0">
                <a:latin typeface="Songti SC Regular"/>
                <a:ea typeface="仿宋"/>
                <a:cs typeface="Songti SC Regular"/>
              </a:rPr>
              <a:t>3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号房间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游戏流程</a:t>
            </a:r>
            <a: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  <a:t/>
            </a:r>
            <a:br>
              <a:rPr kumimoji="1" lang="en-US" altLang="zh-CN" sz="3200" dirty="0" smtClean="0">
                <a:latin typeface="Songti SC Regular"/>
                <a:ea typeface="仿宋"/>
                <a:cs typeface="Songti SC Regular"/>
              </a:rPr>
            </a:br>
            <a:r>
              <a:rPr kumimoji="1" lang="zh-CN" altLang="zh-CN" sz="2000" dirty="0" smtClean="0">
                <a:latin typeface="Songti SC Regular"/>
                <a:ea typeface="仿宋"/>
                <a:cs typeface="Songti SC Regular"/>
              </a:rPr>
              <a:t>(</a:t>
            </a:r>
            <a:r>
              <a:rPr kumimoji="1" lang="zh-CN" altLang="en-US" sz="2000" dirty="0" smtClean="0">
                <a:latin typeface="Songti SC Regular"/>
                <a:ea typeface="仿宋"/>
                <a:cs typeface="Songti SC Regular"/>
              </a:rPr>
              <a:t>研究室）</a:t>
            </a:r>
            <a:endParaRPr kumimoji="1" lang="zh-CN" altLang="en-US" sz="20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131943" y="1330862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玩家是否摆放指定邀请函</a:t>
            </a:r>
            <a:r>
              <a:rPr kumimoji="1" lang="en-US" altLang="zh-CN" sz="1200" dirty="0" smtClean="0"/>
              <a:t>A</a:t>
            </a:r>
            <a:endParaRPr kumimoji="1"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67695" y="2310310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触发录音</a:t>
            </a:r>
            <a:r>
              <a:rPr kumimoji="1" lang="en-US" altLang="zh-CN" sz="1200" dirty="0" smtClean="0"/>
              <a:t>306</a:t>
            </a:r>
          </a:p>
          <a:p>
            <a:pPr algn="ctr"/>
            <a:r>
              <a:rPr kumimoji="1" lang="zh-CN" altLang="zh-CN" sz="1200" dirty="0" smtClean="0"/>
              <a:t>(</a:t>
            </a:r>
            <a:r>
              <a:rPr kumimoji="1" lang="zh-CN" altLang="en-US" sz="1200" dirty="0" smtClean="0"/>
              <a:t>对应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人物故事录音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cxnSp>
        <p:nvCxnSpPr>
          <p:cNvPr id="12" name="肘形连接符 11"/>
          <p:cNvCxnSpPr>
            <a:stCxn id="6" idx="2"/>
            <a:endCxn id="10" idx="0"/>
          </p:cNvCxnSpPr>
          <p:nvPr/>
        </p:nvCxnSpPr>
        <p:spPr>
          <a:xfrm rot="5400000">
            <a:off x="871647" y="2169873"/>
            <a:ext cx="277634" cy="32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466688" y="5915549"/>
            <a:ext cx="2001810" cy="585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支线：寻找到蓝光手电</a:t>
            </a:r>
            <a:endParaRPr kumimoji="1" lang="zh-CN" altLang="en-US" sz="1400" dirty="0"/>
          </a:p>
        </p:txBody>
      </p:sp>
      <p:sp>
        <p:nvSpPr>
          <p:cNvPr id="47" name="菱形 46"/>
          <p:cNvSpPr/>
          <p:nvPr/>
        </p:nvSpPr>
        <p:spPr>
          <a:xfrm>
            <a:off x="115108" y="3059332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录音是否播放结束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142295" y="4055160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可在其他摆放台上进行摆放</a:t>
            </a:r>
            <a:endParaRPr kumimoji="1" lang="zh-CN" altLang="en-US" sz="1200" dirty="0"/>
          </a:p>
        </p:txBody>
      </p:sp>
      <p:sp>
        <p:nvSpPr>
          <p:cNvPr id="49" name="菱形 48"/>
          <p:cNvSpPr/>
          <p:nvPr/>
        </p:nvSpPr>
        <p:spPr>
          <a:xfrm>
            <a:off x="3405550" y="1330862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玩家是否摆放指定邀请函</a:t>
            </a:r>
            <a:r>
              <a:rPr kumimoji="1" lang="en-US" altLang="zh-CN" sz="1200" dirty="0" smtClean="0"/>
              <a:t>B</a:t>
            </a:r>
            <a:endParaRPr kumimoji="1"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445437" y="2310311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触发录音</a:t>
            </a:r>
            <a:r>
              <a:rPr kumimoji="1" lang="en-US" altLang="zh-CN" sz="1200" dirty="0" smtClean="0"/>
              <a:t>307</a:t>
            </a:r>
          </a:p>
          <a:p>
            <a:pPr algn="ctr"/>
            <a:r>
              <a:rPr kumimoji="1" lang="zh-CN" altLang="zh-CN" sz="1200" dirty="0" smtClean="0"/>
              <a:t>(</a:t>
            </a:r>
            <a:r>
              <a:rPr kumimoji="1" lang="zh-CN" altLang="en-US" sz="1200" dirty="0" smtClean="0"/>
              <a:t>对应</a:t>
            </a:r>
            <a:r>
              <a:rPr kumimoji="1" lang="en-US" altLang="zh-CN" sz="1200" dirty="0"/>
              <a:t>B</a:t>
            </a:r>
            <a:r>
              <a:rPr kumimoji="1" lang="zh-CN" altLang="en-US" sz="1200" dirty="0" smtClean="0"/>
              <a:t>人物故事录音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52" name="菱形 51"/>
          <p:cNvSpPr/>
          <p:nvPr/>
        </p:nvSpPr>
        <p:spPr>
          <a:xfrm>
            <a:off x="6791195" y="1330861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玩家是否摆放指定邀请函</a:t>
            </a:r>
            <a:r>
              <a:rPr kumimoji="1" lang="en-US" altLang="zh-CN" sz="1200" dirty="0"/>
              <a:t>C</a:t>
            </a:r>
            <a:endParaRPr kumimoji="1"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6825827" y="2306532"/>
            <a:ext cx="1682295" cy="4901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触发录音</a:t>
            </a:r>
            <a:r>
              <a:rPr kumimoji="1" lang="en-US" altLang="zh-CN" sz="1200" dirty="0" smtClean="0"/>
              <a:t>308</a:t>
            </a:r>
          </a:p>
          <a:p>
            <a:pPr algn="ctr"/>
            <a:r>
              <a:rPr kumimoji="1" lang="zh-CN" altLang="zh-CN" sz="1200" dirty="0" smtClean="0"/>
              <a:t>(</a:t>
            </a:r>
            <a:r>
              <a:rPr kumimoji="1" lang="zh-CN" altLang="en-US" sz="1200" dirty="0" smtClean="0"/>
              <a:t>对应</a:t>
            </a:r>
            <a:r>
              <a:rPr kumimoji="1" lang="en-US" altLang="zh-CN" sz="1200" dirty="0" smtClean="0"/>
              <a:t>C</a:t>
            </a:r>
            <a:r>
              <a:rPr kumimoji="1" lang="zh-CN" altLang="en-US" sz="1200" dirty="0" smtClean="0"/>
              <a:t>人物故事录音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cxnSp>
        <p:nvCxnSpPr>
          <p:cNvPr id="57" name="肘形连接符 56"/>
          <p:cNvCxnSpPr>
            <a:stCxn id="10" idx="2"/>
            <a:endCxn id="47" idx="0"/>
          </p:cNvCxnSpPr>
          <p:nvPr/>
        </p:nvCxnSpPr>
        <p:spPr>
          <a:xfrm rot="5400000">
            <a:off x="872613" y="2923102"/>
            <a:ext cx="258866" cy="135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菱形 57"/>
          <p:cNvSpPr/>
          <p:nvPr/>
        </p:nvSpPr>
        <p:spPr>
          <a:xfrm>
            <a:off x="3405550" y="3059332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录音是否播放结束</a:t>
            </a:r>
            <a:endParaRPr kumimoji="1" lang="zh-CN" altLang="en-US" sz="1200" dirty="0"/>
          </a:p>
        </p:txBody>
      </p:sp>
      <p:sp>
        <p:nvSpPr>
          <p:cNvPr id="59" name="菱形 58"/>
          <p:cNvSpPr/>
          <p:nvPr/>
        </p:nvSpPr>
        <p:spPr>
          <a:xfrm>
            <a:off x="6778495" y="3059331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录音是否播放结束</a:t>
            </a:r>
            <a:endParaRPr kumimoji="1" lang="zh-CN" altLang="en-US" sz="1200" dirty="0"/>
          </a:p>
        </p:txBody>
      </p:sp>
      <p:sp>
        <p:nvSpPr>
          <p:cNvPr id="60" name="菱形 59"/>
          <p:cNvSpPr/>
          <p:nvPr/>
        </p:nvSpPr>
        <p:spPr>
          <a:xfrm>
            <a:off x="3404657" y="4974394"/>
            <a:ext cx="1760282" cy="70181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是否三个道具全部摆放正确</a:t>
            </a:r>
            <a:endParaRPr kumimoji="1"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3443650" y="4004360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可在其他摆放台上进行摆放</a:t>
            </a:r>
            <a:endParaRPr kumimoji="1"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-1049202" y="4055160"/>
            <a:ext cx="841147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其他摆放台摆放无反应</a:t>
            </a:r>
            <a:endParaRPr kumimoji="1" lang="zh-CN" altLang="en-US" sz="1200" dirty="0"/>
          </a:p>
        </p:txBody>
      </p:sp>
      <p:cxnSp>
        <p:nvCxnSpPr>
          <p:cNvPr id="64" name="肘形连接符 63"/>
          <p:cNvCxnSpPr>
            <a:endCxn id="48" idx="0"/>
          </p:cNvCxnSpPr>
          <p:nvPr/>
        </p:nvCxnSpPr>
        <p:spPr>
          <a:xfrm rot="5400000">
            <a:off x="867739" y="3927650"/>
            <a:ext cx="243214" cy="1180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endCxn id="62" idx="0"/>
          </p:cNvCxnSpPr>
          <p:nvPr/>
        </p:nvCxnSpPr>
        <p:spPr>
          <a:xfrm rot="10800000" flipV="1">
            <a:off x="-628628" y="3811946"/>
            <a:ext cx="1623878" cy="2432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278198" y="4004360"/>
            <a:ext cx="841147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其他摆放台摆放无反应</a:t>
            </a:r>
            <a:endParaRPr kumimoji="1" lang="zh-CN" altLang="en-US" sz="1200" dirty="0"/>
          </a:p>
        </p:txBody>
      </p:sp>
      <p:cxnSp>
        <p:nvCxnSpPr>
          <p:cNvPr id="70" name="肘形连接符 69"/>
          <p:cNvCxnSpPr>
            <a:stCxn id="49" idx="2"/>
            <a:endCxn id="50" idx="0"/>
          </p:cNvCxnSpPr>
          <p:nvPr/>
        </p:nvCxnSpPr>
        <p:spPr>
          <a:xfrm rot="16200000" flipH="1">
            <a:off x="4147321" y="2171046"/>
            <a:ext cx="277635" cy="8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0" idx="2"/>
            <a:endCxn id="58" idx="0"/>
          </p:cNvCxnSpPr>
          <p:nvPr/>
        </p:nvCxnSpPr>
        <p:spPr>
          <a:xfrm rot="5400000">
            <a:off x="4156706" y="2929452"/>
            <a:ext cx="258865" cy="8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8" idx="2"/>
            <a:endCxn id="61" idx="0"/>
          </p:cNvCxnSpPr>
          <p:nvPr/>
        </p:nvCxnSpPr>
        <p:spPr>
          <a:xfrm rot="5400000">
            <a:off x="4163638" y="3882307"/>
            <a:ext cx="243214" cy="8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58" idx="2"/>
            <a:endCxn id="68" idx="0"/>
          </p:cNvCxnSpPr>
          <p:nvPr/>
        </p:nvCxnSpPr>
        <p:spPr>
          <a:xfrm rot="5400000">
            <a:off x="3370625" y="3089294"/>
            <a:ext cx="243214" cy="15869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825827" y="4004360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可在其他摆放台上进行摆放</a:t>
            </a:r>
            <a:endParaRPr kumimoji="1"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630998" y="4033620"/>
            <a:ext cx="841147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其他摆放台摆放无反应</a:t>
            </a:r>
            <a:endParaRPr kumimoji="1" lang="zh-CN" altLang="en-US" sz="1200" dirty="0"/>
          </a:p>
        </p:txBody>
      </p:sp>
      <p:cxnSp>
        <p:nvCxnSpPr>
          <p:cNvPr id="80" name="肘形连接符 79"/>
          <p:cNvCxnSpPr>
            <a:stCxn id="52" idx="2"/>
            <a:endCxn id="53" idx="0"/>
          </p:cNvCxnSpPr>
          <p:nvPr/>
        </p:nvCxnSpPr>
        <p:spPr>
          <a:xfrm rot="5400000">
            <a:off x="7532228" y="2167423"/>
            <a:ext cx="273857" cy="43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53" idx="2"/>
            <a:endCxn id="59" idx="0"/>
          </p:cNvCxnSpPr>
          <p:nvPr/>
        </p:nvCxnSpPr>
        <p:spPr>
          <a:xfrm rot="5400000">
            <a:off x="7531485" y="2923840"/>
            <a:ext cx="262643" cy="83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59" idx="2"/>
            <a:endCxn id="77" idx="0"/>
          </p:cNvCxnSpPr>
          <p:nvPr/>
        </p:nvCxnSpPr>
        <p:spPr>
          <a:xfrm rot="16200000" flipH="1">
            <a:off x="7541198" y="3878582"/>
            <a:ext cx="243215" cy="83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9" idx="2"/>
            <a:endCxn id="78" idx="0"/>
          </p:cNvCxnSpPr>
          <p:nvPr/>
        </p:nvCxnSpPr>
        <p:spPr>
          <a:xfrm rot="5400000">
            <a:off x="6718867" y="3093850"/>
            <a:ext cx="272475" cy="16070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内容占位符 2"/>
          <p:cNvSpPr txBox="1">
            <a:spLocks/>
          </p:cNvSpPr>
          <p:nvPr/>
        </p:nvSpPr>
        <p:spPr>
          <a:xfrm>
            <a:off x="7467593" y="3651177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88" name="内容占位符 2"/>
          <p:cNvSpPr txBox="1">
            <a:spLocks/>
          </p:cNvSpPr>
          <p:nvPr/>
        </p:nvSpPr>
        <p:spPr>
          <a:xfrm>
            <a:off x="4082297" y="3675817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89" name="内容占位符 2"/>
          <p:cNvSpPr txBox="1">
            <a:spLocks/>
          </p:cNvSpPr>
          <p:nvPr/>
        </p:nvSpPr>
        <p:spPr>
          <a:xfrm>
            <a:off x="779699" y="3701217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90" name="内容占位符 2"/>
          <p:cNvSpPr txBox="1">
            <a:spLocks/>
          </p:cNvSpPr>
          <p:nvPr/>
        </p:nvSpPr>
        <p:spPr>
          <a:xfrm>
            <a:off x="-407488" y="3391520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91" name="内容占位符 2"/>
          <p:cNvSpPr txBox="1">
            <a:spLocks/>
          </p:cNvSpPr>
          <p:nvPr/>
        </p:nvSpPr>
        <p:spPr>
          <a:xfrm>
            <a:off x="6281101" y="3512515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92" name="内容占位符 2"/>
          <p:cNvSpPr txBox="1">
            <a:spLocks/>
          </p:cNvSpPr>
          <p:nvPr/>
        </p:nvSpPr>
        <p:spPr>
          <a:xfrm>
            <a:off x="2942815" y="3474211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cxnSp>
        <p:nvCxnSpPr>
          <p:cNvPr id="94" name="肘形连接符 93"/>
          <p:cNvCxnSpPr>
            <a:stCxn id="48" idx="2"/>
            <a:endCxn id="60" idx="0"/>
          </p:cNvCxnSpPr>
          <p:nvPr/>
        </p:nvCxnSpPr>
        <p:spPr>
          <a:xfrm rot="16200000" flipH="1">
            <a:off x="2419581" y="3109177"/>
            <a:ext cx="429078" cy="33013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1" idx="2"/>
            <a:endCxn id="60" idx="0"/>
          </p:cNvCxnSpPr>
          <p:nvPr/>
        </p:nvCxnSpPr>
        <p:spPr>
          <a:xfrm rot="5400000">
            <a:off x="4044859" y="4734455"/>
            <a:ext cx="479878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2"/>
            <a:endCxn id="60" idx="0"/>
          </p:cNvCxnSpPr>
          <p:nvPr/>
        </p:nvCxnSpPr>
        <p:spPr>
          <a:xfrm rot="5400000">
            <a:off x="5735948" y="3043367"/>
            <a:ext cx="479878" cy="33821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3442757" y="6010960"/>
            <a:ext cx="1682295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打开</a:t>
            </a:r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号房间门</a:t>
            </a:r>
            <a:endParaRPr kumimoji="1" lang="zh-CN" altLang="en-US" sz="1200" dirty="0"/>
          </a:p>
        </p:txBody>
      </p:sp>
      <p:cxnSp>
        <p:nvCxnSpPr>
          <p:cNvPr id="101" name="肘形连接符 100"/>
          <p:cNvCxnSpPr>
            <a:stCxn id="60" idx="2"/>
            <a:endCxn id="99" idx="0"/>
          </p:cNvCxnSpPr>
          <p:nvPr/>
        </p:nvCxnSpPr>
        <p:spPr>
          <a:xfrm rot="5400000">
            <a:off x="4116976" y="5843138"/>
            <a:ext cx="334752" cy="8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275701" y="6010961"/>
            <a:ext cx="631400" cy="490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无反应</a:t>
            </a:r>
            <a:endParaRPr kumimoji="1" lang="zh-CN" altLang="en-US" sz="1200" dirty="0"/>
          </a:p>
        </p:txBody>
      </p:sp>
      <p:cxnSp>
        <p:nvCxnSpPr>
          <p:cNvPr id="104" name="肘形连接符 103"/>
          <p:cNvCxnSpPr>
            <a:stCxn id="60" idx="2"/>
            <a:endCxn id="102" idx="0"/>
          </p:cNvCxnSpPr>
          <p:nvPr/>
        </p:nvCxnSpPr>
        <p:spPr>
          <a:xfrm rot="5400000">
            <a:off x="3270724" y="4996886"/>
            <a:ext cx="334753" cy="16933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内容占位符 2"/>
          <p:cNvSpPr txBox="1">
            <a:spLocks/>
          </p:cNvSpPr>
          <p:nvPr/>
        </p:nvSpPr>
        <p:spPr>
          <a:xfrm>
            <a:off x="4063582" y="5624716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CCFFCC"/>
                </a:solidFill>
                <a:latin typeface="仿宋"/>
                <a:ea typeface="仿宋"/>
                <a:cs typeface="仿宋"/>
              </a:rPr>
              <a:t>是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106" name="内容占位符 2"/>
          <p:cNvSpPr txBox="1">
            <a:spLocks/>
          </p:cNvSpPr>
          <p:nvPr/>
        </p:nvSpPr>
        <p:spPr>
          <a:xfrm>
            <a:off x="2881701" y="5438809"/>
            <a:ext cx="407488" cy="34779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lnSpc>
                <a:spcPct val="140000"/>
              </a:lnSpc>
              <a:buFont typeface="Wingdings 2"/>
              <a:buNone/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否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49192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zh-CN" altLang="zh-CN" sz="3200" dirty="0">
                <a:latin typeface="Songti SC Regular"/>
                <a:ea typeface="仿宋"/>
                <a:cs typeface="Songti SC Regular"/>
              </a:rPr>
              <a:t>4</a:t>
            </a:r>
            <a:r>
              <a:rPr kumimoji="1" lang="zh-CN" altLang="en-US" sz="3200" dirty="0" smtClean="0">
                <a:latin typeface="Songti SC Regular"/>
                <a:ea typeface="仿宋"/>
                <a:cs typeface="Songti SC Regular"/>
              </a:rPr>
              <a:t>号房间内容介绍</a:t>
            </a:r>
            <a:endParaRPr kumimoji="1" lang="zh-CN" altLang="en-US" sz="3200" dirty="0">
              <a:latin typeface="Songti SC Regular"/>
              <a:ea typeface="仿宋"/>
              <a:cs typeface="Songti SC Regular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46867" y="1417638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lnSpc>
                <a:spcPct val="140000"/>
              </a:lnSpc>
              <a:buNone/>
            </a:pPr>
            <a:r>
              <a:rPr kumimoji="1" lang="zh-CN" altLang="en-US" sz="2000" dirty="0" smtClean="0">
                <a:latin typeface="仿宋"/>
                <a:ea typeface="仿宋"/>
                <a:cs typeface="仿宋"/>
              </a:rPr>
              <a:t>  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只差最后一步，就能走出去了，面对狭窄的走廊，怎样才能打开最后的房门呢？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  <a:p>
            <a:pPr marL="36576" indent="0">
              <a:lnSpc>
                <a:spcPct val="140000"/>
              </a:lnSpc>
              <a:buNone/>
            </a:pPr>
            <a:r>
              <a:rPr kumimoji="1" lang="zh-CN" altLang="zh-CN" sz="1800" dirty="0"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1800" dirty="0" smtClean="0">
                <a:latin typeface="仿宋"/>
                <a:ea typeface="仿宋"/>
                <a:cs typeface="仿宋"/>
              </a:rPr>
              <a:t>   </a:t>
            </a:r>
            <a:endParaRPr kumimoji="1" lang="en-US" altLang="zh-CN" sz="18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4080850186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">
  <a:themeElements>
    <a:clrScheme name="技术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术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术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20268</TotalTime>
  <Words>487</Words>
  <Application>Microsoft Macintosh PowerPoint</Application>
  <PresentationFormat>全屏显示(4:3)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技术</vt:lpstr>
      <vt:lpstr>极限空间 3-6人</vt:lpstr>
      <vt:lpstr>游戏背景</vt:lpstr>
      <vt:lpstr>1A、1B号房间内容介绍</vt:lpstr>
      <vt:lpstr>1号房间游戏流程 (1-A：杂物间）（1-B：衣帽间）</vt:lpstr>
      <vt:lpstr>2号房间内容介绍</vt:lpstr>
      <vt:lpstr>2号房间游戏流程 (客厅）</vt:lpstr>
      <vt:lpstr>3号房间内容介绍</vt:lpstr>
      <vt:lpstr>3号房间游戏流程 (研究室）</vt:lpstr>
      <vt:lpstr>4号房间内容介绍</vt:lpstr>
      <vt:lpstr>4号房间游戏流程 (走廊）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极度空间</dc:title>
  <dc:creator>丽 刘</dc:creator>
  <cp:lastModifiedBy>丽 刘</cp:lastModifiedBy>
  <cp:revision>205</cp:revision>
  <dcterms:created xsi:type="dcterms:W3CDTF">2017-04-26T06:18:09Z</dcterms:created>
  <dcterms:modified xsi:type="dcterms:W3CDTF">2017-05-10T08:09:48Z</dcterms:modified>
</cp:coreProperties>
</file>