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64" r:id="rId13"/>
    <p:sldId id="266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260" y="-1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23B2071-CC78-B948-869E-8347C2C5A265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37616378-B48D-634D-8FF3-E9CC53FB3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七宗罪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  主题设计（角色扮演类主题）</a:t>
            </a:r>
          </a:p>
        </p:txBody>
      </p:sp>
    </p:spTree>
    <p:extLst>
      <p:ext uri="{BB962C8B-B14F-4D97-AF65-F5344CB8AC3E}">
        <p14:creationId xmlns:p14="http://schemas.microsoft.com/office/powerpoint/2010/main" val="263368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23925" y="180181"/>
            <a:ext cx="7313613" cy="868362"/>
          </a:xfrm>
        </p:spPr>
        <p:txBody>
          <a:bodyPr/>
          <a:lstStyle/>
          <a:p>
            <a:pPr algn="l"/>
            <a:r>
              <a:rPr kumimoji="1" lang="zh-CN" altLang="zh-CN" sz="3200" dirty="0"/>
              <a:t>1</a:t>
            </a:r>
            <a:r>
              <a:rPr kumimoji="1" lang="zh-CN" altLang="en-US" sz="3200" dirty="0"/>
              <a:t>号房间谜题设计</a:t>
            </a:r>
            <a:r>
              <a:rPr kumimoji="1" lang="zh-CN" altLang="en-US" sz="1800" dirty="0"/>
              <a:t>（打开自己的储物箱）</a:t>
            </a:r>
            <a:br>
              <a:rPr kumimoji="1" lang="en-US" altLang="zh-CN" sz="1800" dirty="0"/>
            </a:br>
            <a:r>
              <a:rPr kumimoji="1"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玩家需要各自打开自己的储物箱，并牢记其中获得的重要信息，不得泄露他人。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01346" y="1091808"/>
            <a:ext cx="3086066" cy="30104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警官证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姓名：摩根</a:t>
            </a:r>
            <a:r>
              <a:rPr kumimoji="1" lang="en-US" altLang="zh-CN" sz="1400" kern="1500" dirty="0"/>
              <a:t>.</a:t>
            </a:r>
            <a:r>
              <a:rPr kumimoji="1" lang="zh-CN" altLang="en-US" sz="1400" kern="1500" dirty="0"/>
              <a:t>弗里曼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职务：警探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单位：</a:t>
            </a:r>
            <a:r>
              <a:rPr kumimoji="1" lang="en-US" altLang="zh-CN" sz="1400" kern="1500" dirty="0"/>
              <a:t>XX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编号：</a:t>
            </a:r>
            <a:r>
              <a:rPr kumimoji="1" lang="en-US" altLang="zh-CN" sz="1400" kern="1500" dirty="0"/>
              <a:t>001</a:t>
            </a:r>
            <a:r>
              <a:rPr kumimoji="1" lang="zh-CN" altLang="en-US" sz="1400" kern="1500" dirty="0"/>
              <a:t>    日期：</a:t>
            </a:r>
            <a:r>
              <a:rPr kumimoji="1" lang="en-US" altLang="zh-CN" sz="1400" kern="1500" dirty="0"/>
              <a:t>XXXXXX</a:t>
            </a:r>
          </a:p>
          <a:p>
            <a:pPr>
              <a:lnSpc>
                <a:spcPct val="150000"/>
              </a:lnSpc>
            </a:pPr>
            <a:endParaRPr kumimoji="1" lang="en-US" altLang="zh-CN" sz="1400" kern="15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01346" y="4102266"/>
            <a:ext cx="3698821" cy="2614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储物柜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A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道具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红外线手枪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kern="1500" dirty="0">
                <a:solidFill>
                  <a:schemeClr val="accent4"/>
                </a:solidFill>
              </a:rPr>
              <a:t>7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宗罪的牌子其中的两个（骄傲、淫欲）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笔记本</a:t>
            </a:r>
            <a:r>
              <a:rPr kumimoji="1" lang="zh-CN" altLang="zh-CN" sz="1400" kern="1500" dirty="0">
                <a:solidFill>
                  <a:schemeClr val="accent4"/>
                </a:solidFill>
              </a:rPr>
              <a:t>——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绘有旦丁的炼狱图（下一个机关的谜题线索）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sz="1400" kern="1500" dirty="0">
                <a:solidFill>
                  <a:schemeClr val="accent4"/>
                </a:solidFill>
              </a:rPr>
              <a:t> 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    </a:t>
            </a:r>
            <a:r>
              <a:rPr kumimoji="1" lang="zh-CN" altLang="en-US" sz="1400" kern="1500" dirty="0">
                <a:solidFill>
                  <a:srgbClr val="F3302F"/>
                </a:solidFill>
              </a:rPr>
              <a:t>重要信息：你有责任阻止不合法行为的发生。</a:t>
            </a:r>
            <a:endParaRPr kumimoji="1" lang="en-US" altLang="zh-CN" sz="1400" kern="1500" dirty="0">
              <a:solidFill>
                <a:srgbClr val="F3302F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214001" y="1048543"/>
            <a:ext cx="3086066" cy="301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400" kern="1500"/>
              <a:t>警官证</a:t>
            </a:r>
            <a:endParaRPr kumimoji="1" lang="en-US" altLang="zh-CN" sz="1400" kern="1500"/>
          </a:p>
          <a:p>
            <a:pPr>
              <a:lnSpc>
                <a:spcPct val="150000"/>
              </a:lnSpc>
            </a:pPr>
            <a:r>
              <a:rPr kumimoji="1" lang="zh-CN" altLang="en-US" sz="1400" kern="1500"/>
              <a:t>姓名：布拉德</a:t>
            </a:r>
            <a:r>
              <a:rPr kumimoji="1" lang="en-US" altLang="zh-CN" sz="1400" kern="1500"/>
              <a:t>.</a:t>
            </a:r>
            <a:r>
              <a:rPr kumimoji="1" lang="zh-CN" altLang="en-US" sz="1400" kern="1500"/>
              <a:t>皮特</a:t>
            </a:r>
            <a:endParaRPr kumimoji="1" lang="en-US" altLang="zh-CN" sz="1400" kern="1500"/>
          </a:p>
          <a:p>
            <a:pPr>
              <a:lnSpc>
                <a:spcPct val="150000"/>
              </a:lnSpc>
            </a:pPr>
            <a:r>
              <a:rPr kumimoji="1" lang="zh-CN" altLang="en-US" sz="1400" kern="1500"/>
              <a:t>职务：警探</a:t>
            </a:r>
            <a:endParaRPr kumimoji="1" lang="en-US" altLang="zh-CN" sz="1400" kern="1500"/>
          </a:p>
          <a:p>
            <a:pPr>
              <a:lnSpc>
                <a:spcPct val="150000"/>
              </a:lnSpc>
            </a:pPr>
            <a:r>
              <a:rPr kumimoji="1" lang="zh-CN" altLang="en-US" sz="1400" kern="1500"/>
              <a:t>单位：</a:t>
            </a:r>
            <a:r>
              <a:rPr kumimoji="1" lang="en-US" altLang="zh-CN" sz="1400" kern="1500"/>
              <a:t>XX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kern="1500"/>
              <a:t>编号：</a:t>
            </a:r>
            <a:r>
              <a:rPr kumimoji="1" lang="en-US" altLang="zh-CN" sz="1400" kern="1500"/>
              <a:t>001</a:t>
            </a:r>
            <a:r>
              <a:rPr kumimoji="1" lang="zh-CN" altLang="en-US" sz="1400" kern="1500"/>
              <a:t>    日期：</a:t>
            </a:r>
            <a:r>
              <a:rPr kumimoji="1" lang="en-US" altLang="zh-CN" sz="1400" kern="1500"/>
              <a:t>XXXXXX</a:t>
            </a:r>
          </a:p>
          <a:p>
            <a:pPr>
              <a:lnSpc>
                <a:spcPct val="150000"/>
              </a:lnSpc>
            </a:pPr>
            <a:endParaRPr kumimoji="1" lang="en-US" altLang="zh-CN" sz="1400" kern="15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069168" y="4051939"/>
            <a:ext cx="3810234" cy="2614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储物柜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B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道具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红外线手枪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妻子的照片（照片背后的字要显示出恩爱及身份）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资料文件夹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——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包含骄傲、淫欲的犯罪资料（下一个机关的谜题线索）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rgbClr val="F3302F"/>
                </a:solidFill>
              </a:rPr>
              <a:t>重要信息：手中的枪可以惩罚罪恶。</a:t>
            </a:r>
            <a:endParaRPr kumimoji="1" lang="en-US" altLang="zh-CN" sz="1400" kern="1500" dirty="0">
              <a:solidFill>
                <a:srgbClr val="F3302F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6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564616" y="430223"/>
            <a:ext cx="3086066" cy="301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警官证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姓名：凯文</a:t>
            </a:r>
            <a:r>
              <a:rPr kumimoji="1" lang="en-US" altLang="zh-CN" sz="1400" kern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kumimoji="1" lang="zh-CN" altLang="en-US" sz="1400" kern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史贝西</a:t>
            </a:r>
            <a:r>
              <a:rPr kumimoji="1" lang="zh-CN" altLang="zh-CN" sz="1400" kern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kumimoji="1" lang="zh-CN" altLang="en-US" sz="1400" kern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隐藏罪犯）</a:t>
            </a:r>
            <a:endParaRPr kumimoji="1" lang="en-US" altLang="zh-CN" sz="1400" kern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职务：</a:t>
            </a:r>
            <a:r>
              <a:rPr kumimoji="1" lang="en-US" altLang="zh-CN" sz="1400" kern="1500" dirty="0"/>
              <a:t>XXX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单位：</a:t>
            </a:r>
            <a:r>
              <a:rPr kumimoji="1" lang="en-US" altLang="zh-CN" sz="1400" kern="1500" dirty="0"/>
              <a:t>XX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编号：</a:t>
            </a:r>
            <a:r>
              <a:rPr kumimoji="1" lang="en-US" altLang="zh-CN" sz="1400" kern="1500" dirty="0"/>
              <a:t>001</a:t>
            </a:r>
            <a:r>
              <a:rPr kumimoji="1" lang="zh-CN" altLang="en-US" sz="1400" kern="1500" dirty="0"/>
              <a:t>    日期：</a:t>
            </a:r>
            <a:r>
              <a:rPr kumimoji="1" lang="en-US" altLang="zh-CN" sz="1400" kern="1500" dirty="0"/>
              <a:t>XXXXXX</a:t>
            </a:r>
          </a:p>
          <a:p>
            <a:pPr>
              <a:lnSpc>
                <a:spcPct val="150000"/>
              </a:lnSpc>
            </a:pPr>
            <a:endParaRPr kumimoji="1" lang="en-US" altLang="zh-CN" sz="1400" kern="15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64616" y="3593081"/>
            <a:ext cx="3746962" cy="2614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储物柜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C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道具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红外线手枪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书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《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神曲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》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、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《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失乐园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》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、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《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威尼斯商人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》</a:t>
            </a:r>
          </a:p>
          <a:p>
            <a:pPr>
              <a:lnSpc>
                <a:spcPct val="150000"/>
              </a:lnSpc>
            </a:pPr>
            <a:r>
              <a:rPr kumimoji="1" lang="en-US" altLang="en-US" sz="1400" kern="1500" dirty="0">
                <a:solidFill>
                  <a:schemeClr val="accent4"/>
                </a:solidFill>
              </a:rPr>
              <a:t>十字架项链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rgbClr val="F3302F"/>
                </a:solidFill>
              </a:rPr>
              <a:t>重要信息：戴上项链，以上帝的名义惩罚人性的丑恶。</a:t>
            </a:r>
            <a:endParaRPr kumimoji="1" lang="en-US" altLang="zh-CN" sz="1400" kern="1500" dirty="0">
              <a:solidFill>
                <a:srgbClr val="F3302F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240274" y="471687"/>
            <a:ext cx="3086066" cy="301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警官证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姓名：</a:t>
            </a:r>
            <a:r>
              <a:rPr kumimoji="1" lang="en-US" altLang="zh-CN" sz="1400" kern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XXXXXX</a:t>
            </a:r>
            <a:r>
              <a:rPr kumimoji="1" lang="zh-CN" altLang="en-US" sz="1400" kern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（帮凶）</a:t>
            </a:r>
            <a:endParaRPr kumimoji="1" lang="en-US" altLang="zh-CN" sz="1400" kern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职务：法医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单位：</a:t>
            </a:r>
            <a:r>
              <a:rPr kumimoji="1" lang="en-US" altLang="zh-CN" sz="1400" kern="1500" dirty="0"/>
              <a:t>XX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编号：</a:t>
            </a:r>
            <a:r>
              <a:rPr kumimoji="1" lang="en-US" altLang="zh-CN" sz="1400" kern="1500" dirty="0"/>
              <a:t>001</a:t>
            </a:r>
            <a:r>
              <a:rPr kumimoji="1" lang="zh-CN" altLang="en-US" sz="1400" kern="1500" dirty="0"/>
              <a:t>    日期：</a:t>
            </a:r>
            <a:r>
              <a:rPr kumimoji="1" lang="en-US" altLang="zh-CN" sz="1400" kern="1500" dirty="0"/>
              <a:t>XXXXXX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006313" y="3599578"/>
            <a:ext cx="3746962" cy="261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储物柜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D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道具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红外线手枪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rgbClr val="F3302F"/>
                </a:solidFill>
              </a:rPr>
              <a:t>重要信息：上帝会成为你的同伴，让警察开枪。</a:t>
            </a:r>
            <a:endParaRPr kumimoji="1" lang="en-US" altLang="zh-CN" sz="1400" kern="1500" dirty="0">
              <a:solidFill>
                <a:srgbClr val="F3302F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564616" y="430223"/>
            <a:ext cx="3086066" cy="301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警官证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姓名：</a:t>
            </a:r>
            <a:r>
              <a:rPr kumimoji="1" lang="en-US" altLang="zh-CN" sz="1400" kern="1500" dirty="0"/>
              <a:t>XXXXX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职务：</a:t>
            </a:r>
            <a:r>
              <a:rPr kumimoji="1" lang="en-US" altLang="zh-CN" sz="1400" kern="1500" dirty="0"/>
              <a:t>XXX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单位：</a:t>
            </a:r>
            <a:r>
              <a:rPr kumimoji="1" lang="en-US" altLang="zh-CN" sz="1400" kern="1500" dirty="0"/>
              <a:t>XX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编号：</a:t>
            </a:r>
            <a:r>
              <a:rPr kumimoji="1" lang="en-US" altLang="zh-CN" sz="1400" kern="1500" dirty="0"/>
              <a:t>001</a:t>
            </a:r>
            <a:r>
              <a:rPr kumimoji="1" lang="zh-CN" altLang="en-US" sz="1400" kern="1500" dirty="0"/>
              <a:t>    日期：</a:t>
            </a:r>
            <a:r>
              <a:rPr kumimoji="1" lang="en-US" altLang="zh-CN" sz="1400" kern="1500" dirty="0"/>
              <a:t>XXXXXX</a:t>
            </a:r>
          </a:p>
          <a:p>
            <a:pPr>
              <a:lnSpc>
                <a:spcPct val="150000"/>
              </a:lnSpc>
            </a:pPr>
            <a:endParaRPr kumimoji="1" lang="en-US" altLang="zh-CN" sz="1400" kern="15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4616" y="3593081"/>
            <a:ext cx="3746962" cy="261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储物柜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E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、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F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、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G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、</a:t>
            </a:r>
            <a:r>
              <a:rPr kumimoji="1" lang="en-US" altLang="zh-CN" sz="1400" kern="1500" dirty="0">
                <a:solidFill>
                  <a:schemeClr val="accent4"/>
                </a:solidFill>
              </a:rPr>
              <a:t>H</a:t>
            </a:r>
            <a:r>
              <a:rPr kumimoji="1" lang="zh-CN" altLang="en-US" sz="1400" kern="1500" dirty="0">
                <a:solidFill>
                  <a:schemeClr val="accent4"/>
                </a:solidFill>
              </a:rPr>
              <a:t>道具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chemeClr val="accent4"/>
                </a:solidFill>
              </a:rPr>
              <a:t>红外线手枪</a:t>
            </a: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rgbClr val="F3302F"/>
                </a:solidFill>
              </a:rPr>
              <a:t>重要信息：交给上帝？还是交给法律？</a:t>
            </a:r>
            <a:endParaRPr kumimoji="1" lang="en-US" altLang="zh-CN" sz="1400" kern="1500" dirty="0">
              <a:solidFill>
                <a:srgbClr val="F3302F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kern="15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2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23925" y="180181"/>
            <a:ext cx="7313613" cy="868362"/>
          </a:xfrm>
        </p:spPr>
        <p:txBody>
          <a:bodyPr/>
          <a:lstStyle/>
          <a:p>
            <a:pPr algn="l"/>
            <a:r>
              <a:rPr kumimoji="1" lang="zh-CN" altLang="en-US" sz="3200" dirty="0"/>
              <a:t>死者资料</a:t>
            </a:r>
            <a:endParaRPr kumimoji="1" lang="zh-CN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0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925" y="180180"/>
            <a:ext cx="8120975" cy="967229"/>
          </a:xfrm>
        </p:spPr>
        <p:txBody>
          <a:bodyPr/>
          <a:lstStyle/>
          <a:p>
            <a:pPr algn="l"/>
            <a:r>
              <a:rPr kumimoji="1" lang="zh-CN" altLang="zh-CN" sz="3200" dirty="0"/>
              <a:t>1</a:t>
            </a:r>
            <a:r>
              <a:rPr kumimoji="1" lang="zh-CN" altLang="en-US" sz="3200" dirty="0"/>
              <a:t>号房间谜题设计</a:t>
            </a:r>
            <a:r>
              <a:rPr kumimoji="1" lang="zh-CN" altLang="en-US" sz="1800" dirty="0"/>
              <a:t>（推理犯罪流程）</a:t>
            </a:r>
            <a:br>
              <a:rPr kumimoji="1" lang="en-US" altLang="zh-CN" sz="1800" dirty="0"/>
            </a:br>
            <a:r>
              <a:rPr kumimoji="1"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玩家需要根究储物柜获得的道具，推理出下一步犯罪的行为，将对应道具按顺序摆放。</a:t>
            </a:r>
          </a:p>
        </p:txBody>
      </p:sp>
    </p:spTree>
    <p:extLst>
      <p:ext uri="{BB962C8B-B14F-4D97-AF65-F5344CB8AC3E}">
        <p14:creationId xmlns:p14="http://schemas.microsoft.com/office/powerpoint/2010/main" val="32145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3200" dirty="0"/>
              <a:t>游戏角色设定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7078" y="1679439"/>
            <a:ext cx="4540332" cy="4056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摩根</a:t>
            </a:r>
            <a:r>
              <a:rPr kumimoji="1" lang="en-US" altLang="zh-CN" sz="1400" kern="1500" dirty="0"/>
              <a:t>.</a:t>
            </a:r>
            <a:r>
              <a:rPr kumimoji="1" lang="zh-CN" altLang="en-US" sz="1400" kern="1500" dirty="0"/>
              <a:t>弗里曼（主要角色）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任职几十年，拥有丰富的办案经验，对于人性的罪恶，他却感觉使不上力，多年来的执法，让他感到对于人们的冷漠与犯罪毫无改善，甚至日趋恶化，在面临退休的日子里，他只想尽快离开这个罪恶的都市。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rgbClr val="FF6600"/>
                </a:solidFill>
              </a:rPr>
              <a:t>游戏目的：破掉退休前的最后一起案件，并阻止新来的警察同伴犯下暴怒罪行。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6" y="1679439"/>
            <a:ext cx="2698418" cy="38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5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3" y="1679439"/>
            <a:ext cx="2763240" cy="390381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77078" y="1679439"/>
            <a:ext cx="4540332" cy="4056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布拉德</a:t>
            </a:r>
            <a:r>
              <a:rPr kumimoji="1" lang="en-US" altLang="zh-CN" sz="1400" kern="1500" dirty="0"/>
              <a:t>.</a:t>
            </a:r>
            <a:r>
              <a:rPr kumimoji="1" lang="zh-CN" altLang="en-US" sz="1400" kern="1500" dirty="0"/>
              <a:t>皮特（主要角色）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一位从外地转调而来的警官，但是对于他所看到的社会乱象，心中仍保留着一丝正义感，希望能一尽己力，来改善人们的罪恶和黑暗面，但是他火爆、耐不住性子的急躁个性确是他的致命伤。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rgbClr val="FF6600"/>
                </a:solidFill>
              </a:rPr>
              <a:t>游戏目的：破掉任职后的第一起案件，并将在游戏最后进行选择，是任由怒火烧掉理智，私自开枪杀死罪犯，还是冷静处理由法律制裁罪犯。</a:t>
            </a:r>
            <a:endParaRPr kumimoji="1" lang="en-US" altLang="zh-CN" sz="1400" kern="1500" dirty="0">
              <a:solidFill>
                <a:srgbClr val="FF66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kern="1500" dirty="0">
                <a:solidFill>
                  <a:srgbClr val="FF6600"/>
                </a:solidFill>
              </a:rPr>
              <a:t>PS</a:t>
            </a:r>
            <a:r>
              <a:rPr kumimoji="1" lang="zh-CN" altLang="en-US" sz="1400" kern="1500" dirty="0">
                <a:solidFill>
                  <a:srgbClr val="FF6600"/>
                </a:solidFill>
              </a:rPr>
              <a:t>：若私自杀死罪犯，则罪犯完成杀人游戏，罪犯胜利</a:t>
            </a:r>
          </a:p>
        </p:txBody>
      </p:sp>
    </p:spTree>
    <p:extLst>
      <p:ext uri="{BB962C8B-B14F-4D97-AF65-F5344CB8AC3E}">
        <p14:creationId xmlns:p14="http://schemas.microsoft.com/office/powerpoint/2010/main" val="391744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3" y="1679439"/>
            <a:ext cx="2592048" cy="3834811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77078" y="1679439"/>
            <a:ext cx="4540332" cy="4056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凯文</a:t>
            </a:r>
            <a:r>
              <a:rPr kumimoji="1" lang="en-US" altLang="zh-CN" sz="1400" kern="1500" dirty="0"/>
              <a:t>.</a:t>
            </a:r>
            <a:r>
              <a:rPr kumimoji="1" lang="zh-CN" altLang="en-US" sz="1400" kern="1500" dirty="0"/>
              <a:t>史贝西（主要角色）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/>
              <a:t>一连续杀人命案的凶手。对于社会人性丑陋的不满，以天主教义中的“七大罪”为宗旨，进行一连串的杀人事件。职业，记者。</a:t>
            </a:r>
            <a:endParaRPr kumimoji="1" lang="en-US" altLang="zh-CN" sz="1400" kern="1500" dirty="0"/>
          </a:p>
          <a:p>
            <a:pPr>
              <a:lnSpc>
                <a:spcPct val="150000"/>
              </a:lnSpc>
            </a:pPr>
            <a:r>
              <a:rPr kumimoji="1" lang="zh-CN" altLang="en-US" sz="1400" kern="1500" dirty="0">
                <a:solidFill>
                  <a:srgbClr val="FF6600"/>
                </a:solidFill>
              </a:rPr>
              <a:t>游戏目的：完成自己的杀人计划，最终激怒皮特杀掉自己，以完成</a:t>
            </a:r>
            <a:r>
              <a:rPr kumimoji="1" lang="en-US" altLang="zh-CN" sz="1400" kern="1500" dirty="0">
                <a:solidFill>
                  <a:srgbClr val="FF6600"/>
                </a:solidFill>
              </a:rPr>
              <a:t>“</a:t>
            </a:r>
            <a:r>
              <a:rPr kumimoji="1" lang="zh-CN" altLang="en-US" sz="1400" kern="1500" dirty="0">
                <a:solidFill>
                  <a:srgbClr val="FF6600"/>
                </a:solidFill>
              </a:rPr>
              <a:t>七大罪</a:t>
            </a:r>
            <a:r>
              <a:rPr kumimoji="1" lang="en-US" altLang="zh-CN" sz="1400" kern="1500" dirty="0">
                <a:solidFill>
                  <a:srgbClr val="FF6600"/>
                </a:solidFill>
              </a:rPr>
              <a:t>”</a:t>
            </a:r>
            <a:r>
              <a:rPr kumimoji="1" lang="zh-CN" altLang="en-US" sz="1400" kern="1500" dirty="0">
                <a:solidFill>
                  <a:srgbClr val="FF6600"/>
                </a:solidFill>
              </a:rPr>
              <a:t>中嫉妒、暴怒的罪行。</a:t>
            </a:r>
            <a:endParaRPr kumimoji="1" lang="en-US" altLang="zh-CN" sz="1400" kern="1500" dirty="0">
              <a:solidFill>
                <a:srgbClr val="FF66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kern="1500" dirty="0">
                <a:solidFill>
                  <a:srgbClr val="FF6600"/>
                </a:solidFill>
              </a:rPr>
              <a:t>PS</a:t>
            </a:r>
            <a:r>
              <a:rPr kumimoji="1" lang="zh-CN" altLang="en-US" sz="1400" kern="1500" dirty="0">
                <a:solidFill>
                  <a:srgbClr val="FF6600"/>
                </a:solidFill>
              </a:rPr>
              <a:t>：若皮特未击杀自己，则警察胜利。</a:t>
            </a:r>
          </a:p>
        </p:txBody>
      </p:sp>
    </p:spTree>
    <p:extLst>
      <p:ext uri="{BB962C8B-B14F-4D97-AF65-F5344CB8AC3E}">
        <p14:creationId xmlns:p14="http://schemas.microsoft.com/office/powerpoint/2010/main" val="195642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/>
          <a:lstStyle/>
          <a:p>
            <a:pPr algn="l"/>
            <a:r>
              <a:rPr kumimoji="1" lang="zh-CN" altLang="zh-CN" sz="3200" dirty="0"/>
              <a:t>1</a:t>
            </a:r>
            <a:r>
              <a:rPr kumimoji="1" lang="zh-CN" altLang="en-US" sz="3200" dirty="0"/>
              <a:t>号房间内容介绍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14400" y="1679439"/>
            <a:ext cx="7503010" cy="42682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sz="1600" kern="1500" dirty="0"/>
              <a:t> </a:t>
            </a:r>
            <a:r>
              <a:rPr kumimoji="1" lang="zh-CN" altLang="en-US" sz="1800" kern="15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警局最近收到了一件非常棘手的案件，从犯案手段来看，凶手应该是同一个人。罪犯的犯罪手段非常残忍，且从现场看来，是含有某种宗教性质。这种类型的案件，警局从未遇到过。所以，警局高层将这起案件交给了办案经验丰富，即将退休的老警察摩根负责</a:t>
            </a:r>
            <a:r>
              <a:rPr kumimoji="1" lang="en-US" altLang="zh-CN" sz="1800" kern="15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……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sz="1800" kern="1500" dirty="0"/>
              <a:t>办公室里有关于这起案件的各种资料，从这些信息中可以得到这起案件的犯案特点。</a:t>
            </a:r>
            <a:endParaRPr kumimoji="1" lang="en-US" altLang="zh-CN" sz="1800" kern="1500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sz="1800" kern="1500" dirty="0"/>
              <a:t>出动前，大家要带好上自己的装备，这些装备存放在各自的储物柜中。</a:t>
            </a:r>
            <a:endParaRPr kumimoji="1" lang="en-US" altLang="zh-CN" sz="1800" kern="1500" dirty="0"/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CN" sz="1600" kern="15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600" kern="15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1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6810" y="157901"/>
            <a:ext cx="7313613" cy="868362"/>
          </a:xfrm>
        </p:spPr>
        <p:txBody>
          <a:bodyPr/>
          <a:lstStyle/>
          <a:p>
            <a:pPr algn="l"/>
            <a:r>
              <a:rPr kumimoji="1" lang="zh-CN" altLang="zh-CN" sz="3200" dirty="0"/>
              <a:t>1</a:t>
            </a:r>
            <a:r>
              <a:rPr kumimoji="1" lang="zh-CN" altLang="en-US" sz="3200" dirty="0"/>
              <a:t>号房间游戏流程（警局）</a:t>
            </a:r>
          </a:p>
        </p:txBody>
      </p:sp>
      <p:sp>
        <p:nvSpPr>
          <p:cNvPr id="5" name="矩形 4"/>
          <p:cNvSpPr/>
          <p:nvPr/>
        </p:nvSpPr>
        <p:spPr>
          <a:xfrm>
            <a:off x="3609694" y="859163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关门后</a:t>
            </a:r>
            <a:r>
              <a:rPr kumimoji="1" lang="en-US" altLang="zh-CN" sz="1100" dirty="0"/>
              <a:t>5</a:t>
            </a:r>
            <a:r>
              <a:rPr kumimoji="1" lang="zh-CN" altLang="en-US" sz="1100" dirty="0"/>
              <a:t>秒触发录音</a:t>
            </a:r>
            <a:r>
              <a:rPr kumimoji="1" lang="en-US" altLang="zh-CN" sz="1100" dirty="0"/>
              <a:t>201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3609695" y="4486746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触发对应摆放道具牌（共</a:t>
            </a:r>
            <a:r>
              <a:rPr kumimoji="1" lang="en-US" altLang="zh-CN" sz="1100" dirty="0"/>
              <a:t>7</a:t>
            </a:r>
            <a:r>
              <a:rPr kumimoji="1" lang="zh-CN" altLang="en-US" sz="1100" dirty="0"/>
              <a:t>个，需要正确的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个）</a:t>
            </a:r>
          </a:p>
        </p:txBody>
      </p:sp>
      <p:sp>
        <p:nvSpPr>
          <p:cNvPr id="7" name="矩形 6"/>
          <p:cNvSpPr/>
          <p:nvPr/>
        </p:nvSpPr>
        <p:spPr>
          <a:xfrm>
            <a:off x="1281221" y="2687966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打开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柜门</a:t>
            </a:r>
          </a:p>
        </p:txBody>
      </p:sp>
      <p:sp>
        <p:nvSpPr>
          <p:cNvPr id="11" name="菱形 10"/>
          <p:cNvSpPr/>
          <p:nvPr/>
        </p:nvSpPr>
        <p:spPr>
          <a:xfrm>
            <a:off x="3476002" y="1726683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门禁卡是否刷对位置</a:t>
            </a:r>
          </a:p>
        </p:txBody>
      </p:sp>
      <p:sp>
        <p:nvSpPr>
          <p:cNvPr id="14" name="矩形 13"/>
          <p:cNvSpPr/>
          <p:nvPr/>
        </p:nvSpPr>
        <p:spPr>
          <a:xfrm>
            <a:off x="3609694" y="2687966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打开</a:t>
            </a:r>
            <a:r>
              <a:rPr kumimoji="1" lang="en-US" altLang="zh-CN" sz="1100" dirty="0"/>
              <a:t>B</a:t>
            </a:r>
            <a:r>
              <a:rPr kumimoji="1" lang="zh-CN" altLang="en-US" sz="1100" dirty="0"/>
              <a:t>柜门</a:t>
            </a:r>
          </a:p>
        </p:txBody>
      </p:sp>
      <p:sp>
        <p:nvSpPr>
          <p:cNvPr id="15" name="矩形 14"/>
          <p:cNvSpPr/>
          <p:nvPr/>
        </p:nvSpPr>
        <p:spPr>
          <a:xfrm>
            <a:off x="5966383" y="2687966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打开</a:t>
            </a:r>
            <a:r>
              <a:rPr kumimoji="1" lang="en-US" altLang="zh-CN" sz="1100" dirty="0"/>
              <a:t>C</a:t>
            </a:r>
            <a:r>
              <a:rPr kumimoji="1" lang="zh-CN" altLang="en-US" sz="1100" dirty="0"/>
              <a:t>柜门</a:t>
            </a:r>
          </a:p>
        </p:txBody>
      </p:sp>
      <p:cxnSp>
        <p:nvCxnSpPr>
          <p:cNvPr id="24" name="直线箭头连接符 23"/>
          <p:cNvCxnSpPr>
            <a:stCxn id="5" idx="2"/>
            <a:endCxn id="11" idx="0"/>
          </p:cNvCxnSpPr>
          <p:nvPr/>
        </p:nvCxnSpPr>
        <p:spPr>
          <a:xfrm>
            <a:off x="4294868" y="1438438"/>
            <a:ext cx="0" cy="288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147528" y="1726683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A</a:t>
            </a:r>
            <a:r>
              <a:rPr kumimoji="1" lang="zh-CN" altLang="en-US" sz="1100" dirty="0"/>
              <a:t>门禁卡是否刷对位置</a:t>
            </a:r>
          </a:p>
        </p:txBody>
      </p:sp>
      <p:sp>
        <p:nvSpPr>
          <p:cNvPr id="27" name="菱形 26"/>
          <p:cNvSpPr/>
          <p:nvPr/>
        </p:nvSpPr>
        <p:spPr>
          <a:xfrm>
            <a:off x="5832691" y="1726683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C</a:t>
            </a:r>
            <a:r>
              <a:rPr kumimoji="1" lang="zh-CN" altLang="en-US" sz="1100" dirty="0"/>
              <a:t>门禁卡是否刷对位置</a:t>
            </a:r>
          </a:p>
        </p:txBody>
      </p:sp>
      <p:cxnSp>
        <p:nvCxnSpPr>
          <p:cNvPr id="33" name="肘形连接符 32"/>
          <p:cNvCxnSpPr>
            <a:stCxn id="5" idx="2"/>
            <a:endCxn id="26" idx="0"/>
          </p:cNvCxnSpPr>
          <p:nvPr/>
        </p:nvCxnSpPr>
        <p:spPr>
          <a:xfrm rot="5400000">
            <a:off x="2986509" y="418323"/>
            <a:ext cx="288245" cy="2328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2"/>
            <a:endCxn id="27" idx="0"/>
          </p:cNvCxnSpPr>
          <p:nvPr/>
        </p:nvCxnSpPr>
        <p:spPr>
          <a:xfrm rot="16200000" flipH="1">
            <a:off x="5329090" y="404215"/>
            <a:ext cx="288245" cy="235668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6" idx="2"/>
            <a:endCxn id="7" idx="0"/>
          </p:cNvCxnSpPr>
          <p:nvPr/>
        </p:nvCxnSpPr>
        <p:spPr>
          <a:xfrm>
            <a:off x="1966394" y="2495335"/>
            <a:ext cx="1" cy="19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1" idx="2"/>
            <a:endCxn id="14" idx="0"/>
          </p:cNvCxnSpPr>
          <p:nvPr/>
        </p:nvCxnSpPr>
        <p:spPr>
          <a:xfrm>
            <a:off x="4294868" y="2495335"/>
            <a:ext cx="0" cy="19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7" idx="2"/>
            <a:endCxn id="15" idx="0"/>
          </p:cNvCxnSpPr>
          <p:nvPr/>
        </p:nvCxnSpPr>
        <p:spPr>
          <a:xfrm>
            <a:off x="6651557" y="2495335"/>
            <a:ext cx="0" cy="19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菱形 42"/>
          <p:cNvSpPr/>
          <p:nvPr/>
        </p:nvSpPr>
        <p:spPr>
          <a:xfrm>
            <a:off x="3476003" y="3505507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是否有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张指定刷对位置</a:t>
            </a:r>
          </a:p>
        </p:txBody>
      </p:sp>
      <p:sp>
        <p:nvSpPr>
          <p:cNvPr id="44" name="菱形 43"/>
          <p:cNvSpPr/>
          <p:nvPr/>
        </p:nvSpPr>
        <p:spPr>
          <a:xfrm>
            <a:off x="3476002" y="5306612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摆放位置是否正确</a:t>
            </a:r>
          </a:p>
        </p:txBody>
      </p:sp>
      <p:sp>
        <p:nvSpPr>
          <p:cNvPr id="45" name="矩形 44"/>
          <p:cNvSpPr/>
          <p:nvPr/>
        </p:nvSpPr>
        <p:spPr>
          <a:xfrm>
            <a:off x="3609695" y="6261393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打开进入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号房间的通道入口和出口门</a:t>
            </a:r>
          </a:p>
        </p:txBody>
      </p:sp>
      <p:cxnSp>
        <p:nvCxnSpPr>
          <p:cNvPr id="47" name="直线箭头连接符 46"/>
          <p:cNvCxnSpPr>
            <a:stCxn id="14" idx="2"/>
            <a:endCxn id="43" idx="0"/>
          </p:cNvCxnSpPr>
          <p:nvPr/>
        </p:nvCxnSpPr>
        <p:spPr>
          <a:xfrm>
            <a:off x="4294868" y="3267241"/>
            <a:ext cx="1" cy="238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7" idx="2"/>
            <a:endCxn id="43" idx="0"/>
          </p:cNvCxnSpPr>
          <p:nvPr/>
        </p:nvCxnSpPr>
        <p:spPr>
          <a:xfrm rot="16200000" flipH="1">
            <a:off x="3011499" y="2222137"/>
            <a:ext cx="238266" cy="2328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5" idx="2"/>
            <a:endCxn id="43" idx="0"/>
          </p:cNvCxnSpPr>
          <p:nvPr/>
        </p:nvCxnSpPr>
        <p:spPr>
          <a:xfrm rot="5400000">
            <a:off x="5354080" y="2208030"/>
            <a:ext cx="238266" cy="23566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43" idx="2"/>
            <a:endCxn id="6" idx="0"/>
          </p:cNvCxnSpPr>
          <p:nvPr/>
        </p:nvCxnSpPr>
        <p:spPr>
          <a:xfrm>
            <a:off x="4294869" y="4274159"/>
            <a:ext cx="0" cy="212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6" idx="2"/>
            <a:endCxn id="44" idx="0"/>
          </p:cNvCxnSpPr>
          <p:nvPr/>
        </p:nvCxnSpPr>
        <p:spPr>
          <a:xfrm flipH="1">
            <a:off x="4294868" y="5066021"/>
            <a:ext cx="1" cy="240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4" idx="2"/>
            <a:endCxn id="45" idx="0"/>
          </p:cNvCxnSpPr>
          <p:nvPr/>
        </p:nvCxnSpPr>
        <p:spPr>
          <a:xfrm>
            <a:off x="4294868" y="6075264"/>
            <a:ext cx="1" cy="186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56810" y="2687966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无反应</a:t>
            </a:r>
          </a:p>
        </p:txBody>
      </p:sp>
      <p:sp>
        <p:nvSpPr>
          <p:cNvPr id="59" name="矩形 58"/>
          <p:cNvSpPr/>
          <p:nvPr/>
        </p:nvSpPr>
        <p:spPr>
          <a:xfrm>
            <a:off x="2785260" y="2687966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无反应</a:t>
            </a:r>
          </a:p>
        </p:txBody>
      </p:sp>
      <p:sp>
        <p:nvSpPr>
          <p:cNvPr id="60" name="矩形 59"/>
          <p:cNvSpPr/>
          <p:nvPr/>
        </p:nvSpPr>
        <p:spPr>
          <a:xfrm>
            <a:off x="5113734" y="2687965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无反应</a:t>
            </a:r>
          </a:p>
        </p:txBody>
      </p:sp>
      <p:cxnSp>
        <p:nvCxnSpPr>
          <p:cNvPr id="62" name="肘形连接符 61"/>
          <p:cNvCxnSpPr>
            <a:stCxn id="26" idx="2"/>
            <a:endCxn id="58" idx="0"/>
          </p:cNvCxnSpPr>
          <p:nvPr/>
        </p:nvCxnSpPr>
        <p:spPr>
          <a:xfrm rot="5400000">
            <a:off x="1143335" y="1864906"/>
            <a:ext cx="192631" cy="145348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1" idx="2"/>
            <a:endCxn id="59" idx="0"/>
          </p:cNvCxnSpPr>
          <p:nvPr/>
        </p:nvCxnSpPr>
        <p:spPr>
          <a:xfrm rot="5400000">
            <a:off x="3621797" y="2014894"/>
            <a:ext cx="192631" cy="115351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27" idx="2"/>
            <a:endCxn id="60" idx="0"/>
          </p:cNvCxnSpPr>
          <p:nvPr/>
        </p:nvCxnSpPr>
        <p:spPr>
          <a:xfrm rot="5400000">
            <a:off x="5964378" y="2000786"/>
            <a:ext cx="192630" cy="11817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标题 1"/>
          <p:cNvSpPr txBox="1">
            <a:spLocks/>
          </p:cNvSpPr>
          <p:nvPr/>
        </p:nvSpPr>
        <p:spPr>
          <a:xfrm>
            <a:off x="1784717" y="2370404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4113191" y="2370404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6469879" y="2336554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75" name="标题 1"/>
          <p:cNvSpPr txBox="1">
            <a:spLocks/>
          </p:cNvSpPr>
          <p:nvPr/>
        </p:nvSpPr>
        <p:spPr>
          <a:xfrm>
            <a:off x="784172" y="2330610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76" name="标题 1"/>
          <p:cNvSpPr txBox="1">
            <a:spLocks/>
          </p:cNvSpPr>
          <p:nvPr/>
        </p:nvSpPr>
        <p:spPr>
          <a:xfrm>
            <a:off x="3294325" y="2308328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78" name="标题 1"/>
          <p:cNvSpPr txBox="1">
            <a:spLocks/>
          </p:cNvSpPr>
          <p:nvPr/>
        </p:nvSpPr>
        <p:spPr>
          <a:xfrm>
            <a:off x="4839350" y="2327048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79" name="标题 1"/>
          <p:cNvSpPr txBox="1">
            <a:spLocks/>
          </p:cNvSpPr>
          <p:nvPr/>
        </p:nvSpPr>
        <p:spPr>
          <a:xfrm>
            <a:off x="2959678" y="4115377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81" name="矩形 80"/>
          <p:cNvSpPr/>
          <p:nvPr/>
        </p:nvSpPr>
        <p:spPr>
          <a:xfrm>
            <a:off x="1939378" y="4486746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无反应</a:t>
            </a:r>
          </a:p>
        </p:txBody>
      </p:sp>
      <p:cxnSp>
        <p:nvCxnSpPr>
          <p:cNvPr id="83" name="肘形连接符 82"/>
          <p:cNvCxnSpPr>
            <a:stCxn id="43" idx="2"/>
            <a:endCxn id="81" idx="0"/>
          </p:cNvCxnSpPr>
          <p:nvPr/>
        </p:nvCxnSpPr>
        <p:spPr>
          <a:xfrm rot="5400000">
            <a:off x="3188878" y="3380754"/>
            <a:ext cx="212587" cy="19993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标题 1"/>
          <p:cNvSpPr txBox="1">
            <a:spLocks/>
          </p:cNvSpPr>
          <p:nvPr/>
        </p:nvSpPr>
        <p:spPr>
          <a:xfrm>
            <a:off x="4113192" y="5960169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85" name="标题 1"/>
          <p:cNvSpPr txBox="1">
            <a:spLocks/>
          </p:cNvSpPr>
          <p:nvPr/>
        </p:nvSpPr>
        <p:spPr>
          <a:xfrm>
            <a:off x="4113192" y="4208665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86" name="矩形 85"/>
          <p:cNvSpPr/>
          <p:nvPr/>
        </p:nvSpPr>
        <p:spPr>
          <a:xfrm>
            <a:off x="1937117" y="6255201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无反应</a:t>
            </a:r>
          </a:p>
        </p:txBody>
      </p:sp>
      <p:cxnSp>
        <p:nvCxnSpPr>
          <p:cNvPr id="88" name="肘形连接符 87"/>
          <p:cNvCxnSpPr>
            <a:stCxn id="44" idx="2"/>
            <a:endCxn id="86" idx="0"/>
          </p:cNvCxnSpPr>
          <p:nvPr/>
        </p:nvCxnSpPr>
        <p:spPr>
          <a:xfrm rot="5400000">
            <a:off x="3204072" y="5164404"/>
            <a:ext cx="179937" cy="20016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标题 1"/>
          <p:cNvSpPr txBox="1">
            <a:spLocks/>
          </p:cNvSpPr>
          <p:nvPr/>
        </p:nvSpPr>
        <p:spPr>
          <a:xfrm>
            <a:off x="2959678" y="5916482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90" name="矩形 89"/>
          <p:cNvSpPr/>
          <p:nvPr/>
        </p:nvSpPr>
        <p:spPr>
          <a:xfrm>
            <a:off x="5469829" y="4486746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触发录音</a:t>
            </a:r>
            <a:r>
              <a:rPr kumimoji="1" lang="en-US" altLang="zh-CN" sz="1100" dirty="0"/>
              <a:t>202</a:t>
            </a:r>
            <a:r>
              <a:rPr kumimoji="1" lang="zh-CN" altLang="en-US" sz="1100" dirty="0"/>
              <a:t>（正确反馈和写字机关提示）</a:t>
            </a:r>
          </a:p>
        </p:txBody>
      </p:sp>
      <p:cxnSp>
        <p:nvCxnSpPr>
          <p:cNvPr id="92" name="直线箭头连接符 91"/>
          <p:cNvCxnSpPr>
            <a:stCxn id="6" idx="3"/>
            <a:endCxn id="90" idx="1"/>
          </p:cNvCxnSpPr>
          <p:nvPr/>
        </p:nvCxnSpPr>
        <p:spPr>
          <a:xfrm>
            <a:off x="4980042" y="4776384"/>
            <a:ext cx="4897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5462888" y="6255201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触发录音</a:t>
            </a:r>
            <a:r>
              <a:rPr kumimoji="1" lang="en-US" altLang="zh-CN" sz="1100" dirty="0"/>
              <a:t>203</a:t>
            </a:r>
            <a:r>
              <a:rPr kumimoji="1" lang="zh-CN" altLang="en-US" sz="1100" dirty="0"/>
              <a:t>（正确反馈和下组机关提示）</a:t>
            </a:r>
          </a:p>
        </p:txBody>
      </p:sp>
      <p:cxnSp>
        <p:nvCxnSpPr>
          <p:cNvPr id="106" name="直线箭头连接符 105"/>
          <p:cNvCxnSpPr>
            <a:stCxn id="45" idx="3"/>
            <a:endCxn id="104" idx="1"/>
          </p:cNvCxnSpPr>
          <p:nvPr/>
        </p:nvCxnSpPr>
        <p:spPr>
          <a:xfrm flipV="1">
            <a:off x="4980042" y="6544839"/>
            <a:ext cx="482846" cy="6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7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6810" y="157901"/>
            <a:ext cx="7313613" cy="868362"/>
          </a:xfrm>
        </p:spPr>
        <p:txBody>
          <a:bodyPr/>
          <a:lstStyle/>
          <a:p>
            <a:pPr algn="l"/>
            <a:r>
              <a:rPr kumimoji="1" lang="zh-CN" altLang="zh-CN" sz="3200" dirty="0"/>
              <a:t>2</a:t>
            </a:r>
            <a:r>
              <a:rPr kumimoji="1" lang="zh-CN" altLang="en-US" sz="3200" dirty="0"/>
              <a:t>号房间游戏流程（暴食案发现场）</a:t>
            </a:r>
          </a:p>
        </p:txBody>
      </p:sp>
      <p:sp>
        <p:nvSpPr>
          <p:cNvPr id="5" name="矩形 4"/>
          <p:cNvSpPr/>
          <p:nvPr/>
        </p:nvSpPr>
        <p:spPr>
          <a:xfrm>
            <a:off x="3609694" y="1026263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（通过调查现场）</a:t>
            </a:r>
            <a:endParaRPr kumimoji="1" lang="en-US" altLang="zh-CN" sz="1100" dirty="0"/>
          </a:p>
          <a:p>
            <a:pPr algn="ctr"/>
            <a:r>
              <a:rPr kumimoji="1" lang="zh-CN" altLang="en-US" sz="1100" dirty="0"/>
              <a:t>在多个按钮中顺序按对其中</a:t>
            </a:r>
            <a:r>
              <a:rPr kumimoji="1" lang="en-US" altLang="zh-CN" sz="1100" dirty="0"/>
              <a:t>4</a:t>
            </a:r>
            <a:r>
              <a:rPr kumimoji="1" lang="zh-CN" altLang="en-US" sz="1100" dirty="0"/>
              <a:t>个按钮</a:t>
            </a:r>
          </a:p>
        </p:txBody>
      </p:sp>
      <p:sp>
        <p:nvSpPr>
          <p:cNvPr id="8" name="菱形 7"/>
          <p:cNvSpPr/>
          <p:nvPr/>
        </p:nvSpPr>
        <p:spPr>
          <a:xfrm>
            <a:off x="3476002" y="1893783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是否正确</a:t>
            </a:r>
          </a:p>
        </p:txBody>
      </p:sp>
      <p:sp>
        <p:nvSpPr>
          <p:cNvPr id="9" name="矩形 8"/>
          <p:cNvSpPr/>
          <p:nvPr/>
        </p:nvSpPr>
        <p:spPr>
          <a:xfrm>
            <a:off x="3609694" y="2905347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打开电磁锁</a:t>
            </a:r>
            <a:endParaRPr kumimoji="1" lang="en-US" altLang="zh-CN" sz="1100" dirty="0"/>
          </a:p>
          <a:p>
            <a:pPr algn="ctr"/>
            <a:r>
              <a:rPr kumimoji="1" lang="zh-CN" altLang="zh-CN" sz="1100" dirty="0"/>
              <a:t>（</a:t>
            </a:r>
            <a:r>
              <a:rPr kumimoji="1" lang="zh-CN" altLang="en-US" sz="1100" dirty="0"/>
              <a:t>此时柜子可以移动）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3609693" y="3765910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柜子后可获得道具牌</a:t>
            </a:r>
            <a:r>
              <a:rPr kumimoji="1" lang="en-US" altLang="zh-CN" sz="1100" dirty="0"/>
              <a:t>4</a:t>
            </a:r>
          </a:p>
        </p:txBody>
      </p:sp>
      <p:sp>
        <p:nvSpPr>
          <p:cNvPr id="12" name="菱形 11"/>
          <p:cNvSpPr/>
          <p:nvPr/>
        </p:nvSpPr>
        <p:spPr>
          <a:xfrm>
            <a:off x="3476002" y="4664060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100" dirty="0"/>
              <a:t>道具牌</a:t>
            </a:r>
            <a:r>
              <a:rPr kumimoji="1" lang="en-US" altLang="zh-CN" sz="1100" dirty="0"/>
              <a:t>4</a:t>
            </a:r>
            <a:r>
              <a:rPr kumimoji="1" lang="en-US" altLang="en-US" sz="1100" dirty="0"/>
              <a:t>是否摆放正确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3609693" y="5689555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打开房间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的门</a:t>
            </a:r>
            <a:endParaRPr kumimoji="1" lang="en-US" altLang="zh-CN" sz="1100" dirty="0"/>
          </a:p>
        </p:txBody>
      </p:sp>
      <p:sp>
        <p:nvSpPr>
          <p:cNvPr id="14" name="矩形 13"/>
          <p:cNvSpPr/>
          <p:nvPr/>
        </p:nvSpPr>
        <p:spPr>
          <a:xfrm>
            <a:off x="1745568" y="2905347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播放错误语音提示</a:t>
            </a:r>
            <a:endParaRPr kumimoji="1" lang="en-US" altLang="zh-CN" sz="1100" dirty="0"/>
          </a:p>
          <a:p>
            <a:pPr algn="ctr"/>
            <a:r>
              <a:rPr kumimoji="1" lang="zh-CN" altLang="en-US" sz="1100" dirty="0"/>
              <a:t>2</a:t>
            </a:r>
            <a:r>
              <a:rPr kumimoji="1" lang="en-US" altLang="zh-CN" sz="1100" dirty="0"/>
              <a:t>04</a:t>
            </a:r>
          </a:p>
        </p:txBody>
      </p:sp>
      <p:cxnSp>
        <p:nvCxnSpPr>
          <p:cNvPr id="18" name="直线箭头连接符 17"/>
          <p:cNvCxnSpPr>
            <a:stCxn id="5" idx="2"/>
            <a:endCxn id="8" idx="0"/>
          </p:cNvCxnSpPr>
          <p:nvPr/>
        </p:nvCxnSpPr>
        <p:spPr>
          <a:xfrm>
            <a:off x="4294868" y="1605538"/>
            <a:ext cx="0" cy="288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8" idx="2"/>
            <a:endCxn id="9" idx="0"/>
          </p:cNvCxnSpPr>
          <p:nvPr/>
        </p:nvCxnSpPr>
        <p:spPr>
          <a:xfrm>
            <a:off x="4294868" y="2662435"/>
            <a:ext cx="0" cy="242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8" idx="2"/>
            <a:endCxn id="14" idx="0"/>
          </p:cNvCxnSpPr>
          <p:nvPr/>
        </p:nvCxnSpPr>
        <p:spPr>
          <a:xfrm rot="5400000">
            <a:off x="3241349" y="1851828"/>
            <a:ext cx="242912" cy="18641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  <a:endCxn id="11" idx="0"/>
          </p:cNvCxnSpPr>
          <p:nvPr/>
        </p:nvCxnSpPr>
        <p:spPr>
          <a:xfrm rot="5400000">
            <a:off x="4154224" y="3625266"/>
            <a:ext cx="281288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1" idx="2"/>
            <a:endCxn id="12" idx="0"/>
          </p:cNvCxnSpPr>
          <p:nvPr/>
        </p:nvCxnSpPr>
        <p:spPr>
          <a:xfrm rot="16200000" flipH="1">
            <a:off x="4135430" y="4504621"/>
            <a:ext cx="318875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607931" y="3765911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播放语音提示</a:t>
            </a:r>
            <a:r>
              <a:rPr kumimoji="1" lang="en-US" altLang="zh-CN" sz="1100" dirty="0"/>
              <a:t>205</a:t>
            </a:r>
            <a:r>
              <a:rPr kumimoji="1" lang="zh-CN" altLang="en-US" sz="1100" dirty="0"/>
              <a:t>（让玩返回第一个房间挂牌子）</a:t>
            </a:r>
            <a:endParaRPr kumimoji="1" lang="en-US" altLang="zh-CN" sz="1100" dirty="0"/>
          </a:p>
        </p:txBody>
      </p:sp>
      <p:cxnSp>
        <p:nvCxnSpPr>
          <p:cNvPr id="33" name="肘形连接符 32"/>
          <p:cNvCxnSpPr>
            <a:stCxn id="11" idx="3"/>
            <a:endCxn id="31" idx="1"/>
          </p:cNvCxnSpPr>
          <p:nvPr/>
        </p:nvCxnSpPr>
        <p:spPr>
          <a:xfrm>
            <a:off x="4980040" y="4055548"/>
            <a:ext cx="627891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074647" y="4771130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无反应</a:t>
            </a:r>
          </a:p>
        </p:txBody>
      </p:sp>
      <p:cxnSp>
        <p:nvCxnSpPr>
          <p:cNvPr id="36" name="肘形连接符 35"/>
          <p:cNvCxnSpPr>
            <a:stCxn id="11" idx="2"/>
            <a:endCxn id="34" idx="0"/>
          </p:cNvCxnSpPr>
          <p:nvPr/>
        </p:nvCxnSpPr>
        <p:spPr>
          <a:xfrm rot="5400000">
            <a:off x="3149833" y="3626095"/>
            <a:ext cx="425945" cy="18641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607931" y="5689555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播放语音提示</a:t>
            </a:r>
            <a:r>
              <a:rPr kumimoji="1" lang="en-US" altLang="zh-CN" sz="1100" dirty="0"/>
              <a:t>206</a:t>
            </a:r>
            <a:r>
              <a:rPr kumimoji="1" lang="zh-CN" altLang="en-US" sz="1100" dirty="0"/>
              <a:t>（正确反馈，和下一个提示）</a:t>
            </a:r>
            <a:endParaRPr kumimoji="1" lang="en-US" altLang="zh-CN" sz="1100" dirty="0"/>
          </a:p>
        </p:txBody>
      </p:sp>
      <p:cxnSp>
        <p:nvCxnSpPr>
          <p:cNvPr id="44" name="肘形连接符 43"/>
          <p:cNvCxnSpPr>
            <a:stCxn id="13" idx="3"/>
            <a:endCxn id="37" idx="1"/>
          </p:cNvCxnSpPr>
          <p:nvPr/>
        </p:nvCxnSpPr>
        <p:spPr>
          <a:xfrm>
            <a:off x="4980040" y="5979193"/>
            <a:ext cx="627891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2"/>
            <a:endCxn id="13" idx="0"/>
          </p:cNvCxnSpPr>
          <p:nvPr/>
        </p:nvCxnSpPr>
        <p:spPr>
          <a:xfrm rot="5400000">
            <a:off x="4166447" y="5561133"/>
            <a:ext cx="256843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856979" y="1027823"/>
            <a:ext cx="1370347" cy="5792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支线：通过调查可发现犯罪现场有取自</a:t>
            </a:r>
            <a:r>
              <a:rPr kumimoji="1" lang="en-US" altLang="zh-CN" sz="1100" dirty="0"/>
              <a:t>《</a:t>
            </a:r>
            <a:r>
              <a:rPr kumimoji="1" lang="zh-CN" altLang="en-US" sz="1100" dirty="0"/>
              <a:t>失乐园</a:t>
            </a:r>
            <a:r>
              <a:rPr kumimoji="1" lang="en-US" altLang="zh-CN" sz="1100" dirty="0"/>
              <a:t>》</a:t>
            </a:r>
            <a:r>
              <a:rPr kumimoji="1" lang="zh-CN" altLang="en-US" sz="1100" dirty="0"/>
              <a:t>的话</a:t>
            </a:r>
            <a:endParaRPr kumimoji="1" lang="en-US" altLang="zh-CN" sz="1100" dirty="0"/>
          </a:p>
        </p:txBody>
      </p:sp>
      <p:sp>
        <p:nvSpPr>
          <p:cNvPr id="54" name="矩形 53"/>
          <p:cNvSpPr/>
          <p:nvPr/>
        </p:nvSpPr>
        <p:spPr>
          <a:xfrm>
            <a:off x="156810" y="1026263"/>
            <a:ext cx="1370347" cy="5792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《失乐园</a:t>
            </a:r>
            <a:r>
              <a:rPr kumimoji="1" lang="en-US" altLang="zh-CN" sz="1100" dirty="0"/>
              <a:t>》</a:t>
            </a:r>
            <a:r>
              <a:rPr kumimoji="1" lang="zh-CN" altLang="en-US" sz="1100" dirty="0"/>
              <a:t>的书取自凯文储物柜（使凯文身份发生争议）</a:t>
            </a:r>
            <a:endParaRPr kumimoji="1" lang="en-US" altLang="zh-CN" sz="1100" dirty="0"/>
          </a:p>
        </p:txBody>
      </p:sp>
      <p:cxnSp>
        <p:nvCxnSpPr>
          <p:cNvPr id="56" name="肘形连接符 55"/>
          <p:cNvCxnSpPr>
            <a:stCxn id="5" idx="1"/>
            <a:endCxn id="53" idx="3"/>
          </p:cNvCxnSpPr>
          <p:nvPr/>
        </p:nvCxnSpPr>
        <p:spPr>
          <a:xfrm rot="10800000" flipV="1">
            <a:off x="3227326" y="1315901"/>
            <a:ext cx="382368" cy="15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3" idx="1"/>
            <a:endCxn id="54" idx="3"/>
          </p:cNvCxnSpPr>
          <p:nvPr/>
        </p:nvCxnSpPr>
        <p:spPr>
          <a:xfrm rot="10800000">
            <a:off x="1527157" y="1315901"/>
            <a:ext cx="329822" cy="15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标题 1"/>
          <p:cNvSpPr txBox="1">
            <a:spLocks/>
          </p:cNvSpPr>
          <p:nvPr/>
        </p:nvSpPr>
        <p:spPr>
          <a:xfrm>
            <a:off x="2911956" y="4278343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63" name="标题 1"/>
          <p:cNvSpPr txBox="1">
            <a:spLocks/>
          </p:cNvSpPr>
          <p:nvPr/>
        </p:nvSpPr>
        <p:spPr>
          <a:xfrm>
            <a:off x="4124330" y="4299113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4124330" y="2573820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2872240" y="2481879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76124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6810" y="157901"/>
            <a:ext cx="7313613" cy="868362"/>
          </a:xfrm>
        </p:spPr>
        <p:txBody>
          <a:bodyPr/>
          <a:lstStyle/>
          <a:p>
            <a:pPr algn="l"/>
            <a:r>
              <a:rPr kumimoji="1" lang="zh-CN" altLang="zh-CN" sz="3200" dirty="0"/>
              <a:t>3</a:t>
            </a:r>
            <a:r>
              <a:rPr kumimoji="1" lang="zh-CN" altLang="en-US" sz="3200" dirty="0"/>
              <a:t>号房间游戏流程（贪婪案发现场）</a:t>
            </a:r>
          </a:p>
        </p:txBody>
      </p:sp>
      <p:sp>
        <p:nvSpPr>
          <p:cNvPr id="5" name="矩形 4"/>
          <p:cNvSpPr/>
          <p:nvPr/>
        </p:nvSpPr>
        <p:spPr>
          <a:xfrm>
            <a:off x="3609695" y="1152985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通过调查现场，信息推测出密码，输入正确的密码打开箱子</a:t>
            </a:r>
          </a:p>
        </p:txBody>
      </p:sp>
      <p:sp>
        <p:nvSpPr>
          <p:cNvPr id="6" name="菱形 5"/>
          <p:cNvSpPr/>
          <p:nvPr/>
        </p:nvSpPr>
        <p:spPr>
          <a:xfrm>
            <a:off x="3476002" y="2089515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密码输入是否正确</a:t>
            </a:r>
          </a:p>
        </p:txBody>
      </p:sp>
      <p:sp>
        <p:nvSpPr>
          <p:cNvPr id="8" name="矩形 7"/>
          <p:cNvSpPr/>
          <p:nvPr/>
        </p:nvSpPr>
        <p:spPr>
          <a:xfrm>
            <a:off x="3616045" y="3172706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打开柜门获得牌子</a:t>
            </a:r>
            <a:r>
              <a:rPr kumimoji="1" lang="en-US" altLang="zh-CN" sz="1100" dirty="0"/>
              <a:t>5</a:t>
            </a:r>
            <a:r>
              <a:rPr kumimoji="1" lang="zh-CN" altLang="en-US" sz="1100" dirty="0"/>
              <a:t>道具</a:t>
            </a:r>
          </a:p>
        </p:txBody>
      </p:sp>
      <p:sp>
        <p:nvSpPr>
          <p:cNvPr id="9" name="菱形 8"/>
          <p:cNvSpPr/>
          <p:nvPr/>
        </p:nvSpPr>
        <p:spPr>
          <a:xfrm>
            <a:off x="3482354" y="4129348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道具牌</a:t>
            </a:r>
            <a:r>
              <a:rPr kumimoji="1" lang="en-US" altLang="zh-CN" sz="1100" dirty="0"/>
              <a:t>5</a:t>
            </a:r>
            <a:r>
              <a:rPr kumimoji="1" lang="zh-CN" altLang="en-US" sz="1100" dirty="0"/>
              <a:t>摆放是否正确</a:t>
            </a:r>
          </a:p>
        </p:txBody>
      </p:sp>
      <p:sp>
        <p:nvSpPr>
          <p:cNvPr id="10" name="矩形 9"/>
          <p:cNvSpPr/>
          <p:nvPr/>
        </p:nvSpPr>
        <p:spPr>
          <a:xfrm>
            <a:off x="3609694" y="5296868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打开房间</a:t>
            </a:r>
            <a:r>
              <a:rPr kumimoji="1" lang="en-US" altLang="zh-CN" sz="1100" dirty="0"/>
              <a:t>4</a:t>
            </a:r>
            <a:r>
              <a:rPr kumimoji="1" lang="zh-CN" altLang="en-US" sz="1100" dirty="0"/>
              <a:t>的房门</a:t>
            </a:r>
          </a:p>
        </p:txBody>
      </p:sp>
      <p:cxnSp>
        <p:nvCxnSpPr>
          <p:cNvPr id="14" name="肘形连接符 13"/>
          <p:cNvCxnSpPr>
            <a:stCxn id="5" idx="2"/>
            <a:endCxn id="6" idx="0"/>
          </p:cNvCxnSpPr>
          <p:nvPr/>
        </p:nvCxnSpPr>
        <p:spPr>
          <a:xfrm rot="5400000">
            <a:off x="4116242" y="1910887"/>
            <a:ext cx="357255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8" idx="0"/>
          </p:cNvCxnSpPr>
          <p:nvPr/>
        </p:nvCxnSpPr>
        <p:spPr>
          <a:xfrm rot="16200000" flipH="1">
            <a:off x="4140774" y="3012260"/>
            <a:ext cx="314539" cy="63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2"/>
            <a:endCxn id="9" idx="0"/>
          </p:cNvCxnSpPr>
          <p:nvPr/>
        </p:nvCxnSpPr>
        <p:spPr>
          <a:xfrm rot="16200000" flipH="1">
            <a:off x="4112536" y="3940663"/>
            <a:ext cx="377367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9" idx="2"/>
            <a:endCxn id="10" idx="0"/>
          </p:cNvCxnSpPr>
          <p:nvPr/>
        </p:nvCxnSpPr>
        <p:spPr>
          <a:xfrm rot="5400000">
            <a:off x="4098610" y="5094258"/>
            <a:ext cx="398868" cy="63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74647" y="3172706"/>
            <a:ext cx="712190" cy="520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无反应</a:t>
            </a:r>
          </a:p>
        </p:txBody>
      </p:sp>
      <p:sp>
        <p:nvSpPr>
          <p:cNvPr id="36" name="矩形 35"/>
          <p:cNvSpPr/>
          <p:nvPr/>
        </p:nvSpPr>
        <p:spPr>
          <a:xfrm>
            <a:off x="5607931" y="3172705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播放语音提示</a:t>
            </a:r>
            <a:r>
              <a:rPr kumimoji="1" lang="en-US" altLang="zh-CN" sz="1100" dirty="0"/>
              <a:t>207</a:t>
            </a:r>
            <a:r>
              <a:rPr kumimoji="1" lang="zh-CN" altLang="en-US" sz="1100" dirty="0"/>
              <a:t>（正确反馈，和返回第一个房间放牌子）</a:t>
            </a:r>
            <a:endParaRPr kumimoji="1" lang="en-US" altLang="zh-CN" sz="1100" dirty="0"/>
          </a:p>
        </p:txBody>
      </p:sp>
      <p:cxnSp>
        <p:nvCxnSpPr>
          <p:cNvPr id="40" name="肘形连接符 39"/>
          <p:cNvCxnSpPr>
            <a:stCxn id="8" idx="3"/>
            <a:endCxn id="36" idx="1"/>
          </p:cNvCxnSpPr>
          <p:nvPr/>
        </p:nvCxnSpPr>
        <p:spPr>
          <a:xfrm flipV="1">
            <a:off x="4986392" y="3462343"/>
            <a:ext cx="621539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074647" y="5291144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无反应</a:t>
            </a:r>
          </a:p>
        </p:txBody>
      </p:sp>
      <p:sp>
        <p:nvSpPr>
          <p:cNvPr id="44" name="矩形 43"/>
          <p:cNvSpPr/>
          <p:nvPr/>
        </p:nvSpPr>
        <p:spPr>
          <a:xfrm>
            <a:off x="5607931" y="5291144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播放语音提示</a:t>
            </a:r>
            <a:r>
              <a:rPr kumimoji="1" lang="en-US" altLang="zh-CN" sz="1100" dirty="0"/>
              <a:t>208</a:t>
            </a:r>
            <a:r>
              <a:rPr kumimoji="1" lang="zh-CN" altLang="en-US" sz="1100" dirty="0"/>
              <a:t>（正确反馈，和下一个提示）</a:t>
            </a:r>
            <a:endParaRPr kumimoji="1" lang="en-US" altLang="zh-CN" sz="1100" dirty="0"/>
          </a:p>
        </p:txBody>
      </p:sp>
      <p:cxnSp>
        <p:nvCxnSpPr>
          <p:cNvPr id="46" name="肘形连接符 45"/>
          <p:cNvCxnSpPr>
            <a:stCxn id="10" idx="3"/>
            <a:endCxn id="44" idx="1"/>
          </p:cNvCxnSpPr>
          <p:nvPr/>
        </p:nvCxnSpPr>
        <p:spPr>
          <a:xfrm flipV="1">
            <a:off x="4980041" y="5580782"/>
            <a:ext cx="627890" cy="57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845838" y="1154545"/>
            <a:ext cx="1370347" cy="5792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支线：通过调查可发现犯罪现场有取自</a:t>
            </a:r>
            <a:r>
              <a:rPr kumimoji="1" lang="en-US" altLang="zh-CN" sz="1100" dirty="0"/>
              <a:t>《</a:t>
            </a:r>
            <a:r>
              <a:rPr kumimoji="1" lang="en-US" altLang="en-US" sz="1100" dirty="0"/>
              <a:t>威尼斯商人</a:t>
            </a:r>
            <a:r>
              <a:rPr kumimoji="1" lang="en-US" altLang="zh-CN" sz="1100" dirty="0"/>
              <a:t>》</a:t>
            </a:r>
            <a:r>
              <a:rPr kumimoji="1" lang="zh-CN" altLang="en-US" sz="1100" dirty="0"/>
              <a:t>的话</a:t>
            </a:r>
            <a:endParaRPr kumimoji="1" lang="en-US" altLang="zh-CN" sz="1100" dirty="0"/>
          </a:p>
        </p:txBody>
      </p:sp>
      <p:sp>
        <p:nvSpPr>
          <p:cNvPr id="50" name="矩形 49"/>
          <p:cNvSpPr/>
          <p:nvPr/>
        </p:nvSpPr>
        <p:spPr>
          <a:xfrm>
            <a:off x="156810" y="1154377"/>
            <a:ext cx="1370347" cy="5792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《威尼斯</a:t>
            </a:r>
            <a:r>
              <a:rPr kumimoji="1" lang="en-US" altLang="zh-CN" sz="1100" dirty="0"/>
              <a:t>》</a:t>
            </a:r>
            <a:r>
              <a:rPr kumimoji="1" lang="zh-CN" altLang="en-US" sz="1100" dirty="0"/>
              <a:t>的书取自凯文储物柜（基本确认罪犯身份）</a:t>
            </a:r>
            <a:endParaRPr kumimoji="1" lang="en-US" altLang="zh-CN" sz="1100" dirty="0"/>
          </a:p>
        </p:txBody>
      </p:sp>
      <p:cxnSp>
        <p:nvCxnSpPr>
          <p:cNvPr id="52" name="肘形连接符 51"/>
          <p:cNvCxnSpPr>
            <a:stCxn id="5" idx="1"/>
            <a:endCxn id="48" idx="3"/>
          </p:cNvCxnSpPr>
          <p:nvPr/>
        </p:nvCxnSpPr>
        <p:spPr>
          <a:xfrm rot="10800000" flipV="1">
            <a:off x="3216185" y="1442623"/>
            <a:ext cx="393510" cy="15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8" idx="1"/>
            <a:endCxn id="50" idx="3"/>
          </p:cNvCxnSpPr>
          <p:nvPr/>
        </p:nvCxnSpPr>
        <p:spPr>
          <a:xfrm rot="10800000">
            <a:off x="1527158" y="1444015"/>
            <a:ext cx="318681" cy="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标题 1"/>
          <p:cNvSpPr txBox="1">
            <a:spLocks/>
          </p:cNvSpPr>
          <p:nvPr/>
        </p:nvSpPr>
        <p:spPr>
          <a:xfrm>
            <a:off x="4124331" y="2787122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59" name="标题 1"/>
          <p:cNvSpPr txBox="1">
            <a:spLocks/>
          </p:cNvSpPr>
          <p:nvPr/>
        </p:nvSpPr>
        <p:spPr>
          <a:xfrm>
            <a:off x="4124331" y="4842300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2962873" y="2732806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2962873" y="4794919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cxnSp>
        <p:nvCxnSpPr>
          <p:cNvPr id="64" name="肘形连接符 63"/>
          <p:cNvCxnSpPr>
            <a:stCxn id="6" idx="2"/>
            <a:endCxn id="32" idx="0"/>
          </p:cNvCxnSpPr>
          <p:nvPr/>
        </p:nvCxnSpPr>
        <p:spPr>
          <a:xfrm rot="5400000">
            <a:off x="3205536" y="2083373"/>
            <a:ext cx="314539" cy="18641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9" idx="2"/>
            <a:endCxn id="41" idx="0"/>
          </p:cNvCxnSpPr>
          <p:nvPr/>
        </p:nvCxnSpPr>
        <p:spPr>
          <a:xfrm rot="5400000">
            <a:off x="3169409" y="4159333"/>
            <a:ext cx="393144" cy="187047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6810" y="157901"/>
            <a:ext cx="7313613" cy="868362"/>
          </a:xfrm>
        </p:spPr>
        <p:txBody>
          <a:bodyPr/>
          <a:lstStyle/>
          <a:p>
            <a:pPr algn="l"/>
            <a:r>
              <a:rPr kumimoji="1" lang="zh-CN" altLang="zh-CN" sz="3200" dirty="0"/>
              <a:t>4</a:t>
            </a:r>
            <a:r>
              <a:rPr kumimoji="1" lang="zh-CN" altLang="en-US" sz="3200" dirty="0"/>
              <a:t>号房间游戏流程（罪犯的家）</a:t>
            </a:r>
          </a:p>
        </p:txBody>
      </p:sp>
      <p:sp>
        <p:nvSpPr>
          <p:cNvPr id="6" name="矩形 5"/>
          <p:cNvSpPr/>
          <p:nvPr/>
        </p:nvSpPr>
        <p:spPr>
          <a:xfrm>
            <a:off x="3609695" y="870303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拼图机关，拼出布拉德照片（</a:t>
            </a:r>
            <a:r>
              <a:rPr kumimoji="1" lang="en-US" altLang="zh-CN" sz="1100" dirty="0"/>
              <a:t>9</a:t>
            </a:r>
            <a:r>
              <a:rPr kumimoji="1" lang="zh-CN" altLang="en-US" sz="1100" dirty="0"/>
              <a:t>片拼图）</a:t>
            </a:r>
          </a:p>
        </p:txBody>
      </p:sp>
      <p:sp>
        <p:nvSpPr>
          <p:cNvPr id="7" name="菱形 6"/>
          <p:cNvSpPr/>
          <p:nvPr/>
        </p:nvSpPr>
        <p:spPr>
          <a:xfrm>
            <a:off x="3476002" y="1643918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拼图是否正确</a:t>
            </a:r>
          </a:p>
        </p:txBody>
      </p:sp>
      <p:sp>
        <p:nvSpPr>
          <p:cNvPr id="8" name="矩形 7"/>
          <p:cNvSpPr/>
          <p:nvPr/>
        </p:nvSpPr>
        <p:spPr>
          <a:xfrm>
            <a:off x="3609695" y="2682548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激活枪战机关（激光枪射击墙面亮起的感应点）</a:t>
            </a:r>
          </a:p>
        </p:txBody>
      </p:sp>
      <p:sp>
        <p:nvSpPr>
          <p:cNvPr id="9" name="菱形 8"/>
          <p:cNvSpPr/>
          <p:nvPr/>
        </p:nvSpPr>
        <p:spPr>
          <a:xfrm>
            <a:off x="3476002" y="3500723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是否里连续射中感应点（</a:t>
            </a:r>
            <a:r>
              <a:rPr kumimoji="1" lang="en-US" altLang="zh-CN" sz="1100" dirty="0"/>
              <a:t>10</a:t>
            </a:r>
            <a:r>
              <a:rPr kumimoji="1" lang="zh-CN" altLang="en-US" sz="1100" dirty="0"/>
              <a:t>个）</a:t>
            </a:r>
          </a:p>
        </p:txBody>
      </p:sp>
      <p:sp>
        <p:nvSpPr>
          <p:cNvPr id="10" name="矩形 9"/>
          <p:cNvSpPr/>
          <p:nvPr/>
        </p:nvSpPr>
        <p:spPr>
          <a:xfrm>
            <a:off x="1745568" y="4470811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激活手铐关（将一个人锁在墙上的手铐机关上）</a:t>
            </a:r>
          </a:p>
        </p:txBody>
      </p:sp>
      <p:sp>
        <p:nvSpPr>
          <p:cNvPr id="11" name="菱形 10"/>
          <p:cNvSpPr/>
          <p:nvPr/>
        </p:nvSpPr>
        <p:spPr>
          <a:xfrm>
            <a:off x="1607085" y="5368668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手铐是否锁人</a:t>
            </a:r>
          </a:p>
        </p:txBody>
      </p:sp>
      <p:sp>
        <p:nvSpPr>
          <p:cNvPr id="12" name="矩形 11"/>
          <p:cNvSpPr/>
          <p:nvPr/>
        </p:nvSpPr>
        <p:spPr>
          <a:xfrm>
            <a:off x="1745568" y="6378984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激活手铐旁激光感应电机关，同时关闭牌子摆放机关</a:t>
            </a:r>
          </a:p>
        </p:txBody>
      </p:sp>
      <p:sp>
        <p:nvSpPr>
          <p:cNvPr id="13" name="矩形 12"/>
          <p:cNvSpPr/>
          <p:nvPr/>
        </p:nvSpPr>
        <p:spPr>
          <a:xfrm>
            <a:off x="1747127" y="8257149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打开最后的房门</a:t>
            </a:r>
          </a:p>
        </p:txBody>
      </p:sp>
      <p:sp>
        <p:nvSpPr>
          <p:cNvPr id="14" name="菱形 13"/>
          <p:cNvSpPr/>
          <p:nvPr/>
        </p:nvSpPr>
        <p:spPr>
          <a:xfrm>
            <a:off x="1607084" y="7250238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是否连续射中感应点（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个）</a:t>
            </a:r>
          </a:p>
        </p:txBody>
      </p:sp>
      <p:cxnSp>
        <p:nvCxnSpPr>
          <p:cNvPr id="16" name="肘形连接符 15"/>
          <p:cNvCxnSpPr>
            <a:stCxn id="6" idx="2"/>
            <a:endCxn id="7" idx="0"/>
          </p:cNvCxnSpPr>
          <p:nvPr/>
        </p:nvCxnSpPr>
        <p:spPr>
          <a:xfrm rot="5400000">
            <a:off x="4197699" y="1546748"/>
            <a:ext cx="194340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74647" y="2682547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无反应</a:t>
            </a:r>
          </a:p>
        </p:txBody>
      </p:sp>
      <p:sp>
        <p:nvSpPr>
          <p:cNvPr id="20" name="矩形 19"/>
          <p:cNvSpPr/>
          <p:nvPr/>
        </p:nvSpPr>
        <p:spPr>
          <a:xfrm>
            <a:off x="5797329" y="1741078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播放语音提示</a:t>
            </a:r>
            <a:r>
              <a:rPr kumimoji="1" lang="en-US" altLang="zh-CN" sz="1100" dirty="0"/>
              <a:t>210</a:t>
            </a:r>
            <a:r>
              <a:rPr kumimoji="1" lang="zh-CN" altLang="en-US" sz="1100" dirty="0"/>
              <a:t>（正确反馈，枪战机关提示）</a:t>
            </a:r>
            <a:endParaRPr kumimoji="1" lang="en-US" altLang="zh-CN" sz="1100" dirty="0"/>
          </a:p>
        </p:txBody>
      </p:sp>
      <p:cxnSp>
        <p:nvCxnSpPr>
          <p:cNvPr id="22" name="肘形连接符 21"/>
          <p:cNvCxnSpPr>
            <a:stCxn id="7" idx="3"/>
            <a:endCxn id="20" idx="1"/>
          </p:cNvCxnSpPr>
          <p:nvPr/>
        </p:nvCxnSpPr>
        <p:spPr>
          <a:xfrm>
            <a:off x="5113734" y="2028244"/>
            <a:ext cx="683595" cy="24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8" idx="0"/>
          </p:cNvCxnSpPr>
          <p:nvPr/>
        </p:nvCxnSpPr>
        <p:spPr>
          <a:xfrm rot="16200000" flipH="1">
            <a:off x="4159879" y="2547558"/>
            <a:ext cx="269978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2"/>
            <a:endCxn id="9" idx="0"/>
          </p:cNvCxnSpPr>
          <p:nvPr/>
        </p:nvCxnSpPr>
        <p:spPr>
          <a:xfrm rot="5400000">
            <a:off x="4175419" y="3381273"/>
            <a:ext cx="238900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609693" y="4470811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打开柜门，获得上锁铁箱道具（激怒信件和布拉德妻子人头，</a:t>
            </a:r>
            <a:r>
              <a:rPr kumimoji="1" lang="en-US" altLang="zh-CN" sz="1100" dirty="0"/>
              <a:t>F</a:t>
            </a:r>
            <a:r>
              <a:rPr kumimoji="1" lang="zh-CN" altLang="en-US" sz="1100" dirty="0"/>
              <a:t>、</a:t>
            </a:r>
            <a:r>
              <a:rPr kumimoji="1" lang="en-US" altLang="zh-CN" sz="1100" dirty="0"/>
              <a:t>H</a:t>
            </a:r>
            <a:r>
              <a:rPr kumimoji="1" lang="zh-CN" altLang="en-US" sz="1100" dirty="0"/>
              <a:t>牌子）</a:t>
            </a:r>
          </a:p>
        </p:txBody>
      </p:sp>
      <p:sp>
        <p:nvSpPr>
          <p:cNvPr id="28" name="矩形 27"/>
          <p:cNvSpPr/>
          <p:nvPr/>
        </p:nvSpPr>
        <p:spPr>
          <a:xfrm>
            <a:off x="5518803" y="4470964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激活最后两个牌子的摆放</a:t>
            </a:r>
          </a:p>
        </p:txBody>
      </p:sp>
      <p:sp>
        <p:nvSpPr>
          <p:cNvPr id="29" name="菱形 28"/>
          <p:cNvSpPr/>
          <p:nvPr/>
        </p:nvSpPr>
        <p:spPr>
          <a:xfrm>
            <a:off x="5385110" y="5368668"/>
            <a:ext cx="1637732" cy="76865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F</a:t>
            </a:r>
            <a:r>
              <a:rPr kumimoji="1" lang="zh-CN" altLang="en-US" sz="1100" dirty="0"/>
              <a:t>、</a:t>
            </a:r>
            <a:r>
              <a:rPr kumimoji="1" lang="en-US" altLang="zh-CN" sz="1100" dirty="0"/>
              <a:t>H</a:t>
            </a:r>
            <a:r>
              <a:rPr kumimoji="1" lang="zh-CN" altLang="en-US" sz="1100" dirty="0"/>
              <a:t>牌子摆放是否正确</a:t>
            </a:r>
          </a:p>
        </p:txBody>
      </p:sp>
      <p:sp>
        <p:nvSpPr>
          <p:cNvPr id="30" name="矩形 29"/>
          <p:cNvSpPr/>
          <p:nvPr/>
        </p:nvSpPr>
        <p:spPr>
          <a:xfrm>
            <a:off x="5518803" y="6378984"/>
            <a:ext cx="1370347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打开第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个房门，同时关闭手铐机关</a:t>
            </a:r>
          </a:p>
        </p:txBody>
      </p:sp>
      <p:cxnSp>
        <p:nvCxnSpPr>
          <p:cNvPr id="32" name="肘形连接符 31"/>
          <p:cNvCxnSpPr>
            <a:stCxn id="9" idx="2"/>
            <a:endCxn id="27" idx="0"/>
          </p:cNvCxnSpPr>
          <p:nvPr/>
        </p:nvCxnSpPr>
        <p:spPr>
          <a:xfrm rot="5400000">
            <a:off x="4194150" y="4370093"/>
            <a:ext cx="201436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9" idx="2"/>
            <a:endCxn id="10" idx="0"/>
          </p:cNvCxnSpPr>
          <p:nvPr/>
        </p:nvCxnSpPr>
        <p:spPr>
          <a:xfrm rot="5400000">
            <a:off x="3262087" y="3438030"/>
            <a:ext cx="201436" cy="18641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2"/>
            <a:endCxn id="28" idx="0"/>
          </p:cNvCxnSpPr>
          <p:nvPr/>
        </p:nvCxnSpPr>
        <p:spPr>
          <a:xfrm rot="16200000" flipH="1">
            <a:off x="5148628" y="3415614"/>
            <a:ext cx="201589" cy="190910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8" idx="2"/>
            <a:endCxn id="29" idx="0"/>
          </p:cNvCxnSpPr>
          <p:nvPr/>
        </p:nvCxnSpPr>
        <p:spPr>
          <a:xfrm rot="5400000">
            <a:off x="6044763" y="5209453"/>
            <a:ext cx="318429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9" idx="2"/>
            <a:endCxn id="30" idx="0"/>
          </p:cNvCxnSpPr>
          <p:nvPr/>
        </p:nvCxnSpPr>
        <p:spPr>
          <a:xfrm rot="16200000" flipH="1">
            <a:off x="6083144" y="6258151"/>
            <a:ext cx="241664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597692" y="5460278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无反应</a:t>
            </a:r>
          </a:p>
        </p:txBody>
      </p:sp>
      <p:sp>
        <p:nvSpPr>
          <p:cNvPr id="49" name="矩形 48"/>
          <p:cNvSpPr/>
          <p:nvPr/>
        </p:nvSpPr>
        <p:spPr>
          <a:xfrm>
            <a:off x="7302891" y="6378984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播放语音提示</a:t>
            </a:r>
            <a:r>
              <a:rPr kumimoji="1" lang="en-US" altLang="zh-CN" sz="1100" dirty="0"/>
              <a:t>213</a:t>
            </a:r>
            <a:r>
              <a:rPr kumimoji="1" lang="zh-CN" altLang="en-US" sz="1100" dirty="0"/>
              <a:t>（正确反馈，结束提示，警察胜利）</a:t>
            </a:r>
            <a:endParaRPr kumimoji="1" lang="en-US" altLang="zh-CN" sz="1100" dirty="0"/>
          </a:p>
        </p:txBody>
      </p:sp>
      <p:cxnSp>
        <p:nvCxnSpPr>
          <p:cNvPr id="51" name="肘形连接符 50"/>
          <p:cNvCxnSpPr>
            <a:stCxn id="30" idx="3"/>
            <a:endCxn id="49" idx="1"/>
          </p:cNvCxnSpPr>
          <p:nvPr/>
        </p:nvCxnSpPr>
        <p:spPr>
          <a:xfrm>
            <a:off x="6889150" y="6668622"/>
            <a:ext cx="413741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0" idx="2"/>
            <a:endCxn id="11" idx="0"/>
          </p:cNvCxnSpPr>
          <p:nvPr/>
        </p:nvCxnSpPr>
        <p:spPr>
          <a:xfrm rot="5400000">
            <a:off x="2269056" y="5206982"/>
            <a:ext cx="318582" cy="47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1" idx="2"/>
            <a:endCxn id="12" idx="0"/>
          </p:cNvCxnSpPr>
          <p:nvPr/>
        </p:nvCxnSpPr>
        <p:spPr>
          <a:xfrm rot="16200000" flipH="1">
            <a:off x="2307514" y="6255756"/>
            <a:ext cx="241664" cy="47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70282" y="6378983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无反应</a:t>
            </a:r>
          </a:p>
        </p:txBody>
      </p:sp>
      <p:cxnSp>
        <p:nvCxnSpPr>
          <p:cNvPr id="62" name="肘形连接符 61"/>
          <p:cNvCxnSpPr>
            <a:stCxn id="12" idx="2"/>
            <a:endCxn id="14" idx="0"/>
          </p:cNvCxnSpPr>
          <p:nvPr/>
        </p:nvCxnSpPr>
        <p:spPr>
          <a:xfrm rot="5400000">
            <a:off x="2282357" y="7101852"/>
            <a:ext cx="291979" cy="47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14" idx="2"/>
            <a:endCxn id="13" idx="0"/>
          </p:cNvCxnSpPr>
          <p:nvPr/>
        </p:nvCxnSpPr>
        <p:spPr>
          <a:xfrm rot="16200000" flipH="1">
            <a:off x="2309996" y="8134843"/>
            <a:ext cx="238259" cy="63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70282" y="7339357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激光感应电重置闪烁</a:t>
            </a:r>
          </a:p>
        </p:txBody>
      </p:sp>
      <p:sp>
        <p:nvSpPr>
          <p:cNvPr id="72" name="矩形 71"/>
          <p:cNvSpPr/>
          <p:nvPr/>
        </p:nvSpPr>
        <p:spPr>
          <a:xfrm>
            <a:off x="-1370347" y="7339357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播放语音提示</a:t>
            </a:r>
            <a:r>
              <a:rPr kumimoji="1" lang="en-US" altLang="zh-CN" sz="1100" dirty="0"/>
              <a:t>214</a:t>
            </a:r>
            <a:r>
              <a:rPr kumimoji="1" lang="zh-CN" altLang="en-US" sz="1100" dirty="0"/>
              <a:t>（重置反馈）</a:t>
            </a:r>
            <a:endParaRPr kumimoji="1" lang="en-US" altLang="zh-CN" sz="1100" dirty="0"/>
          </a:p>
        </p:txBody>
      </p:sp>
      <p:sp>
        <p:nvSpPr>
          <p:cNvPr id="73" name="矩形 72"/>
          <p:cNvSpPr/>
          <p:nvPr/>
        </p:nvSpPr>
        <p:spPr>
          <a:xfrm>
            <a:off x="2069854" y="3589838"/>
            <a:ext cx="712190" cy="57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激光感应电重置闪烁</a:t>
            </a:r>
          </a:p>
        </p:txBody>
      </p:sp>
      <p:sp>
        <p:nvSpPr>
          <p:cNvPr id="74" name="矩形 73"/>
          <p:cNvSpPr/>
          <p:nvPr/>
        </p:nvSpPr>
        <p:spPr>
          <a:xfrm>
            <a:off x="-32587" y="3602539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播放语音提示</a:t>
            </a:r>
            <a:r>
              <a:rPr kumimoji="1" lang="en-US" altLang="zh-CN" sz="1100" dirty="0"/>
              <a:t>211</a:t>
            </a:r>
            <a:r>
              <a:rPr kumimoji="1" lang="zh-CN" altLang="en-US" sz="1100" dirty="0"/>
              <a:t>（重置反馈）</a:t>
            </a:r>
            <a:endParaRPr kumimoji="1" lang="en-US" altLang="zh-CN" sz="1100" dirty="0"/>
          </a:p>
        </p:txBody>
      </p:sp>
      <p:cxnSp>
        <p:nvCxnSpPr>
          <p:cNvPr id="78" name="肘形连接符 77"/>
          <p:cNvCxnSpPr>
            <a:stCxn id="73" idx="1"/>
            <a:endCxn id="74" idx="3"/>
          </p:cNvCxnSpPr>
          <p:nvPr/>
        </p:nvCxnSpPr>
        <p:spPr>
          <a:xfrm rot="10800000" flipV="1">
            <a:off x="1337760" y="3879475"/>
            <a:ext cx="732094" cy="127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69" idx="1"/>
            <a:endCxn id="72" idx="3"/>
          </p:cNvCxnSpPr>
          <p:nvPr/>
        </p:nvCxnSpPr>
        <p:spPr>
          <a:xfrm rot="10800000">
            <a:off x="0" y="7628995"/>
            <a:ext cx="470282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-187875" y="8260552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播放语音提示</a:t>
            </a:r>
            <a:r>
              <a:rPr kumimoji="1" lang="en-US" altLang="zh-CN" sz="1100" dirty="0"/>
              <a:t>215</a:t>
            </a:r>
            <a:r>
              <a:rPr kumimoji="1" lang="zh-CN" altLang="en-US" sz="1100" dirty="0"/>
              <a:t>（正确反馈，结束提示，罪犯胜利）</a:t>
            </a:r>
            <a:endParaRPr kumimoji="1" lang="en-US" altLang="zh-CN" sz="1100" dirty="0"/>
          </a:p>
        </p:txBody>
      </p:sp>
      <p:cxnSp>
        <p:nvCxnSpPr>
          <p:cNvPr id="84" name="肘形连接符 83"/>
          <p:cNvCxnSpPr>
            <a:stCxn id="13" idx="1"/>
            <a:endCxn id="82" idx="3"/>
          </p:cNvCxnSpPr>
          <p:nvPr/>
        </p:nvCxnSpPr>
        <p:spPr>
          <a:xfrm rot="10800000" flipV="1">
            <a:off x="1182473" y="8546786"/>
            <a:ext cx="564655" cy="340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609696" y="5437998"/>
            <a:ext cx="1370347" cy="5792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播放语音提示</a:t>
            </a:r>
            <a:r>
              <a:rPr kumimoji="1" lang="en-US" altLang="zh-CN" sz="1100" dirty="0"/>
              <a:t>212</a:t>
            </a:r>
            <a:r>
              <a:rPr kumimoji="1" lang="zh-CN" altLang="en-US" sz="1100" dirty="0"/>
              <a:t>（提示玩家进行选择）</a:t>
            </a:r>
            <a:endParaRPr kumimoji="1" lang="en-US" altLang="zh-CN" sz="1100" dirty="0"/>
          </a:p>
        </p:txBody>
      </p:sp>
      <p:cxnSp>
        <p:nvCxnSpPr>
          <p:cNvPr id="87" name="肘形连接符 86"/>
          <p:cNvCxnSpPr>
            <a:stCxn id="27" idx="2"/>
            <a:endCxn id="85" idx="0"/>
          </p:cNvCxnSpPr>
          <p:nvPr/>
        </p:nvCxnSpPr>
        <p:spPr>
          <a:xfrm rot="16200000" flipH="1">
            <a:off x="4100912" y="5244040"/>
            <a:ext cx="387912" cy="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标题 1"/>
          <p:cNvSpPr txBox="1">
            <a:spLocks/>
          </p:cNvSpPr>
          <p:nvPr/>
        </p:nvSpPr>
        <p:spPr>
          <a:xfrm>
            <a:off x="1243729" y="7365166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89" name="标题 1"/>
          <p:cNvSpPr txBox="1">
            <a:spLocks/>
          </p:cNvSpPr>
          <p:nvPr/>
        </p:nvSpPr>
        <p:spPr>
          <a:xfrm>
            <a:off x="2857105" y="2253788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2255412" y="6066835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92" name="标题 1"/>
          <p:cNvSpPr txBox="1">
            <a:spLocks/>
          </p:cNvSpPr>
          <p:nvPr/>
        </p:nvSpPr>
        <p:spPr>
          <a:xfrm>
            <a:off x="4131536" y="4144012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93" name="标题 1"/>
          <p:cNvSpPr txBox="1">
            <a:spLocks/>
          </p:cNvSpPr>
          <p:nvPr/>
        </p:nvSpPr>
        <p:spPr>
          <a:xfrm>
            <a:off x="4124329" y="2320628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cxnSp>
        <p:nvCxnSpPr>
          <p:cNvPr id="95" name="肘形连接符 94"/>
          <p:cNvCxnSpPr>
            <a:stCxn id="7" idx="2"/>
            <a:endCxn id="17" idx="0"/>
          </p:cNvCxnSpPr>
          <p:nvPr/>
        </p:nvCxnSpPr>
        <p:spPr>
          <a:xfrm rot="5400000">
            <a:off x="3227817" y="1615495"/>
            <a:ext cx="269977" cy="18641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stCxn id="9" idx="1"/>
            <a:endCxn id="73" idx="3"/>
          </p:cNvCxnSpPr>
          <p:nvPr/>
        </p:nvCxnSpPr>
        <p:spPr>
          <a:xfrm flipH="1" flipV="1">
            <a:off x="2782044" y="3879476"/>
            <a:ext cx="693958" cy="5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标题 1"/>
          <p:cNvSpPr txBox="1">
            <a:spLocks/>
          </p:cNvSpPr>
          <p:nvPr/>
        </p:nvSpPr>
        <p:spPr>
          <a:xfrm>
            <a:off x="7072847" y="5457683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103" name="标题 1"/>
          <p:cNvSpPr txBox="1">
            <a:spLocks/>
          </p:cNvSpPr>
          <p:nvPr/>
        </p:nvSpPr>
        <p:spPr>
          <a:xfrm>
            <a:off x="1147723" y="5974894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104" name="标题 1"/>
          <p:cNvSpPr txBox="1">
            <a:spLocks/>
          </p:cNvSpPr>
          <p:nvPr/>
        </p:nvSpPr>
        <p:spPr>
          <a:xfrm>
            <a:off x="2994219" y="3612118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FF0000"/>
                </a:solidFill>
              </a:rPr>
              <a:t>否</a:t>
            </a:r>
          </a:p>
        </p:txBody>
      </p:sp>
      <p:cxnSp>
        <p:nvCxnSpPr>
          <p:cNvPr id="106" name="肘形连接符 105"/>
          <p:cNvCxnSpPr>
            <a:stCxn id="11" idx="2"/>
            <a:endCxn id="58" idx="0"/>
          </p:cNvCxnSpPr>
          <p:nvPr/>
        </p:nvCxnSpPr>
        <p:spPr>
          <a:xfrm rot="5400000">
            <a:off x="1505333" y="5458364"/>
            <a:ext cx="241663" cy="15995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29" idx="3"/>
            <a:endCxn id="45" idx="1"/>
          </p:cNvCxnSpPr>
          <p:nvPr/>
        </p:nvCxnSpPr>
        <p:spPr>
          <a:xfrm flipV="1">
            <a:off x="7022842" y="5749916"/>
            <a:ext cx="574850" cy="307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标题 1"/>
          <p:cNvSpPr txBox="1">
            <a:spLocks/>
          </p:cNvSpPr>
          <p:nvPr/>
        </p:nvSpPr>
        <p:spPr>
          <a:xfrm>
            <a:off x="2255412" y="7952050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sp>
        <p:nvSpPr>
          <p:cNvPr id="114" name="标题 1"/>
          <p:cNvSpPr txBox="1">
            <a:spLocks/>
          </p:cNvSpPr>
          <p:nvPr/>
        </p:nvSpPr>
        <p:spPr>
          <a:xfrm>
            <a:off x="6033438" y="6059718"/>
            <a:ext cx="363356" cy="3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200" b="1" dirty="0">
                <a:solidFill>
                  <a:srgbClr val="008000"/>
                </a:solidFill>
              </a:rPr>
              <a:t>是</a:t>
            </a:r>
          </a:p>
        </p:txBody>
      </p:sp>
      <p:cxnSp>
        <p:nvCxnSpPr>
          <p:cNvPr id="116" name="肘形连接符 115"/>
          <p:cNvCxnSpPr>
            <a:stCxn id="14" idx="1"/>
            <a:endCxn id="69" idx="3"/>
          </p:cNvCxnSpPr>
          <p:nvPr/>
        </p:nvCxnSpPr>
        <p:spPr>
          <a:xfrm rot="10800000">
            <a:off x="1182472" y="7628996"/>
            <a:ext cx="424612" cy="556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76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3081</TotalTime>
  <Words>1351</Words>
  <Application>Microsoft Office PowerPoint</Application>
  <PresentationFormat>全屏显示(4:3)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Goudy Old Style</vt:lpstr>
      <vt:lpstr>Impact</vt:lpstr>
      <vt:lpstr>Rockwell</vt:lpstr>
      <vt:lpstr>墨水池</vt:lpstr>
      <vt:lpstr>七宗罪</vt:lpstr>
      <vt:lpstr>游戏角色设定</vt:lpstr>
      <vt:lpstr>PowerPoint 演示文稿</vt:lpstr>
      <vt:lpstr>PowerPoint 演示文稿</vt:lpstr>
      <vt:lpstr>1号房间内容介绍</vt:lpstr>
      <vt:lpstr>1号房间游戏流程（警局）</vt:lpstr>
      <vt:lpstr>2号房间游戏流程（暴食案发现场）</vt:lpstr>
      <vt:lpstr>3号房间游戏流程（贪婪案发现场）</vt:lpstr>
      <vt:lpstr>4号房间游戏流程（罪犯的家）</vt:lpstr>
      <vt:lpstr>1号房间谜题设计（打开自己的储物箱） 玩家需要各自打开自己的储物箱，并牢记其中获得的重要信息，不得泄露他人。</vt:lpstr>
      <vt:lpstr>PowerPoint 演示文稿</vt:lpstr>
      <vt:lpstr>PowerPoint 演示文稿</vt:lpstr>
      <vt:lpstr>死者资料</vt:lpstr>
      <vt:lpstr>1号房间谜题设计（推理犯罪流程） 玩家需要根究储物柜获得的道具，推理出下一步犯罪的行为，将对应道具按顺序摆放。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七宗罪</dc:title>
  <dc:creator>丽 刘</dc:creator>
  <cp:lastModifiedBy>Jonny</cp:lastModifiedBy>
  <cp:revision>233</cp:revision>
  <dcterms:created xsi:type="dcterms:W3CDTF">2017-03-28T07:57:28Z</dcterms:created>
  <dcterms:modified xsi:type="dcterms:W3CDTF">2017-04-16T04:24:05Z</dcterms:modified>
</cp:coreProperties>
</file>