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4"/>
  </p:sldMasterIdLst>
  <p:notesMasterIdLst>
    <p:notesMasterId r:id="rId18"/>
  </p:notesMasterIdLst>
  <p:handoutMasterIdLst>
    <p:handoutMasterId r:id="rId19"/>
  </p:handoutMasterIdLst>
  <p:sldIdLst>
    <p:sldId id="256" r:id="rId5"/>
    <p:sldId id="276" r:id="rId6"/>
    <p:sldId id="257" r:id="rId7"/>
    <p:sldId id="258" r:id="rId8"/>
    <p:sldId id="259" r:id="rId9"/>
    <p:sldId id="279" r:id="rId10"/>
    <p:sldId id="280" r:id="rId11"/>
    <p:sldId id="281" r:id="rId12"/>
    <p:sldId id="278" r:id="rId13"/>
    <p:sldId id="282" r:id="rId14"/>
    <p:sldId id="260" r:id="rId15"/>
    <p:sldId id="262" r:id="rId16"/>
    <p:sldId id="263" r:id="rId17"/>
  </p:sldIdLst>
  <p:sldSz cx="9144000" cy="6858000" type="screen4x3"/>
  <p:notesSz cx="6946900" cy="9283700"/>
  <p:defaultTextStyle>
    <a:defPPr>
      <a:defRPr lang="en-US"/>
    </a:defPPr>
    <a:lvl1pPr algn="l" rtl="0" fontAlgn="base">
      <a:spcBef>
        <a:spcPct val="0"/>
      </a:spcBef>
      <a:spcAft>
        <a:spcPct val="0"/>
      </a:spcAft>
      <a:defRPr sz="2400" b="1" kern="1200">
        <a:solidFill>
          <a:schemeClr val="tx1"/>
        </a:solidFill>
        <a:latin typeface="Arial" pitchFamily="34" charset="0"/>
        <a:ea typeface="+mn-ea"/>
        <a:cs typeface="+mn-cs"/>
      </a:defRPr>
    </a:lvl1pPr>
    <a:lvl2pPr marL="457200" algn="l" rtl="0" fontAlgn="base">
      <a:spcBef>
        <a:spcPct val="0"/>
      </a:spcBef>
      <a:spcAft>
        <a:spcPct val="0"/>
      </a:spcAft>
      <a:defRPr sz="2400" b="1" kern="1200">
        <a:solidFill>
          <a:schemeClr val="tx1"/>
        </a:solidFill>
        <a:latin typeface="Arial" pitchFamily="34" charset="0"/>
        <a:ea typeface="+mn-ea"/>
        <a:cs typeface="+mn-cs"/>
      </a:defRPr>
    </a:lvl2pPr>
    <a:lvl3pPr marL="914400" algn="l" rtl="0" fontAlgn="base">
      <a:spcBef>
        <a:spcPct val="0"/>
      </a:spcBef>
      <a:spcAft>
        <a:spcPct val="0"/>
      </a:spcAft>
      <a:defRPr sz="2400" b="1" kern="1200">
        <a:solidFill>
          <a:schemeClr val="tx1"/>
        </a:solidFill>
        <a:latin typeface="Arial" pitchFamily="34" charset="0"/>
        <a:ea typeface="+mn-ea"/>
        <a:cs typeface="+mn-cs"/>
      </a:defRPr>
    </a:lvl3pPr>
    <a:lvl4pPr marL="1371600" algn="l" rtl="0" fontAlgn="base">
      <a:spcBef>
        <a:spcPct val="0"/>
      </a:spcBef>
      <a:spcAft>
        <a:spcPct val="0"/>
      </a:spcAft>
      <a:defRPr sz="2400" b="1" kern="1200">
        <a:solidFill>
          <a:schemeClr val="tx1"/>
        </a:solidFill>
        <a:latin typeface="Arial" pitchFamily="34" charset="0"/>
        <a:ea typeface="+mn-ea"/>
        <a:cs typeface="+mn-cs"/>
      </a:defRPr>
    </a:lvl4pPr>
    <a:lvl5pPr marL="1828800" algn="l" rtl="0" fontAlgn="base">
      <a:spcBef>
        <a:spcPct val="0"/>
      </a:spcBef>
      <a:spcAft>
        <a:spcPct val="0"/>
      </a:spcAft>
      <a:defRPr sz="2400" b="1" kern="1200">
        <a:solidFill>
          <a:schemeClr val="tx1"/>
        </a:solidFill>
        <a:latin typeface="Arial" pitchFamily="34" charset="0"/>
        <a:ea typeface="+mn-ea"/>
        <a:cs typeface="+mn-cs"/>
      </a:defRPr>
    </a:lvl5pPr>
    <a:lvl6pPr marL="2286000" algn="l" defTabSz="914400" rtl="0" eaLnBrk="1" latinLnBrk="0" hangingPunct="1">
      <a:defRPr sz="2400" b="1" kern="1200">
        <a:solidFill>
          <a:schemeClr val="tx1"/>
        </a:solidFill>
        <a:latin typeface="Arial" pitchFamily="34" charset="0"/>
        <a:ea typeface="+mn-ea"/>
        <a:cs typeface="+mn-cs"/>
      </a:defRPr>
    </a:lvl6pPr>
    <a:lvl7pPr marL="2743200" algn="l" defTabSz="914400" rtl="0" eaLnBrk="1" latinLnBrk="0" hangingPunct="1">
      <a:defRPr sz="2400" b="1" kern="1200">
        <a:solidFill>
          <a:schemeClr val="tx1"/>
        </a:solidFill>
        <a:latin typeface="Arial" pitchFamily="34" charset="0"/>
        <a:ea typeface="+mn-ea"/>
        <a:cs typeface="+mn-cs"/>
      </a:defRPr>
    </a:lvl7pPr>
    <a:lvl8pPr marL="3200400" algn="l" defTabSz="914400" rtl="0" eaLnBrk="1" latinLnBrk="0" hangingPunct="1">
      <a:defRPr sz="2400" b="1" kern="1200">
        <a:solidFill>
          <a:schemeClr val="tx1"/>
        </a:solidFill>
        <a:latin typeface="Arial" pitchFamily="34" charset="0"/>
        <a:ea typeface="+mn-ea"/>
        <a:cs typeface="+mn-cs"/>
      </a:defRPr>
    </a:lvl8pPr>
    <a:lvl9pPr marL="3657600" algn="l" defTabSz="914400" rtl="0" eaLnBrk="1" latinLnBrk="0" hangingPunct="1">
      <a:defRPr sz="2400" b="1"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8232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66" autoAdjust="0"/>
    <p:restoredTop sz="94600" autoAdjust="0"/>
  </p:normalViewPr>
  <p:slideViewPr>
    <p:cSldViewPr>
      <p:cViewPr varScale="1">
        <p:scale>
          <a:sx n="107" d="100"/>
          <a:sy n="107" d="100"/>
        </p:scale>
        <p:origin x="120"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300990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38" tIns="46368" rIns="92738" bIns="46368" numCol="1" anchor="t" anchorCtr="0" compatLnSpc="1">
            <a:prstTxWarp prst="textNoShape">
              <a:avLst/>
            </a:prstTxWarp>
          </a:bodyPr>
          <a:lstStyle>
            <a:lvl1pPr algn="r" defTabSz="925513" rtl="1" eaLnBrk="0" hangingPunct="0">
              <a:defRPr sz="1200" b="0">
                <a:latin typeface="Times New Roman" pitchFamily="18" charset="0"/>
                <a:ea typeface="굴림" pitchFamily="34" charset="-127"/>
              </a:defRPr>
            </a:lvl1pPr>
          </a:lstStyle>
          <a:p>
            <a:endParaRPr lang="he-IL"/>
          </a:p>
        </p:txBody>
      </p:sp>
      <p:sp>
        <p:nvSpPr>
          <p:cNvPr id="26627" name="Rectangle 3"/>
          <p:cNvSpPr>
            <a:spLocks noGrp="1" noChangeArrowheads="1"/>
          </p:cNvSpPr>
          <p:nvPr>
            <p:ph type="dt" sz="quarter" idx="1"/>
          </p:nvPr>
        </p:nvSpPr>
        <p:spPr bwMode="auto">
          <a:xfrm>
            <a:off x="3937000" y="0"/>
            <a:ext cx="300990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38" tIns="46368" rIns="92738" bIns="46368" numCol="1" anchor="t" anchorCtr="0" compatLnSpc="1">
            <a:prstTxWarp prst="textNoShape">
              <a:avLst/>
            </a:prstTxWarp>
          </a:bodyPr>
          <a:lstStyle>
            <a:lvl1pPr defTabSz="925513" rtl="1" eaLnBrk="0" hangingPunct="0">
              <a:defRPr sz="1200" b="0">
                <a:latin typeface="Times New Roman" pitchFamily="18" charset="0"/>
                <a:ea typeface="굴림" pitchFamily="34" charset="-127"/>
              </a:defRPr>
            </a:lvl1pPr>
          </a:lstStyle>
          <a:p>
            <a:endParaRPr lang="he-IL"/>
          </a:p>
        </p:txBody>
      </p:sp>
      <p:sp>
        <p:nvSpPr>
          <p:cNvPr id="26628" name="Rectangle 4"/>
          <p:cNvSpPr>
            <a:spLocks noGrp="1" noChangeArrowheads="1"/>
          </p:cNvSpPr>
          <p:nvPr>
            <p:ph type="ftr" sz="quarter" idx="2"/>
          </p:nvPr>
        </p:nvSpPr>
        <p:spPr bwMode="auto">
          <a:xfrm>
            <a:off x="0" y="8820150"/>
            <a:ext cx="300990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38" tIns="46368" rIns="92738" bIns="46368" numCol="1" anchor="b" anchorCtr="0" compatLnSpc="1">
            <a:prstTxWarp prst="textNoShape">
              <a:avLst/>
            </a:prstTxWarp>
          </a:bodyPr>
          <a:lstStyle>
            <a:lvl1pPr algn="r" defTabSz="925513" rtl="1" eaLnBrk="0" hangingPunct="0">
              <a:defRPr sz="1200" b="0">
                <a:latin typeface="Times New Roman" pitchFamily="18" charset="0"/>
                <a:ea typeface="굴림" pitchFamily="34" charset="-127"/>
              </a:defRPr>
            </a:lvl1pPr>
          </a:lstStyle>
          <a:p>
            <a:endParaRPr lang="he-IL"/>
          </a:p>
        </p:txBody>
      </p:sp>
      <p:sp>
        <p:nvSpPr>
          <p:cNvPr id="26629" name="Rectangle 5"/>
          <p:cNvSpPr>
            <a:spLocks noGrp="1" noChangeArrowheads="1"/>
          </p:cNvSpPr>
          <p:nvPr>
            <p:ph type="sldNum" sz="quarter" idx="3"/>
          </p:nvPr>
        </p:nvSpPr>
        <p:spPr bwMode="auto">
          <a:xfrm>
            <a:off x="3937000" y="8820150"/>
            <a:ext cx="300990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38" tIns="46368" rIns="92738" bIns="46368" numCol="1" anchor="b" anchorCtr="0" compatLnSpc="1">
            <a:prstTxWarp prst="textNoShape">
              <a:avLst/>
            </a:prstTxWarp>
          </a:bodyPr>
          <a:lstStyle>
            <a:lvl1pPr defTabSz="925513" rtl="1" eaLnBrk="0" hangingPunct="0">
              <a:defRPr sz="1200" b="0">
                <a:latin typeface="Times New Roman" pitchFamily="18" charset="0"/>
                <a:ea typeface="굴림" pitchFamily="34" charset="-127"/>
                <a:cs typeface="Times New Roman" pitchFamily="18" charset="0"/>
              </a:defRPr>
            </a:lvl1pPr>
          </a:lstStyle>
          <a:p>
            <a:fld id="{6F3CD0EB-4814-41C0-A419-A0A171575FB3}" type="slidenum">
              <a:rPr lang="ar-SA"/>
              <a:pPr/>
              <a:t>‹#›</a:t>
            </a:fld>
            <a:endParaRPr lang="he-IL"/>
          </a:p>
        </p:txBody>
      </p:sp>
    </p:spTree>
    <p:extLst>
      <p:ext uri="{BB962C8B-B14F-4D97-AF65-F5344CB8AC3E}">
        <p14:creationId xmlns:p14="http://schemas.microsoft.com/office/powerpoint/2010/main" val="34599876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300990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38" tIns="46368" rIns="92738" bIns="46368" numCol="1" anchor="t" anchorCtr="0" compatLnSpc="1">
            <a:prstTxWarp prst="textNoShape">
              <a:avLst/>
            </a:prstTxWarp>
          </a:bodyPr>
          <a:lstStyle>
            <a:lvl1pPr algn="r" defTabSz="925513" rtl="1" eaLnBrk="0" hangingPunct="0">
              <a:defRPr sz="1200" b="0">
                <a:latin typeface="Times New Roman" pitchFamily="18" charset="0"/>
                <a:ea typeface="굴림" pitchFamily="34" charset="-127"/>
              </a:defRPr>
            </a:lvl1pPr>
          </a:lstStyle>
          <a:p>
            <a:endParaRPr lang="he-IL"/>
          </a:p>
        </p:txBody>
      </p:sp>
      <p:sp>
        <p:nvSpPr>
          <p:cNvPr id="24579" name="Rectangle 3"/>
          <p:cNvSpPr>
            <a:spLocks noGrp="1" noChangeArrowheads="1"/>
          </p:cNvSpPr>
          <p:nvPr>
            <p:ph type="dt" idx="1"/>
          </p:nvPr>
        </p:nvSpPr>
        <p:spPr bwMode="auto">
          <a:xfrm>
            <a:off x="3937000" y="0"/>
            <a:ext cx="300990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38" tIns="46368" rIns="92738" bIns="46368" numCol="1" anchor="t" anchorCtr="0" compatLnSpc="1">
            <a:prstTxWarp prst="textNoShape">
              <a:avLst/>
            </a:prstTxWarp>
          </a:bodyPr>
          <a:lstStyle>
            <a:lvl1pPr defTabSz="925513" rtl="1" eaLnBrk="0" hangingPunct="0">
              <a:defRPr sz="1200" b="0">
                <a:latin typeface="Times New Roman" pitchFamily="18" charset="0"/>
                <a:ea typeface="굴림" pitchFamily="34" charset="-127"/>
              </a:defRPr>
            </a:lvl1pPr>
          </a:lstStyle>
          <a:p>
            <a:endParaRPr lang="he-IL"/>
          </a:p>
        </p:txBody>
      </p:sp>
      <p:sp>
        <p:nvSpPr>
          <p:cNvPr id="24580" name="Rectangle 4"/>
          <p:cNvSpPr>
            <a:spLocks noGrp="1" noRot="1" noChangeAspect="1" noChangeArrowheads="1" noTextEdit="1"/>
          </p:cNvSpPr>
          <p:nvPr>
            <p:ph type="sldImg" idx="2"/>
          </p:nvPr>
        </p:nvSpPr>
        <p:spPr bwMode="auto">
          <a:xfrm>
            <a:off x="1152525" y="696913"/>
            <a:ext cx="4641850" cy="348138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4581" name="Rectangle 5"/>
          <p:cNvSpPr>
            <a:spLocks noGrp="1" noChangeArrowheads="1"/>
          </p:cNvSpPr>
          <p:nvPr>
            <p:ph type="body" sz="quarter" idx="3"/>
          </p:nvPr>
        </p:nvSpPr>
        <p:spPr bwMode="auto">
          <a:xfrm>
            <a:off x="925513" y="4410075"/>
            <a:ext cx="5095875" cy="417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38" tIns="46368" rIns="92738" bIns="46368" numCol="1" anchor="t" anchorCtr="0" compatLnSpc="1">
            <a:prstTxWarp prst="textNoShape">
              <a:avLst/>
            </a:prstTxWarp>
          </a:bodyPr>
          <a:lstStyle/>
          <a:p>
            <a:pPr lvl="0"/>
            <a:r>
              <a:rPr lang="he-IL"/>
              <a:t>לחץ כדי לערוך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24582" name="Rectangle 6"/>
          <p:cNvSpPr>
            <a:spLocks noGrp="1" noChangeArrowheads="1"/>
          </p:cNvSpPr>
          <p:nvPr>
            <p:ph type="ftr" sz="quarter" idx="4"/>
          </p:nvPr>
        </p:nvSpPr>
        <p:spPr bwMode="auto">
          <a:xfrm>
            <a:off x="0" y="8820150"/>
            <a:ext cx="300990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38" tIns="46368" rIns="92738" bIns="46368" numCol="1" anchor="b" anchorCtr="0" compatLnSpc="1">
            <a:prstTxWarp prst="textNoShape">
              <a:avLst/>
            </a:prstTxWarp>
          </a:bodyPr>
          <a:lstStyle>
            <a:lvl1pPr algn="r" defTabSz="925513" rtl="1" eaLnBrk="0" hangingPunct="0">
              <a:defRPr sz="1200" b="0">
                <a:latin typeface="Times New Roman" pitchFamily="18" charset="0"/>
                <a:ea typeface="굴림" pitchFamily="34" charset="-127"/>
              </a:defRPr>
            </a:lvl1pPr>
          </a:lstStyle>
          <a:p>
            <a:endParaRPr lang="he-IL"/>
          </a:p>
        </p:txBody>
      </p:sp>
      <p:sp>
        <p:nvSpPr>
          <p:cNvPr id="24583" name="Rectangle 7"/>
          <p:cNvSpPr>
            <a:spLocks noGrp="1" noChangeArrowheads="1"/>
          </p:cNvSpPr>
          <p:nvPr>
            <p:ph type="sldNum" sz="quarter" idx="5"/>
          </p:nvPr>
        </p:nvSpPr>
        <p:spPr bwMode="auto">
          <a:xfrm>
            <a:off x="3937000" y="8820150"/>
            <a:ext cx="300990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38" tIns="46368" rIns="92738" bIns="46368" numCol="1" anchor="b" anchorCtr="0" compatLnSpc="1">
            <a:prstTxWarp prst="textNoShape">
              <a:avLst/>
            </a:prstTxWarp>
          </a:bodyPr>
          <a:lstStyle>
            <a:lvl1pPr defTabSz="925513" rtl="1" eaLnBrk="0" hangingPunct="0">
              <a:defRPr sz="1200" b="0">
                <a:latin typeface="Times New Roman" pitchFamily="18" charset="0"/>
                <a:ea typeface="굴림" pitchFamily="34" charset="-127"/>
                <a:cs typeface="Times New Roman" pitchFamily="18" charset="0"/>
              </a:defRPr>
            </a:lvl1pPr>
          </a:lstStyle>
          <a:p>
            <a:fld id="{448853C5-35B9-4661-B05E-E16FAD6AC52B}" type="slidenum">
              <a:rPr lang="ar-SA"/>
              <a:pPr/>
              <a:t>‹#›</a:t>
            </a:fld>
            <a:endParaRPr lang="he-IL"/>
          </a:p>
        </p:txBody>
      </p:sp>
    </p:spTree>
    <p:extLst>
      <p:ext uri="{BB962C8B-B14F-4D97-AF65-F5344CB8AC3E}">
        <p14:creationId xmlns:p14="http://schemas.microsoft.com/office/powerpoint/2010/main" val="1749861406"/>
      </p:ext>
    </p:extLst>
  </p:cSld>
  <p:clrMap bg1="lt1" tx1="dk1" bg2="lt2" tx2="dk2" accent1="accent1" accent2="accent2" accent3="accent3" accent4="accent4" accent5="accent5" accent6="accent6" hlink="hlink" folHlink="folHlink"/>
  <p:notesStyle>
    <a:lvl1pPr algn="r" rtl="1" eaLnBrk="0" fontAlgn="base" hangingPunct="0">
      <a:spcBef>
        <a:spcPct val="30000"/>
      </a:spcBef>
      <a:spcAft>
        <a:spcPct val="0"/>
      </a:spcAft>
      <a:defRPr kumimoji="1" sz="1200" kern="1200">
        <a:solidFill>
          <a:schemeClr val="tx1"/>
        </a:solidFill>
        <a:latin typeface="Arial" pitchFamily="34" charset="0"/>
        <a:ea typeface="+mn-ea"/>
        <a:cs typeface="Arial" pitchFamily="34" charset="0"/>
      </a:defRPr>
    </a:lvl1pPr>
    <a:lvl2pPr marL="457200" algn="r" rtl="1" eaLnBrk="0" fontAlgn="base" hangingPunct="0">
      <a:spcBef>
        <a:spcPct val="30000"/>
      </a:spcBef>
      <a:spcAft>
        <a:spcPct val="0"/>
      </a:spcAft>
      <a:defRPr kumimoji="1" sz="1200" kern="1200">
        <a:solidFill>
          <a:schemeClr val="tx1"/>
        </a:solidFill>
        <a:latin typeface="Arial" pitchFamily="34" charset="0"/>
        <a:ea typeface="+mn-ea"/>
        <a:cs typeface="Arial" pitchFamily="34" charset="0"/>
      </a:defRPr>
    </a:lvl2pPr>
    <a:lvl3pPr marL="914400" algn="r" rtl="1" eaLnBrk="0" fontAlgn="base" hangingPunct="0">
      <a:spcBef>
        <a:spcPct val="30000"/>
      </a:spcBef>
      <a:spcAft>
        <a:spcPct val="0"/>
      </a:spcAft>
      <a:defRPr kumimoji="1" sz="1200" kern="1200">
        <a:solidFill>
          <a:schemeClr val="tx1"/>
        </a:solidFill>
        <a:latin typeface="Arial" pitchFamily="34" charset="0"/>
        <a:ea typeface="+mn-ea"/>
        <a:cs typeface="Arial" pitchFamily="34" charset="0"/>
      </a:defRPr>
    </a:lvl3pPr>
    <a:lvl4pPr marL="1371600" algn="r" rtl="1" eaLnBrk="0" fontAlgn="base" hangingPunct="0">
      <a:spcBef>
        <a:spcPct val="30000"/>
      </a:spcBef>
      <a:spcAft>
        <a:spcPct val="0"/>
      </a:spcAft>
      <a:defRPr kumimoji="1" sz="1200" kern="1200">
        <a:solidFill>
          <a:schemeClr val="tx1"/>
        </a:solidFill>
        <a:latin typeface="Arial" pitchFamily="34" charset="0"/>
        <a:ea typeface="+mn-ea"/>
        <a:cs typeface="Arial" pitchFamily="34" charset="0"/>
      </a:defRPr>
    </a:lvl4pPr>
    <a:lvl5pPr marL="1828800" algn="r" rtl="1" eaLnBrk="0" fontAlgn="base" hangingPunct="0">
      <a:spcBef>
        <a:spcPct val="30000"/>
      </a:spcBef>
      <a:spcAft>
        <a:spcPct val="0"/>
      </a:spcAft>
      <a:defRPr kumimoji="1" sz="12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a:xfrm>
            <a:off x="6065417" y="5054602"/>
            <a:ext cx="673276" cy="279400"/>
          </a:xfrm>
        </p:spPr>
        <p:txBody>
          <a:bodyPr/>
          <a:lstStyle/>
          <a:p>
            <a:endParaRPr lang="he-IL"/>
          </a:p>
        </p:txBody>
      </p:sp>
      <p:sp>
        <p:nvSpPr>
          <p:cNvPr id="5" name="Footer Placeholder 4"/>
          <p:cNvSpPr>
            <a:spLocks noGrp="1"/>
          </p:cNvSpPr>
          <p:nvPr>
            <p:ph type="ftr" sz="quarter" idx="11"/>
          </p:nvPr>
        </p:nvSpPr>
        <p:spPr>
          <a:xfrm>
            <a:off x="1921934" y="5054602"/>
            <a:ext cx="4064860" cy="279400"/>
          </a:xfrm>
        </p:spPr>
        <p:txBody>
          <a:bodyPr/>
          <a:lstStyle/>
          <a:p>
            <a:endParaRPr lang="he-IL"/>
          </a:p>
        </p:txBody>
      </p:sp>
      <p:sp>
        <p:nvSpPr>
          <p:cNvPr id="6" name="Slide Number Placeholder 5"/>
          <p:cNvSpPr>
            <a:spLocks noGrp="1"/>
          </p:cNvSpPr>
          <p:nvPr>
            <p:ph type="sldNum" sz="quarter" idx="12"/>
          </p:nvPr>
        </p:nvSpPr>
        <p:spPr>
          <a:xfrm>
            <a:off x="6817317" y="5054602"/>
            <a:ext cx="413483" cy="279400"/>
          </a:xfrm>
        </p:spPr>
        <p:txBody>
          <a:bodyPr/>
          <a:lstStyle/>
          <a:p>
            <a:fld id="{A18E9BDB-42D0-4E52-8BAB-22B6BA4863C1}" type="slidenum">
              <a:rPr lang="ar-SA" smtClean="0"/>
              <a:pPr/>
              <a:t>‹#›</a:t>
            </a:fld>
            <a:endParaRPr lang="he-IL"/>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8229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0FF4AB99-DDE8-4287-A8A0-D0181BFA5ED3}" type="slidenum">
              <a:rPr lang="ar-SA" smtClean="0"/>
              <a:pPr/>
              <a:t>‹#›</a:t>
            </a:fld>
            <a:endParaRPr lang="he-IL"/>
          </a:p>
        </p:txBody>
      </p:sp>
    </p:spTree>
    <p:extLst>
      <p:ext uri="{BB962C8B-B14F-4D97-AF65-F5344CB8AC3E}">
        <p14:creationId xmlns:p14="http://schemas.microsoft.com/office/powerpoint/2010/main" val="224850808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FF4AB99-DDE8-4287-A8A0-D0181BFA5ED3}" type="slidenum">
              <a:rPr lang="ar-SA" smtClean="0"/>
              <a:pPr/>
              <a:t>‹#›</a:t>
            </a:fld>
            <a:endParaRPr lang="he-IL"/>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0575177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he-IL"/>
              <a:t>לחץ כדי לערוך סגנון כותרת של תבנית בסיס</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ערוך סגנונות טקסט של תבנית בסיס</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FF4AB99-DDE8-4287-A8A0-D0181BFA5ED3}" type="slidenum">
              <a:rPr lang="ar-SA" smtClean="0"/>
              <a:pPr/>
              <a:t>‹#›</a:t>
            </a:fld>
            <a:endParaRPr lang="he-IL"/>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7747893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FF4AB99-DDE8-4287-A8A0-D0181BFA5ED3}" type="slidenum">
              <a:rPr lang="ar-SA" smtClean="0"/>
              <a:pPr/>
              <a:t>‹#›</a:t>
            </a:fld>
            <a:endParaRPr lang="he-IL"/>
          </a:p>
        </p:txBody>
      </p:sp>
    </p:spTree>
    <p:extLst>
      <p:ext uri="{BB962C8B-B14F-4D97-AF65-F5344CB8AC3E}">
        <p14:creationId xmlns:p14="http://schemas.microsoft.com/office/powerpoint/2010/main" val="225965918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כרטיס שם עם ציטוט">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he-IL"/>
              <a:t>לחץ כדי לערוך סגנון כותרת של תבנית בסיס</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FF4AB99-DDE8-4287-A8A0-D0181BFA5ED3}" type="slidenum">
              <a:rPr lang="ar-SA" smtClean="0"/>
              <a:pPr/>
              <a:t>‹#›</a:t>
            </a:fld>
            <a:endParaRPr lang="he-IL"/>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9098583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או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he-IL"/>
              <a:t>לחץ כדי לערוך סגנון כותרת של תבנית בסיס</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FF4AB99-DDE8-4287-A8A0-D0181BFA5ED3}" type="slidenum">
              <a:rPr lang="ar-SA" smtClean="0"/>
              <a:pPr/>
              <a:t>‹#›</a:t>
            </a:fld>
            <a:endParaRPr lang="he-IL"/>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0007408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8E3E6347-598B-4CAD-BAEC-92329CFE6B6D}" type="slidenum">
              <a:rPr lang="ar-SA" smtClean="0"/>
              <a:pPr/>
              <a:t>‹#›</a:t>
            </a:fld>
            <a:endParaRPr lang="he-IL"/>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030057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5170195-5519-4DF2-BCA9-2D87E101C174}" type="slidenum">
              <a:rPr lang="ar-SA" smtClean="0"/>
              <a:pPr/>
              <a:t>‹#›</a:t>
            </a:fld>
            <a:endParaRPr lang="he-IL"/>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59894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FC9731D-E601-4C6F-910C-8E4A344E517A}" type="slidenum">
              <a:rPr lang="ar-SA" smtClean="0"/>
              <a:pPr/>
              <a:t>‹#›</a:t>
            </a:fld>
            <a:endParaRPr lang="he-IL"/>
          </a:p>
        </p:txBody>
      </p:sp>
    </p:spTree>
    <p:extLst>
      <p:ext uri="{BB962C8B-B14F-4D97-AF65-F5344CB8AC3E}">
        <p14:creationId xmlns:p14="http://schemas.microsoft.com/office/powerpoint/2010/main" val="574753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B96A39FD-1B6D-46E3-8042-25AED0B322CB}" type="slidenum">
              <a:rPr lang="ar-SA" smtClean="0"/>
              <a:pPr/>
              <a:t>‹#›</a:t>
            </a:fld>
            <a:endParaRPr lang="he-IL"/>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17578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0559E161-84E0-4B5C-A14E-B59C9171C19F}" type="slidenum">
              <a:rPr lang="ar-SA" smtClean="0"/>
              <a:pPr/>
              <a:t>‹#›</a:t>
            </a:fld>
            <a:endParaRPr lang="he-IL"/>
          </a:p>
        </p:txBody>
      </p:sp>
    </p:spTree>
    <p:extLst>
      <p:ext uri="{BB962C8B-B14F-4D97-AF65-F5344CB8AC3E}">
        <p14:creationId xmlns:p14="http://schemas.microsoft.com/office/powerpoint/2010/main" val="2534485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190AFA18-F6A7-4C51-A1E7-1F159C881807}" type="slidenum">
              <a:rPr lang="ar-SA" smtClean="0"/>
              <a:pPr/>
              <a:t>‹#›</a:t>
            </a:fld>
            <a:endParaRPr lang="he-IL"/>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63494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42BF6186-9CB2-4559-9337-EDBA36C20307}" type="slidenum">
              <a:rPr lang="ar-SA" smtClean="0"/>
              <a:pPr/>
              <a:t>‹#›</a:t>
            </a:fld>
            <a:endParaRPr lang="he-IL"/>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74061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924FFD00-7068-4367-8369-B4FC3F7DCF25}" type="slidenum">
              <a:rPr lang="ar-SA" smtClean="0"/>
              <a:pPr/>
              <a:t>‹#›</a:t>
            </a:fld>
            <a:endParaRPr lang="he-IL"/>
          </a:p>
        </p:txBody>
      </p:sp>
    </p:spTree>
    <p:extLst>
      <p:ext uri="{BB962C8B-B14F-4D97-AF65-F5344CB8AC3E}">
        <p14:creationId xmlns:p14="http://schemas.microsoft.com/office/powerpoint/2010/main" val="36167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CD912647-9C20-4B1E-A183-3BD39AC94E6E}" type="slidenum">
              <a:rPr lang="ar-SA" smtClean="0"/>
              <a:pPr/>
              <a:t>‹#›</a:t>
            </a:fld>
            <a:endParaRPr lang="he-IL"/>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57030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he-IL"/>
              <a:t>לחץ כדי לערוך סגנון כותרת של תבנית בסיס</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5BDD3FF8-BC98-4C5E-B58A-2226877BB550}" type="slidenum">
              <a:rPr lang="ar-SA" smtClean="0"/>
              <a:pPr/>
              <a:t>‹#›</a:t>
            </a:fld>
            <a:endParaRPr lang="he-IL"/>
          </a:p>
        </p:txBody>
      </p:sp>
    </p:spTree>
    <p:extLst>
      <p:ext uri="{BB962C8B-B14F-4D97-AF65-F5344CB8AC3E}">
        <p14:creationId xmlns:p14="http://schemas.microsoft.com/office/powerpoint/2010/main" val="2864729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endParaRPr lang="he-IL"/>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he-IL"/>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FF4AB99-DDE8-4287-A8A0-D0181BFA5ED3}" type="slidenum">
              <a:rPr lang="ar-SA" smtClean="0"/>
              <a:pPr/>
              <a:t>‹#›</a:t>
            </a:fld>
            <a:endParaRPr lang="he-IL"/>
          </a:p>
        </p:txBody>
      </p:sp>
    </p:spTree>
    <p:extLst>
      <p:ext uri="{BB962C8B-B14F-4D97-AF65-F5344CB8AC3E}">
        <p14:creationId xmlns:p14="http://schemas.microsoft.com/office/powerpoint/2010/main" val="381790316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hf sldNum="0" hdr="0" ftr="0" dt="0"/>
  <p:txStyles>
    <p:titleStyle>
      <a:lvl1pPr algn="ctr" defTabSz="457200" rtl="1"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285750" indent="-285750" algn="r" defTabSz="457200" rtl="1"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r" defTabSz="457200" rtl="1"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r" defTabSz="457200" rtl="1"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r" defTabSz="457200" rtl="1"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r" defTabSz="457200" rtl="1"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r" defTabSz="457200" rtl="1"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r" defTabSz="457200" rtl="1"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r" defTabSz="457200" rtl="1"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r" defTabSz="457200" rtl="1"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www.espn.com/mma/fighters?search=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6"/>
          <p:cNvSpPr>
            <a:spLocks noGrp="1" noChangeArrowheads="1"/>
          </p:cNvSpPr>
          <p:nvPr>
            <p:ph type="ctrTitle"/>
          </p:nvPr>
        </p:nvSpPr>
        <p:spPr>
          <a:xfrm>
            <a:off x="1790700" y="3140968"/>
            <a:ext cx="5562600" cy="838721"/>
          </a:xfrm>
        </p:spPr>
        <p:txBody>
          <a:bodyPr>
            <a:normAutofit/>
          </a:bodyPr>
          <a:lstStyle/>
          <a:p>
            <a:r>
              <a:rPr lang="en-US" sz="4000" b="1" dirty="0">
                <a:solidFill>
                  <a:srgbClr val="000000"/>
                </a:solidFill>
                <a:cs typeface="+mn-cs"/>
              </a:rPr>
              <a:t>Mixed Martial Arts</a:t>
            </a:r>
            <a:endParaRPr lang="he-IL" sz="4000" b="1" dirty="0">
              <a:solidFill>
                <a:srgbClr val="000000"/>
              </a:solidFill>
              <a:cs typeface="+mn-cs"/>
            </a:endParaRPr>
          </a:p>
        </p:txBody>
      </p:sp>
      <p:sp>
        <p:nvSpPr>
          <p:cNvPr id="4103" name="Rectangle 7"/>
          <p:cNvSpPr>
            <a:spLocks noGrp="1" noChangeArrowheads="1"/>
          </p:cNvSpPr>
          <p:nvPr>
            <p:ph type="subTitle" idx="1"/>
          </p:nvPr>
        </p:nvSpPr>
        <p:spPr>
          <a:xfrm>
            <a:off x="-2052736" y="-5359"/>
            <a:ext cx="5562600" cy="990600"/>
          </a:xfrm>
        </p:spPr>
        <p:txBody>
          <a:bodyPr/>
          <a:lstStyle/>
          <a:p>
            <a:r>
              <a:rPr lang="he-IL" b="1" dirty="0">
                <a:solidFill>
                  <a:srgbClr val="000000"/>
                </a:solidFill>
              </a:rPr>
              <a:t>רון ג'רבי</a:t>
            </a:r>
          </a:p>
          <a:p>
            <a:r>
              <a:rPr lang="he-IL" b="1" dirty="0">
                <a:solidFill>
                  <a:srgbClr val="000000"/>
                </a:solidFill>
              </a:rPr>
              <a:t> יהונתן שגב</a:t>
            </a:r>
          </a:p>
        </p:txBody>
      </p:sp>
      <p:sp>
        <p:nvSpPr>
          <p:cNvPr id="2" name="TextBox 1"/>
          <p:cNvSpPr txBox="1"/>
          <p:nvPr/>
        </p:nvSpPr>
        <p:spPr>
          <a:xfrm>
            <a:off x="1582405" y="3969599"/>
            <a:ext cx="5979190" cy="707886"/>
          </a:xfrm>
          <a:prstGeom prst="rect">
            <a:avLst/>
          </a:prstGeom>
          <a:noFill/>
        </p:spPr>
        <p:txBody>
          <a:bodyPr wrap="square" rtlCol="1">
            <a:spAutoFit/>
          </a:bodyPr>
          <a:lstStyle/>
          <a:p>
            <a:pPr algn="r"/>
            <a:r>
              <a:rPr lang="he-IL" sz="2000" dirty="0">
                <a:solidFill>
                  <a:srgbClr val="000000"/>
                </a:solidFill>
              </a:rPr>
              <a:t>שאלת המחקר:</a:t>
            </a:r>
          </a:p>
          <a:p>
            <a:pPr algn="r"/>
            <a:r>
              <a:rPr lang="he-IL" sz="2000" dirty="0">
                <a:solidFill>
                  <a:srgbClr val="000000"/>
                </a:solidFill>
              </a:rPr>
              <a:t>האם ניתן לחזות ניצחון או הפסד של לוחם בקרב מול היריב?</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מציין מיקום תוכן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5536" y="404664"/>
            <a:ext cx="8352928" cy="6048092"/>
          </a:xfrm>
          <a:prstGeom prst="rect">
            <a:avLst/>
          </a:prstGeom>
        </p:spPr>
      </p:pic>
    </p:spTree>
    <p:extLst>
      <p:ext uri="{BB962C8B-B14F-4D97-AF65-F5344CB8AC3E}">
        <p14:creationId xmlns:p14="http://schemas.microsoft.com/office/powerpoint/2010/main" val="180297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idx="1"/>
          </p:nvPr>
        </p:nvSpPr>
        <p:spPr/>
        <p:txBody>
          <a:bodyPr>
            <a:normAutofit/>
          </a:bodyPr>
          <a:lstStyle/>
          <a:p>
            <a:r>
              <a:rPr lang="he-IL" sz="2000" dirty="0">
                <a:latin typeface="Arial" pitchFamily="34" charset="0"/>
                <a:cs typeface="Arial" pitchFamily="34" charset="0"/>
              </a:rPr>
              <a:t>שמנו דגש על עמודות בעלות מתאם פירסון גבוה יותר והתעלמנו ממשתנים פחות רלוונטיים כדי לקבל את הדיוק </a:t>
            </a:r>
            <a:r>
              <a:rPr lang="he-IL" sz="2000" dirty="0" err="1">
                <a:latin typeface="Arial" pitchFamily="34" charset="0"/>
                <a:cs typeface="Arial" pitchFamily="34" charset="0"/>
              </a:rPr>
              <a:t>המירבי</a:t>
            </a:r>
            <a:r>
              <a:rPr lang="he-IL" sz="2000" dirty="0">
                <a:latin typeface="Arial" pitchFamily="34" charset="0"/>
                <a:cs typeface="Arial" pitchFamily="34" charset="0"/>
              </a:rPr>
              <a:t> בחיזוי</a:t>
            </a:r>
          </a:p>
          <a:p>
            <a:r>
              <a:rPr lang="he-IL" sz="2000" dirty="0">
                <a:latin typeface="Arial" pitchFamily="34" charset="0"/>
                <a:cs typeface="Arial" pitchFamily="34" charset="0"/>
              </a:rPr>
              <a:t>בדקנו מודלים שונים של למידת מכונה כדי לקבל התרשמות עבור דיוק המודל ולבסוף בחרנו ב</a:t>
            </a:r>
            <a:r>
              <a:rPr lang="en-US" sz="2000" dirty="0" err="1">
                <a:latin typeface="Arial" pitchFamily="34" charset="0"/>
                <a:cs typeface="Arial" pitchFamily="34" charset="0"/>
              </a:rPr>
              <a:t>RandomForest</a:t>
            </a:r>
            <a:endParaRPr lang="es-ES" sz="2000" dirty="0">
              <a:latin typeface="Arial" pitchFamily="34" charset="0"/>
              <a:cs typeface="Arial" pitchFamily="34" charset="0"/>
            </a:endParaRPr>
          </a:p>
          <a:p>
            <a:r>
              <a:rPr lang="he-IL" sz="2000" dirty="0">
                <a:latin typeface="Arial" pitchFamily="34" charset="0"/>
                <a:cs typeface="Arial" pitchFamily="34" charset="0"/>
              </a:rPr>
              <a:t>הדיוק המקסימלי אליו הצלחנו להגיע הוא: 54.6%</a:t>
            </a:r>
            <a:endParaRPr lang="es-ES" sz="2000" dirty="0">
              <a:latin typeface="Arial" pitchFamily="34" charset="0"/>
              <a:cs typeface="Arial" pitchFamily="34" charset="0"/>
            </a:endParaRPr>
          </a:p>
          <a:p>
            <a:r>
              <a:rPr lang="he-IL" sz="2000" dirty="0">
                <a:latin typeface="Arial" pitchFamily="34" charset="0"/>
                <a:cs typeface="Arial" pitchFamily="34" charset="0"/>
              </a:rPr>
              <a:t>נשים לב שלאור התוצאות שמוצגים בתמונה מעלה, למודל יש יכולת חיזוי </a:t>
            </a:r>
            <a:r>
              <a:rPr lang="he-IL" sz="2000" dirty="0" err="1">
                <a:latin typeface="Arial" pitchFamily="34" charset="0"/>
                <a:cs typeface="Arial" pitchFamily="34" charset="0"/>
              </a:rPr>
              <a:t>מסויימת</a:t>
            </a:r>
            <a:r>
              <a:rPr lang="he-IL" sz="2000" dirty="0">
                <a:latin typeface="Arial" pitchFamily="34" charset="0"/>
                <a:cs typeface="Arial" pitchFamily="34" charset="0"/>
              </a:rPr>
              <a:t> (אם כי לא גבוהה), אבל הערך השלילי של </a:t>
            </a:r>
            <a:r>
              <a:rPr lang="en-US" sz="2000" dirty="0">
                <a:latin typeface="Arial" pitchFamily="34" charset="0"/>
                <a:cs typeface="Arial" pitchFamily="34" charset="0"/>
              </a:rPr>
              <a:t>R</a:t>
            </a:r>
            <a:r>
              <a:rPr lang="he-IL" sz="2000" dirty="0">
                <a:latin typeface="Arial" pitchFamily="34" charset="0"/>
                <a:cs typeface="Arial" pitchFamily="34" charset="0"/>
              </a:rPr>
              <a:t> בריבוע מעיד שהמודל לא אמין לחיזוי</a:t>
            </a:r>
          </a:p>
        </p:txBody>
      </p:sp>
      <p:sp>
        <p:nvSpPr>
          <p:cNvPr id="2" name="TextBox 1"/>
          <p:cNvSpPr txBox="1"/>
          <p:nvPr/>
        </p:nvSpPr>
        <p:spPr>
          <a:xfrm>
            <a:off x="4211960" y="1124744"/>
            <a:ext cx="3461204" cy="523220"/>
          </a:xfrm>
          <a:prstGeom prst="rect">
            <a:avLst/>
          </a:prstGeom>
          <a:noFill/>
        </p:spPr>
        <p:txBody>
          <a:bodyPr wrap="none" rtlCol="1">
            <a:spAutoFit/>
          </a:bodyPr>
          <a:lstStyle/>
          <a:p>
            <a:r>
              <a:rPr lang="en-US" sz="2800" dirty="0"/>
              <a:t>Machine - Learning</a:t>
            </a:r>
            <a:endParaRPr lang="he-IL" sz="2800" dirty="0"/>
          </a:p>
        </p:txBody>
      </p:sp>
      <p:pic>
        <p:nvPicPr>
          <p:cNvPr id="4" name="תמונה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524442"/>
            <a:ext cx="3052820" cy="182894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title"/>
          </p:nvPr>
        </p:nvSpPr>
        <p:spPr/>
        <p:txBody>
          <a:bodyPr/>
          <a:lstStyle/>
          <a:p>
            <a:r>
              <a:rPr lang="he-IL" dirty="0"/>
              <a:t>מסקנות</a:t>
            </a:r>
          </a:p>
        </p:txBody>
      </p:sp>
      <p:sp>
        <p:nvSpPr>
          <p:cNvPr id="12290" name="Rectangle 2"/>
          <p:cNvSpPr>
            <a:spLocks noGrp="1" noChangeArrowheads="1"/>
          </p:cNvSpPr>
          <p:nvPr>
            <p:ph idx="1"/>
          </p:nvPr>
        </p:nvSpPr>
        <p:spPr/>
        <p:txBody>
          <a:bodyPr>
            <a:normAutofit/>
          </a:bodyPr>
          <a:lstStyle/>
          <a:p>
            <a:r>
              <a:rPr lang="he-IL" sz="2000" dirty="0"/>
              <a:t>הגענו לרמת דיוק שהיא רק מעט טובה יותר מניחוש ולכן המסקנה שלנו היא שקשה מאוד לחזות תוצאה של קרב, וייתכן שצריך הרבה יותר נתונים על מנת להצליח לחזות קרבות בסיכויים טובים</a:t>
            </a:r>
          </a:p>
          <a:p>
            <a:r>
              <a:rPr lang="he-IL" sz="2000" dirty="0"/>
              <a:t>כנראה </a:t>
            </a:r>
            <a:r>
              <a:rPr lang="he-IL" sz="2000" dirty="0" err="1"/>
              <a:t>שהדאטה</a:t>
            </a:r>
            <a:r>
              <a:rPr lang="he-IL" sz="2000" dirty="0"/>
              <a:t> לא מתפלג אחיד(באופן לינארי) ולכן ניתן לשער שחלק מנתוני הקרבות אינם נכונים(הקרב מכור)</a:t>
            </a:r>
          </a:p>
          <a:p>
            <a:r>
              <a:rPr lang="he-IL" sz="2000" b="1" dirty="0"/>
              <a:t>מסקנה עיקרית: לא ניתן לחזות קרבות </a:t>
            </a:r>
            <a:r>
              <a:rPr lang="en-US" sz="2000" b="1" dirty="0"/>
              <a:t>MMA</a:t>
            </a:r>
            <a:r>
              <a:rPr lang="he-IL" sz="2000" b="1" dirty="0"/>
              <a:t> כמו שקיווינו וציפינו</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he-IL" dirty="0"/>
              <a:t>מקורות</a:t>
            </a:r>
          </a:p>
        </p:txBody>
      </p:sp>
      <p:sp>
        <p:nvSpPr>
          <p:cNvPr id="13315" name="Rectangle 3"/>
          <p:cNvSpPr>
            <a:spLocks noGrp="1" noChangeArrowheads="1"/>
          </p:cNvSpPr>
          <p:nvPr>
            <p:ph idx="1"/>
          </p:nvPr>
        </p:nvSpPr>
        <p:spPr/>
        <p:txBody>
          <a:bodyPr>
            <a:normAutofit/>
          </a:bodyPr>
          <a:lstStyle/>
          <a:p>
            <a:r>
              <a:rPr lang="en-US" sz="2000" dirty="0">
                <a:hlinkClick r:id="rId2"/>
              </a:rPr>
              <a:t>www.espn.com/mma/fighters?search=l</a:t>
            </a:r>
            <a:endParaRPr lang="he-IL" sz="2000" dirty="0"/>
          </a:p>
          <a:p>
            <a:endParaRPr lang="he-IL" sz="2000" dirty="0">
              <a:latin typeface="Arial" pitchFamily="34"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r>
              <a:rPr lang="he-IL" sz="4000" b="1" dirty="0">
                <a:cs typeface="+mn-cs"/>
              </a:rPr>
              <a:t>למה חיזוי קרבות </a:t>
            </a:r>
            <a:r>
              <a:rPr lang="en-US" sz="4000" b="1" dirty="0">
                <a:cs typeface="+mn-cs"/>
              </a:rPr>
              <a:t>MMA</a:t>
            </a:r>
            <a:r>
              <a:rPr lang="he-IL" sz="4000" b="1" dirty="0">
                <a:cs typeface="+mn-cs"/>
              </a:rPr>
              <a:t>?</a:t>
            </a:r>
          </a:p>
        </p:txBody>
      </p:sp>
      <p:sp>
        <p:nvSpPr>
          <p:cNvPr id="3" name="מציין מיקום תוכן 2"/>
          <p:cNvSpPr>
            <a:spLocks noGrp="1"/>
          </p:cNvSpPr>
          <p:nvPr>
            <p:ph idx="1"/>
          </p:nvPr>
        </p:nvSpPr>
        <p:spPr/>
        <p:txBody>
          <a:bodyPr>
            <a:noAutofit/>
          </a:bodyPr>
          <a:lstStyle/>
          <a:p>
            <a:r>
              <a:rPr lang="en-US" sz="2000" dirty="0"/>
              <a:t>MMA</a:t>
            </a:r>
            <a:r>
              <a:rPr lang="he-IL" sz="2000" dirty="0"/>
              <a:t> הוא ספורט שצובר הרבה פופולריות בשנים האחרונות, </a:t>
            </a:r>
            <a:r>
              <a:rPr lang="en-US" sz="2000" dirty="0"/>
              <a:t>MMA</a:t>
            </a:r>
            <a:r>
              <a:rPr lang="he-IL" sz="2000" dirty="0"/>
              <a:t> משלב בתוכו טכניקות משלל אמנויות לחימה</a:t>
            </a:r>
          </a:p>
          <a:p>
            <a:r>
              <a:rPr lang="he-IL" sz="2000" dirty="0"/>
              <a:t>הקרבות נערכים בזירה בין 2 לוחמים תחת אותה קטגוריית משקל</a:t>
            </a:r>
          </a:p>
          <a:p>
            <a:r>
              <a:rPr lang="he-IL" sz="2000" dirty="0"/>
              <a:t>הנחת העבודה שלנו היא שנתונים כגון גובה, אורך מוטות ידיים, גיל הלוחם, ורקע הלוחם הם בעלי משקל מכריע בשאלה מי ינצח בקרב</a:t>
            </a:r>
          </a:p>
          <a:p>
            <a:r>
              <a:rPr lang="he-IL" sz="2000" dirty="0"/>
              <a:t>אם נצליח לחזות קרב בין 2 לוחמים זה יכול לעזור למצוא </a:t>
            </a:r>
            <a:r>
              <a:rPr lang="he-IL" sz="2000" dirty="0" err="1"/>
              <a:t>כשרונות</a:t>
            </a:r>
            <a:r>
              <a:rPr lang="he-IL" sz="2000" dirty="0"/>
              <a:t> צעירים, לעורר עניין אצל האוהדים והמהמרים, ולעזור לעשות קרבות יותר בטוחים, מעניינים והוגנים.</a:t>
            </a:r>
          </a:p>
          <a:p>
            <a:endParaRPr lang="he-IL" sz="2000" dirty="0"/>
          </a:p>
          <a:p>
            <a:endParaRPr lang="he-IL" sz="2000" dirty="0"/>
          </a:p>
          <a:p>
            <a:endParaRPr lang="he-IL" sz="2000" dirty="0"/>
          </a:p>
        </p:txBody>
      </p:sp>
    </p:spTree>
    <p:extLst>
      <p:ext uri="{BB962C8B-B14F-4D97-AF65-F5344CB8AC3E}">
        <p14:creationId xmlns:p14="http://schemas.microsoft.com/office/powerpoint/2010/main" val="1271475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2" name="Rectangle 12"/>
          <p:cNvSpPr>
            <a:spLocks noGrp="1" noChangeArrowheads="1"/>
          </p:cNvSpPr>
          <p:nvPr>
            <p:ph type="title"/>
          </p:nvPr>
        </p:nvSpPr>
        <p:spPr/>
        <p:txBody>
          <a:bodyPr>
            <a:normAutofit/>
          </a:bodyPr>
          <a:lstStyle/>
          <a:p>
            <a:r>
              <a:rPr lang="he-IL" sz="4000" b="1" dirty="0"/>
              <a:t>הרכשת הנתונים</a:t>
            </a:r>
          </a:p>
        </p:txBody>
      </p:sp>
      <p:sp>
        <p:nvSpPr>
          <p:cNvPr id="5131" name="Rectangle 11"/>
          <p:cNvSpPr>
            <a:spLocks noGrp="1" noChangeArrowheads="1"/>
          </p:cNvSpPr>
          <p:nvPr>
            <p:ph idx="1"/>
          </p:nvPr>
        </p:nvSpPr>
        <p:spPr/>
        <p:txBody>
          <a:bodyPr>
            <a:normAutofit/>
          </a:bodyPr>
          <a:lstStyle/>
          <a:p>
            <a:r>
              <a:rPr lang="he-IL" sz="2000" dirty="0">
                <a:latin typeface="Arial" pitchFamily="34" charset="0"/>
                <a:cs typeface="Arial" pitchFamily="34" charset="0"/>
              </a:rPr>
              <a:t>איסוף הנתונים התבצע באמצעות </a:t>
            </a:r>
            <a:r>
              <a:rPr lang="en-US" sz="2000" dirty="0">
                <a:latin typeface="Arial" pitchFamily="34" charset="0"/>
                <a:cs typeface="Arial" pitchFamily="34" charset="0"/>
              </a:rPr>
              <a:t>C</a:t>
            </a:r>
            <a:r>
              <a:rPr lang="es-ES" sz="2000" dirty="0">
                <a:latin typeface="Arial" pitchFamily="34" charset="0"/>
                <a:cs typeface="Arial" pitchFamily="34" charset="0"/>
              </a:rPr>
              <a:t>rawling</a:t>
            </a:r>
            <a:r>
              <a:rPr lang="he-IL" sz="2000" dirty="0">
                <a:latin typeface="Arial" pitchFamily="34" charset="0"/>
                <a:cs typeface="Arial" pitchFamily="34" charset="0"/>
              </a:rPr>
              <a:t> על אתר ה</a:t>
            </a:r>
            <a:r>
              <a:rPr lang="en-US" sz="2000" dirty="0">
                <a:latin typeface="Arial" pitchFamily="34" charset="0"/>
                <a:cs typeface="Arial" pitchFamily="34" charset="0"/>
              </a:rPr>
              <a:t>ESPN</a:t>
            </a:r>
            <a:r>
              <a:rPr lang="he-IL" sz="2000" dirty="0">
                <a:latin typeface="Arial" pitchFamily="34" charset="0"/>
                <a:cs typeface="Arial" pitchFamily="34" charset="0"/>
              </a:rPr>
              <a:t> המכיל מידע אמין על עשרות אלפי לוחמים</a:t>
            </a:r>
          </a:p>
          <a:p>
            <a:r>
              <a:rPr lang="he-IL" sz="2000" dirty="0">
                <a:latin typeface="Arial" pitchFamily="34" charset="0"/>
                <a:cs typeface="Arial" pitchFamily="34" charset="0"/>
              </a:rPr>
              <a:t>האתר מסודר בסדר לקסיקוגרפי כך שבכל אות קיימים כל הקישורים לדפים האישיים של כל הלוחמים המתחילים באותה אות</a:t>
            </a:r>
          </a:p>
          <a:p>
            <a:r>
              <a:rPr lang="he-IL" sz="2000" dirty="0">
                <a:latin typeface="Arial" pitchFamily="34" charset="0"/>
                <a:cs typeface="Arial" pitchFamily="34" charset="0"/>
              </a:rPr>
              <a:t>עברנו על כל הקישורים בלולאה</a:t>
            </a:r>
          </a:p>
          <a:p>
            <a:r>
              <a:rPr lang="he-IL" sz="2000" dirty="0">
                <a:latin typeface="Arial" pitchFamily="34" charset="0"/>
                <a:cs typeface="Arial" pitchFamily="34" charset="0"/>
              </a:rPr>
              <a:t>השתמשנו בספריית </a:t>
            </a:r>
            <a:r>
              <a:rPr lang="en-US" sz="2000" dirty="0" err="1">
                <a:latin typeface="Arial" pitchFamily="34" charset="0"/>
                <a:cs typeface="Arial" pitchFamily="34" charset="0"/>
              </a:rPr>
              <a:t>BeautifulSoup</a:t>
            </a:r>
            <a:r>
              <a:rPr lang="he-IL" sz="2000" dirty="0">
                <a:latin typeface="Arial" pitchFamily="34" charset="0"/>
                <a:cs typeface="Arial" pitchFamily="34" charset="0"/>
              </a:rPr>
              <a:t> על מנת לאסוף נתונים על כל לוחם וסידרנו את הנתונים בדאטה – פריים</a:t>
            </a:r>
          </a:p>
          <a:p>
            <a:endParaRPr lang="he-IL" sz="2000" dirty="0">
              <a:latin typeface="Arial" pitchFamily="34" charset="0"/>
              <a:cs typeface="Arial" pitchFamily="34" charset="0"/>
            </a:endParaRPr>
          </a:p>
          <a:p>
            <a:endParaRPr lang="he-IL" sz="2000" dirty="0">
              <a:latin typeface="Arial" pitchFamily="34" charset="0"/>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6" name="Rectangle 12"/>
          <p:cNvSpPr>
            <a:spLocks noGrp="1" noChangeArrowheads="1"/>
          </p:cNvSpPr>
          <p:nvPr>
            <p:ph type="title"/>
          </p:nvPr>
        </p:nvSpPr>
        <p:spPr/>
        <p:txBody>
          <a:bodyPr>
            <a:normAutofit/>
          </a:bodyPr>
          <a:lstStyle/>
          <a:p>
            <a:r>
              <a:rPr lang="he-IL" sz="4000" b="1" dirty="0"/>
              <a:t>הכנת הנתונים</a:t>
            </a:r>
          </a:p>
        </p:txBody>
      </p:sp>
      <p:sp>
        <p:nvSpPr>
          <p:cNvPr id="6157" name="Rectangle 13"/>
          <p:cNvSpPr>
            <a:spLocks noGrp="1" noChangeArrowheads="1"/>
          </p:cNvSpPr>
          <p:nvPr>
            <p:ph idx="1"/>
          </p:nvPr>
        </p:nvSpPr>
        <p:spPr/>
        <p:txBody>
          <a:bodyPr>
            <a:normAutofit/>
          </a:bodyPr>
          <a:lstStyle/>
          <a:p>
            <a:r>
              <a:rPr lang="he-IL" sz="2000" dirty="0">
                <a:latin typeface="Arial" pitchFamily="34" charset="0"/>
                <a:cs typeface="Arial" pitchFamily="34" charset="0"/>
              </a:rPr>
              <a:t>סידרנו את הנתונים בדאטה – פריים כך שכל שורה מייצגת קרב בין 2 לוחמים, תחילה התקבלו כ32,000 שורות, ובכל שורה 25 עמודות</a:t>
            </a:r>
          </a:p>
          <a:p>
            <a:r>
              <a:rPr lang="he-IL" sz="2000" dirty="0">
                <a:latin typeface="Arial" pitchFamily="34" charset="0"/>
                <a:cs typeface="Arial" pitchFamily="34" charset="0"/>
              </a:rPr>
              <a:t>מחקנו כל שורה שהתקבלו בה ערכים חסרים בעמודות הרלוונטיות</a:t>
            </a:r>
          </a:p>
          <a:p>
            <a:r>
              <a:rPr lang="he-IL" sz="2000" dirty="0">
                <a:latin typeface="Arial" pitchFamily="34" charset="0"/>
                <a:cs typeface="Arial" pitchFamily="34" charset="0"/>
              </a:rPr>
              <a:t>מחקנו שורות כפולות שהתקבלו כאשר הלוחם מיוצג בשורה נוספת שבה הוא היריב</a:t>
            </a:r>
          </a:p>
          <a:p>
            <a:r>
              <a:rPr lang="he-IL" sz="2000" dirty="0">
                <a:latin typeface="Arial" pitchFamily="34" charset="0"/>
                <a:cs typeface="Arial" pitchFamily="34" charset="0"/>
              </a:rPr>
              <a:t>לאחר </a:t>
            </a:r>
            <a:r>
              <a:rPr lang="he-IL" sz="2000" u="sng" dirty="0">
                <a:latin typeface="Arial" pitchFamily="34" charset="0"/>
                <a:cs typeface="Arial" pitchFamily="34" charset="0"/>
              </a:rPr>
              <a:t>הכנת הנתונים</a:t>
            </a:r>
            <a:r>
              <a:rPr lang="he-IL" sz="2000" dirty="0">
                <a:latin typeface="Arial" pitchFamily="34" charset="0"/>
                <a:cs typeface="Arial" pitchFamily="34" charset="0"/>
              </a:rPr>
              <a:t> נותרנו עם כ1,500 שורות</a:t>
            </a:r>
          </a:p>
          <a:p>
            <a:r>
              <a:rPr lang="he-IL" sz="2000" dirty="0">
                <a:latin typeface="Arial" pitchFamily="34" charset="0"/>
                <a:cs typeface="Arial" pitchFamily="34" charset="0"/>
              </a:rPr>
              <a:t>ערכנו את העמודות הקטגוריאליות והתקבלו 36 עמודות</a:t>
            </a:r>
          </a:p>
          <a:p>
            <a:endParaRPr lang="he-IL" sz="2000" dirty="0">
              <a:latin typeface="Arial" pitchFamily="34" charset="0"/>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title"/>
          </p:nvPr>
        </p:nvSpPr>
        <p:spPr/>
        <p:txBody>
          <a:bodyPr>
            <a:normAutofit/>
          </a:bodyPr>
          <a:lstStyle/>
          <a:p>
            <a:r>
              <a:rPr lang="en-US" sz="4000" b="1" dirty="0">
                <a:cs typeface="+mn-cs"/>
              </a:rPr>
              <a:t>EDA</a:t>
            </a:r>
            <a:endParaRPr lang="he-IL" sz="4000" b="1" dirty="0">
              <a:cs typeface="+mn-cs"/>
            </a:endParaRPr>
          </a:p>
        </p:txBody>
      </p:sp>
      <p:sp>
        <p:nvSpPr>
          <p:cNvPr id="9218" name="Rectangle 2"/>
          <p:cNvSpPr>
            <a:spLocks noGrp="1" noChangeArrowheads="1"/>
          </p:cNvSpPr>
          <p:nvPr>
            <p:ph idx="1"/>
          </p:nvPr>
        </p:nvSpPr>
        <p:spPr/>
        <p:txBody>
          <a:bodyPr>
            <a:normAutofit/>
          </a:bodyPr>
          <a:lstStyle/>
          <a:p>
            <a:r>
              <a:rPr lang="he-IL" sz="2000" dirty="0">
                <a:latin typeface="Arial" pitchFamily="34" charset="0"/>
                <a:cs typeface="Arial" pitchFamily="34" charset="0"/>
              </a:rPr>
              <a:t>הוצאנו גרפים המתארים את היחס שבין המשתנים השונים כדי לקבל מושג לגבי איזה מהעמודות עלולה להיות המשפיעה ביותר על התוצאה בקרב</a:t>
            </a:r>
          </a:p>
          <a:p>
            <a:endParaRPr lang="he-IL" sz="2000" dirty="0">
              <a:latin typeface="Arial" pitchFamily="34" charset="0"/>
              <a:cs typeface="Arial" pitchFamily="34" charset="0"/>
            </a:endParaRPr>
          </a:p>
          <a:p>
            <a:r>
              <a:rPr lang="he-IL" sz="2000" dirty="0">
                <a:latin typeface="Arial" pitchFamily="34" charset="0"/>
                <a:cs typeface="Arial" pitchFamily="34" charset="0"/>
              </a:rPr>
              <a:t>תחילה הבחנו שקיים קשר מסוים בין נתונים כמו גיל הלוחם, גובה(ביחס לקטגוריית משקל), אורך מוטות ידיים ורקע לתוצאה, כמו כן שלוחמים שמאליים נוטים לנצח יותר מלוחמים ימניים</a:t>
            </a:r>
          </a:p>
          <a:p>
            <a:endParaRPr lang="he-IL" sz="2000" dirty="0">
              <a:latin typeface="Arial" pitchFamily="34" charset="0"/>
              <a:cs typeface="Arial" pitchFamily="34" charset="0"/>
            </a:endParaRPr>
          </a:p>
          <a:p>
            <a:endParaRPr lang="he-IL" sz="2000" dirty="0">
              <a:latin typeface="Arial" pitchFamily="34" charset="0"/>
              <a:cs typeface="Arial" pitchFamily="34" charset="0"/>
            </a:endParaRPr>
          </a:p>
          <a:p>
            <a:endParaRPr lang="he-IL" sz="2000" dirty="0">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תמונה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795" y="566555"/>
            <a:ext cx="7812360" cy="2214374"/>
          </a:xfrm>
          <a:prstGeom prst="rect">
            <a:avLst/>
          </a:prstGeom>
        </p:spPr>
      </p:pic>
      <p:sp>
        <p:nvSpPr>
          <p:cNvPr id="16" name="TextBox 15"/>
          <p:cNvSpPr txBox="1"/>
          <p:nvPr/>
        </p:nvSpPr>
        <p:spPr>
          <a:xfrm>
            <a:off x="2655009" y="2639673"/>
            <a:ext cx="5779146" cy="1015663"/>
          </a:xfrm>
          <a:prstGeom prst="rect">
            <a:avLst/>
          </a:prstGeom>
          <a:noFill/>
        </p:spPr>
        <p:txBody>
          <a:bodyPr wrap="none" rtlCol="1">
            <a:spAutoFit/>
          </a:bodyPr>
          <a:lstStyle/>
          <a:p>
            <a:pPr algn="r"/>
            <a:r>
              <a:rPr lang="he-IL" sz="2000" b="0" dirty="0"/>
              <a:t>סקרנו את מאפיין הגיל של הלוחם</a:t>
            </a:r>
          </a:p>
          <a:p>
            <a:pPr algn="r"/>
            <a:r>
              <a:rPr lang="he-IL" sz="2000" b="0" dirty="0"/>
              <a:t>ניתן לראות כמות מרבית של לוחמים בקבוצת הגיל 34-35</a:t>
            </a:r>
          </a:p>
          <a:p>
            <a:pPr algn="r"/>
            <a:r>
              <a:rPr lang="he-IL" sz="2000" b="0" dirty="0"/>
              <a:t>ראינו קשר קל בין קבוצת גיל הלוחם לסיכוי שלו לנצח או להפסיד</a:t>
            </a:r>
          </a:p>
        </p:txBody>
      </p:sp>
      <p:pic>
        <p:nvPicPr>
          <p:cNvPr id="17" name="תמונה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0199" y="3576791"/>
            <a:ext cx="3344715" cy="2676525"/>
          </a:xfrm>
          <a:prstGeom prst="rect">
            <a:avLst/>
          </a:prstGeom>
        </p:spPr>
      </p:pic>
      <p:pic>
        <p:nvPicPr>
          <p:cNvPr id="18" name="תמונה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9845" y="3576791"/>
            <a:ext cx="4379595" cy="2714654"/>
          </a:xfrm>
          <a:prstGeom prst="rect">
            <a:avLst/>
          </a:prstGeom>
        </p:spPr>
      </p:pic>
    </p:spTree>
    <p:extLst>
      <p:ext uri="{BB962C8B-B14F-4D97-AF65-F5344CB8AC3E}">
        <p14:creationId xmlns:p14="http://schemas.microsoft.com/office/powerpoint/2010/main" val="1103522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579167"/>
            <a:ext cx="3312894" cy="2850658"/>
          </a:xfrm>
          <a:prstGeom prst="rect">
            <a:avLst/>
          </a:prstGeom>
        </p:spPr>
      </p:pic>
      <p:sp>
        <p:nvSpPr>
          <p:cNvPr id="16" name="TextBox 15"/>
          <p:cNvSpPr txBox="1"/>
          <p:nvPr/>
        </p:nvSpPr>
        <p:spPr>
          <a:xfrm>
            <a:off x="4346059" y="579167"/>
            <a:ext cx="4201189" cy="707886"/>
          </a:xfrm>
          <a:prstGeom prst="rect">
            <a:avLst/>
          </a:prstGeom>
          <a:noFill/>
        </p:spPr>
        <p:txBody>
          <a:bodyPr wrap="square" rtlCol="1">
            <a:spAutoFit/>
          </a:bodyPr>
          <a:lstStyle/>
          <a:p>
            <a:pPr algn="r"/>
            <a:r>
              <a:rPr lang="he-IL" sz="2000" b="0" dirty="0"/>
              <a:t>כמו כן ראינו שמתאבקים הם בעלי סיכוי מעט טוב יותר לניצחון</a:t>
            </a:r>
            <a:endParaRPr lang="en-US" sz="2000" b="0" dirty="0"/>
          </a:p>
        </p:txBody>
      </p:sp>
      <p:sp>
        <p:nvSpPr>
          <p:cNvPr id="17" name="TextBox 16"/>
          <p:cNvSpPr txBox="1"/>
          <p:nvPr/>
        </p:nvSpPr>
        <p:spPr>
          <a:xfrm>
            <a:off x="3727319" y="1630106"/>
            <a:ext cx="4777253" cy="1015663"/>
          </a:xfrm>
          <a:prstGeom prst="rect">
            <a:avLst/>
          </a:prstGeom>
          <a:noFill/>
        </p:spPr>
        <p:txBody>
          <a:bodyPr wrap="square" rtlCol="1">
            <a:spAutoFit/>
          </a:bodyPr>
          <a:lstStyle/>
          <a:p>
            <a:pPr algn="r"/>
            <a:r>
              <a:rPr lang="he-IL" sz="2000" b="0" dirty="0"/>
              <a:t>באופן הסתברותי, לוחמים ללא שום רקע מיוחד הם בעלי סיכוי מעט נמוך יותר לנצח</a:t>
            </a:r>
          </a:p>
          <a:p>
            <a:pPr algn="r"/>
            <a:r>
              <a:rPr lang="he-IL" sz="2000" b="0" dirty="0"/>
              <a:t>וכן, ניתן לראות רוב של לוחמים מארצות הברית</a:t>
            </a:r>
          </a:p>
        </p:txBody>
      </p:sp>
      <p:pic>
        <p:nvPicPr>
          <p:cNvPr id="18" name="תמונה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624" y="3413051"/>
            <a:ext cx="6984776" cy="2710001"/>
          </a:xfrm>
          <a:prstGeom prst="rect">
            <a:avLst/>
          </a:prstGeom>
        </p:spPr>
      </p:pic>
    </p:spTree>
    <p:extLst>
      <p:ext uri="{BB962C8B-B14F-4D97-AF65-F5344CB8AC3E}">
        <p14:creationId xmlns:p14="http://schemas.microsoft.com/office/powerpoint/2010/main" val="3011374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תמונה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208" y="620687"/>
            <a:ext cx="2125367" cy="2109447"/>
          </a:xfrm>
          <a:prstGeom prst="rect">
            <a:avLst/>
          </a:prstGeom>
        </p:spPr>
      </p:pic>
      <p:pic>
        <p:nvPicPr>
          <p:cNvPr id="16" name="תמונה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1904" y="2730135"/>
            <a:ext cx="6300192" cy="3507177"/>
          </a:xfrm>
          <a:prstGeom prst="rect">
            <a:avLst/>
          </a:prstGeom>
        </p:spPr>
      </p:pic>
      <p:sp>
        <p:nvSpPr>
          <p:cNvPr id="17" name="TextBox 16"/>
          <p:cNvSpPr txBox="1"/>
          <p:nvPr/>
        </p:nvSpPr>
        <p:spPr>
          <a:xfrm>
            <a:off x="3419872" y="670501"/>
            <a:ext cx="4966694" cy="1015663"/>
          </a:xfrm>
          <a:prstGeom prst="rect">
            <a:avLst/>
          </a:prstGeom>
          <a:noFill/>
        </p:spPr>
        <p:txBody>
          <a:bodyPr wrap="square" rtlCol="1">
            <a:spAutoFit/>
          </a:bodyPr>
          <a:lstStyle/>
          <a:p>
            <a:pPr algn="r"/>
            <a:endParaRPr lang="he-IL" sz="2000" b="0" dirty="0"/>
          </a:p>
          <a:p>
            <a:pPr algn="r"/>
            <a:r>
              <a:rPr lang="he-IL" sz="2000" b="0" dirty="0"/>
              <a:t>גם ראינו קשר בין משקל גוף, גובה, ימניותו או שמאליותו ואורך מוטות הידיים של הלוחם לסיכויו לנצח</a:t>
            </a:r>
          </a:p>
        </p:txBody>
      </p:sp>
    </p:spTree>
    <p:extLst>
      <p:ext uri="{BB962C8B-B14F-4D97-AF65-F5344CB8AC3E}">
        <p14:creationId xmlns:p14="http://schemas.microsoft.com/office/powerpoint/2010/main" val="4017415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r>
              <a:rPr lang="he-IL" sz="2800" b="1" dirty="0">
                <a:cs typeface="+mn-cs"/>
              </a:rPr>
              <a:t>מתאם פירסון</a:t>
            </a:r>
          </a:p>
        </p:txBody>
      </p:sp>
      <p:sp>
        <p:nvSpPr>
          <p:cNvPr id="3" name="מציין מיקום תוכן 2"/>
          <p:cNvSpPr>
            <a:spLocks noGrp="1"/>
          </p:cNvSpPr>
          <p:nvPr>
            <p:ph idx="1"/>
          </p:nvPr>
        </p:nvSpPr>
        <p:spPr/>
        <p:txBody>
          <a:bodyPr>
            <a:normAutofit/>
          </a:bodyPr>
          <a:lstStyle/>
          <a:p>
            <a:r>
              <a:rPr lang="he-IL" sz="2400" dirty="0">
                <a:latin typeface="Arial" pitchFamily="34" charset="0"/>
              </a:rPr>
              <a:t>מצד שני בדקנו באמצעות מתאם פירסון את הקשר שבין כל המשתנים</a:t>
            </a:r>
          </a:p>
          <a:p>
            <a:r>
              <a:rPr lang="he-IL" sz="2400" dirty="0">
                <a:latin typeface="Arial" pitchFamily="34" charset="0"/>
              </a:rPr>
              <a:t>מצאנו קשר קל לכל היותר בין המשתנים השונים לבין התוצאה בקרב</a:t>
            </a:r>
          </a:p>
          <a:p>
            <a:endParaRPr lang="he-IL" sz="2400" dirty="0">
              <a:latin typeface="Arial" pitchFamily="34" charset="0"/>
            </a:endParaRPr>
          </a:p>
          <a:p>
            <a:pPr marL="0" indent="0">
              <a:buNone/>
            </a:pPr>
            <a:endParaRPr lang="he-IL" sz="2400" dirty="0">
              <a:latin typeface="Arial" pitchFamily="34" charset="0"/>
            </a:endParaRPr>
          </a:p>
          <a:p>
            <a:pPr marL="0" indent="0">
              <a:buNone/>
            </a:pPr>
            <a:endParaRPr lang="he-IL" sz="2400" dirty="0"/>
          </a:p>
        </p:txBody>
      </p:sp>
    </p:spTree>
    <p:extLst>
      <p:ext uri="{BB962C8B-B14F-4D97-AF65-F5344CB8AC3E}">
        <p14:creationId xmlns:p14="http://schemas.microsoft.com/office/powerpoint/2010/main" val="416409698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אורגני">
  <a:themeElements>
    <a:clrScheme name="אורגני">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אורגני">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אורגני">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DEBB3141636B894099107E6745BE213F04000498BE45EB900B4AB4820FEB2B334769" ma:contentTypeVersion="56" ma:contentTypeDescription="Create a new document." ma:contentTypeScope="" ma:versionID="88e980705863785d62b24b2f127d8bb3">
  <xsd:schema xmlns:xsd="http://www.w3.org/2001/XMLSchema" xmlns:xs="http://www.w3.org/2001/XMLSchema" xmlns:p="http://schemas.microsoft.com/office/2006/metadata/properties" xmlns:ns2="6e9ea02a-742f-4d68-9828-878561d4a93c" targetNamespace="http://schemas.microsoft.com/office/2006/metadata/properties" ma:root="true" ma:fieldsID="41e2f71470f72663579db268ee2082ab" ns2:_="">
    <xsd:import namespace="6e9ea02a-742f-4d68-9828-878561d4a93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9ea02a-742f-4d68-9828-878561d4a93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0:00:00Z"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BlockPublish" ma:index="12" nillable="true" ma:displayName="Block from Publishing?" ma:default="" ma:internalName="BlockPublish" ma:readOnly="false">
      <xsd:simpleType>
        <xsd:restriction base="dms:Boolean"/>
      </xsd:simpleType>
    </xsd:element>
    <xsd:element name="BugNumber" ma:index="13" nillable="true" ma:displayName="Bug Number" ma:default="" ma:internalName="BugNumber" ma:readOnly="false">
      <xsd:simpleType>
        <xsd:restriction base="dms:Text"/>
      </xsd:simpleType>
    </xsd:element>
    <xsd:element name="CampaignTagsTaxHTField0" ma:index="15" nillable="true" ma:taxonomy="true" ma:internalName="CampaignTagsTaxHTField0" ma:taxonomyFieldName="CampaignTags" ma:displayName="Campaigns" ma:readOnly="false" ma:default="" ma:fieldId="{f49aea52-57cf-43e7-ad0f-73ec13c09c94}"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6" nillable="true" ma:displayName="Client Viewer" ma:default="" ma:internalName="TPClientViewer">
      <xsd:simpleType>
        <xsd:restriction base="dms:Text"/>
      </xsd:simpleType>
    </xsd:element>
    <xsd:element name="ClipArtFilename" ma:index="17" nillable="true" ma:displayName="Clip Art Name" ma:default="" ma:internalName="ClipArtFilename" ma:readOnly="false">
      <xsd:simpleType>
        <xsd:restriction base="dms:Text"/>
      </xsd:simpleType>
    </xsd:element>
    <xsd:element name="TPCommandLine" ma:index="18" nillable="true" ma:displayName="Command Line" ma:default="" ma:internalName="TPCommandLine">
      <xsd:simpleType>
        <xsd:restriction base="dms:Text"/>
      </xsd:simpleType>
    </xsd:element>
    <xsd:element name="TPComponent" ma:index="19" nillable="true" ma:displayName="Component" ma:default="" ma:internalName="TPComponent">
      <xsd:simpleType>
        <xsd:restriction base="dms:Text"/>
      </xsd:simpleType>
    </xsd:element>
    <xsd:element name="ContentItem" ma:index="20" nillable="true" ma:displayName="Content Item" ma:default="" ma:hidden="true" ma:internalName="ContentItem" ma:readOnly="false">
      <xsd:simpleType>
        <xsd:restriction base="dms:Unknown"/>
      </xsd:simpleType>
    </xsd:element>
    <xsd:element name="CrawlForDependencies" ma:index="22" nillable="true" ma:displayName="Crawl for Dependencies?" ma:default="true" ma:internalName="CrawlForDependencies" ma:readOnly="false">
      <xsd:simpleType>
        <xsd:restriction base="dms:Boolean"/>
      </xsd:simpleType>
    </xsd:element>
    <xsd:element name="CSXHash" ma:index="25" nillable="true" ma:displayName="CSX Hash" ma:default="" ma:indexed="true" ma:internalName="CSXHash" ma:readOnly="false">
      <xsd:simpleType>
        <xsd:restriction base="dms:Text"/>
      </xsd:simpleType>
    </xsd:element>
    <xsd:element name="CSXSubmissionMarket" ma:index="26" nillable="true" ma:displayName="CSX Submission Market" ma:default="" ma:list="{97E9BFDD-1396-425A-819C-F21D6585E878}" ma:internalName="CSXSubmissionMarket" ma:readOnly="false" ma:showField="MarketName" ma:web="6e9ea02a-742f-4d68-9828-878561d4a93c">
      <xsd:simpleType>
        <xsd:restriction base="dms:Lookup"/>
      </xsd:simpleType>
    </xsd:element>
    <xsd:element name="CSXUpdate" ma:index="27" nillable="true" ma:displayName="CSX Updated?" ma:default="false" ma:internalName="CSXUpdate" ma:readOnly="false">
      <xsd:simpleType>
        <xsd:restriction base="dms:Boolean"/>
      </xsd:simpleType>
    </xsd:element>
    <xsd:element name="IntlLangReviewDate" ma:index="28" nillable="true" ma:displayName="Date to Complete Intl QA" ma:default="" ma:internalName="IntlLangReviewDate" ma:readOnly="false">
      <xsd:simpleType>
        <xsd:restriction base="dms:DateTime"/>
      </xsd:simpleType>
    </xsd:element>
    <xsd:element name="IsDeleted" ma:index="29" nillable="true" ma:displayName="Deleted?" ma:default="" ma:internalName="IsDeleted" ma:readOnly="false">
      <xsd:simpleType>
        <xsd:restriction base="dms:Boolean"/>
      </xsd:simpleType>
    </xsd:element>
    <xsd:element name="APDescription" ma:index="30" nillable="true" ma:displayName="Description" ma:default="" ma:internalName="APDescription" ma:readOnly="false">
      <xsd:simpleType>
        <xsd:restriction base="dms:Note"/>
      </xsd:simpleType>
    </xsd:element>
    <xsd:element name="DirectSourceMarket" ma:index="31" nillable="true" ma:displayName="Direct Source Market Group" ma:default="" ma:internalName="DirectSourceMarket" ma:readOnly="false">
      <xsd:simpleType>
        <xsd:restriction base="dms:Text"/>
      </xsd:simpleType>
    </xsd:element>
    <xsd:element name="Downloads" ma:index="32" nillable="true" ma:displayName="Downloads" ma:default="0" ma:hidden="true" ma:internalName="Downloads" ma:readOnly="false">
      <xsd:simpleType>
        <xsd:restriction base="dms:Unknown"/>
      </xsd:simpleType>
    </xsd:element>
    <xsd:element name="DSATActionTaken" ma:index="33"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4"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5" nillable="true" ma:displayName="Editorial Status" ma:default="" ma:internalName="EditorialStatus" ma:readOnly="false">
      <xsd:simpleType>
        <xsd:restriction base="dms:Unknown"/>
      </xsd:simpleType>
    </xsd:element>
    <xsd:element name="EditorialTags" ma:index="36" nillable="true" ma:displayName="Editorial Tags" ma:default="" ma:internalName="EditorialTags">
      <xsd:simpleType>
        <xsd:restriction base="dms:Unknown"/>
      </xsd:simpleType>
    </xsd:element>
    <xsd:element name="TPExecutable" ma:index="37" nillable="true" ma:displayName="Executable" ma:default="" ma:internalName="TPExecutable">
      <xsd:simpleType>
        <xsd:restriction base="dms:Text"/>
      </xsd:simpleType>
    </xsd:element>
    <xsd:element name="FeatureTagsTaxHTField0" ma:index="39" nillable="true" ma:taxonomy="true" ma:internalName="FeatureTagsTaxHTField0" ma:taxonomyFieldName="FeatureTags" ma:displayName="Features" ma:readOnly="false" ma:default="" ma:fieldId="{42c02ad2-dcd2-4ab7-b59e-0790aa7a8b17}"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0" nillable="true" ma:displayName="Friendly Name" ma:default="" ma:internalName="TPFriendlyName">
      <xsd:simpleType>
        <xsd:restriction base="dms:Text"/>
      </xsd:simpleType>
    </xsd:element>
    <xsd:element name="FriendlyTitle" ma:index="41" nillable="true" ma:displayName="Friendly Title" ma:default="" ma:description="Shorter title to be used when displaying search results" ma:internalName="FriendlyTitle" ma:readOnly="false">
      <xsd:simpleType>
        <xsd:restriction base="dms:Text"/>
      </xsd:simpleType>
    </xsd:element>
    <xsd:element name="PrimaryImageGen" ma:index="42" nillable="true" ma:displayName="Generate Images?" ma:default="true" ma:internalName="PrimaryImageGen">
      <xsd:simpleType>
        <xsd:restriction base="dms:Boolean"/>
      </xsd:simpleType>
    </xsd:element>
    <xsd:element name="HandoffToMSDN" ma:index="43" nillable="true" ma:displayName="Handoff To MSDN Date" ma:default="" ma:internalName="HandoffToMSDN" ma:readOnly="false">
      <xsd:simpleType>
        <xsd:restriction base="dms:DateTime"/>
      </xsd:simpleType>
    </xsd:element>
    <xsd:element name="InProjectListLookup" ma:index="44" nillable="true" ma:displayName="InProjectListLookup" ma:list="{B6637CC4-9BDF-4FFE-8FBF-4FC2310BA3C9}" ma:internalName="InProjectListLookup" ma:readOnly="true" ma:showField="InProjectList" ma:web="6e9ea02a-742f-4d68-9828-878561d4a93c">
      <xsd:complexType>
        <xsd:complexContent>
          <xsd:extension base="dms:MultiChoiceLookup">
            <xsd:sequence>
              <xsd:element name="Value" type="dms:Lookup" maxOccurs="unbounded" minOccurs="0" nillable="true"/>
            </xsd:sequence>
          </xsd:extension>
        </xsd:complexContent>
      </xsd:complexType>
    </xsd:element>
    <xsd:element name="TPInstallLocation" ma:index="45" nillable="true" ma:displayName="Install Location" ma:default="" ma:internalName="TPInstallLocation">
      <xsd:simpleType>
        <xsd:restriction base="dms:Text"/>
      </xsd:simpleType>
    </xsd:element>
    <xsd:element name="InternalTagsTaxHTField0" ma:index="47" nillable="true" ma:taxonomy="true" ma:internalName="InternalTagsTaxHTField0" ma:taxonomyFieldName="InternalTags" ma:displayName="Internal Tags" ma:readOnly="false" ma:default="" ma:fieldId="{481df231-2158-47e1-bee4-ea5880ea189b}"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8" nillable="true" ma:displayName="Intl Lang QA Review Required?" ma:default="" ma:internalName="IntlLangReview" ma:readOnly="false">
      <xsd:simpleType>
        <xsd:restriction base="dms:Boolean"/>
      </xsd:simpleType>
    </xsd:element>
    <xsd:element name="IntlLangReviewer" ma:index="49" nillable="true" ma:displayName="Intl Lang QA Reviewer" ma:default="" ma:internalName="IntlLangReviewer" ma:readOnly="false">
      <xsd:simpleType>
        <xsd:restriction base="dms:Text"/>
      </xsd:simpleType>
    </xsd:element>
    <xsd:element name="MarketSpecific" ma:index="50" nillable="true" ma:displayName="Is Market Specific?" ma:default="" ma:internalName="MarketSpecific" ma:readOnly="false">
      <xsd:simpleType>
        <xsd:restriction base="dms:Boolean"/>
      </xsd:simpleType>
    </xsd:element>
    <xsd:element name="LastCompleteVersionLookup" ma:index="51" nillable="true" ma:displayName="Last Complete Version Lookup" ma:default="" ma:list="{B6637CC4-9BDF-4FFE-8FBF-4FC2310BA3C9}" ma:internalName="LastCompleteVersionLookup" ma:readOnly="true" ma:showField="LastCompleteVersion" ma:web="6e9ea02a-742f-4d68-9828-878561d4a93c">
      <xsd:complexType>
        <xsd:complexContent>
          <xsd:extension base="dms:MultiChoiceLookup">
            <xsd:sequence>
              <xsd:element name="Value" type="dms:Lookup" maxOccurs="unbounded" minOccurs="0" nillable="true"/>
            </xsd:sequence>
          </xsd:extension>
        </xsd:complexContent>
      </xsd:complexType>
    </xsd:element>
    <xsd:element name="LastHandOff" ma:index="52" nillable="true" ma:displayName="Last Hand-off" ma:default="" ma:internalName="LastHandOff" ma:readOnly="false">
      <xsd:simpleType>
        <xsd:restriction base="dms:DateTime"/>
      </xsd:simpleType>
    </xsd:element>
    <xsd:element name="LastModifiedDateTime" ma:index="53" nillable="true" ma:displayName="Last Modified Date" ma:default="" ma:internalName="LastModifiedDateTime" ma:readOnly="false">
      <xsd:simpleType>
        <xsd:restriction base="dms:DateTime"/>
      </xsd:simpleType>
    </xsd:element>
    <xsd:element name="LastPreviewErrorLookup" ma:index="54" nillable="true" ma:displayName="Last Preview Attempt Error" ma:default="" ma:list="{B6637CC4-9BDF-4FFE-8FBF-4FC2310BA3C9}" ma:internalName="LastPreviewErrorLookup" ma:readOnly="true" ma:showField="LastPreviewError" ma:web="6e9ea02a-742f-4d68-9828-878561d4a93c">
      <xsd:complexType>
        <xsd:complexContent>
          <xsd:extension base="dms:MultiChoiceLookup">
            <xsd:sequence>
              <xsd:element name="Value" type="dms:Lookup" maxOccurs="unbounded" minOccurs="0" nillable="true"/>
            </xsd:sequence>
          </xsd:extension>
        </xsd:complexContent>
      </xsd:complexType>
    </xsd:element>
    <xsd:element name="LastPreviewResultLookup" ma:index="55" nillable="true" ma:displayName="Last Preview Attempt Result" ma:default="" ma:list="{B6637CC4-9BDF-4FFE-8FBF-4FC2310BA3C9}" ma:internalName="LastPreviewResultLookup" ma:readOnly="true" ma:showField="LastPreviewResult" ma:web="6e9ea02a-742f-4d68-9828-878561d4a93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6" nillable="true" ma:displayName="Last Preview Attempted On" ma:default="" ma:list="{B6637CC4-9BDF-4FFE-8FBF-4FC2310BA3C9}" ma:internalName="LastPreviewAttemptDateLookup" ma:readOnly="true" ma:showField="LastPreviewAttemptDate" ma:web="6e9ea02a-742f-4d68-9828-878561d4a93c">
      <xsd:complexType>
        <xsd:complexContent>
          <xsd:extension base="dms:MultiChoiceLookup">
            <xsd:sequence>
              <xsd:element name="Value" type="dms:Lookup" maxOccurs="unbounded" minOccurs="0" nillable="true"/>
            </xsd:sequence>
          </xsd:extension>
        </xsd:complexContent>
      </xsd:complexType>
    </xsd:element>
    <xsd:element name="LastPreviewedByLookup" ma:index="57" nillable="true" ma:displayName="Last Previewed By" ma:default="" ma:list="{B6637CC4-9BDF-4FFE-8FBF-4FC2310BA3C9}" ma:internalName="LastPreviewedByLookup" ma:readOnly="true" ma:showField="LastPreviewedBy" ma:web="6e9ea02a-742f-4d68-9828-878561d4a93c">
      <xsd:complexType>
        <xsd:complexContent>
          <xsd:extension base="dms:MultiChoiceLookup">
            <xsd:sequence>
              <xsd:element name="Value" type="dms:Lookup" maxOccurs="unbounded" minOccurs="0" nillable="true"/>
            </xsd:sequence>
          </xsd:extension>
        </xsd:complexContent>
      </xsd:complexType>
    </xsd:element>
    <xsd:element name="LastPreviewTimeLookup" ma:index="58" nillable="true" ma:displayName="Last Previewed Date" ma:default="" ma:list="{B6637CC4-9BDF-4FFE-8FBF-4FC2310BA3C9}" ma:internalName="LastPreviewTimeLookup" ma:readOnly="true" ma:showField="LastPreviewTime" ma:web="6e9ea02a-742f-4d68-9828-878561d4a93c">
      <xsd:complexType>
        <xsd:complexContent>
          <xsd:extension base="dms:MultiChoiceLookup">
            <xsd:sequence>
              <xsd:element name="Value" type="dms:Lookup" maxOccurs="unbounded" minOccurs="0" nillable="true"/>
            </xsd:sequence>
          </xsd:extension>
        </xsd:complexContent>
      </xsd:complexType>
    </xsd:element>
    <xsd:element name="LastPreviewVersionLookup" ma:index="59" nillable="true" ma:displayName="Last Previewed Version" ma:default="" ma:list="{B6637CC4-9BDF-4FFE-8FBF-4FC2310BA3C9}" ma:internalName="LastPreviewVersionLookup" ma:readOnly="true" ma:showField="LastPreviewVersion" ma:web="6e9ea02a-742f-4d68-9828-878561d4a93c">
      <xsd:complexType>
        <xsd:complexContent>
          <xsd:extension base="dms:MultiChoiceLookup">
            <xsd:sequence>
              <xsd:element name="Value" type="dms:Lookup" maxOccurs="unbounded" minOccurs="0" nillable="true"/>
            </xsd:sequence>
          </xsd:extension>
        </xsd:complexContent>
      </xsd:complexType>
    </xsd:element>
    <xsd:element name="LastPublishErrorLookup" ma:index="60" nillable="true" ma:displayName="Last Publish Attempt Error" ma:default="" ma:list="{B6637CC4-9BDF-4FFE-8FBF-4FC2310BA3C9}" ma:internalName="LastPublishErrorLookup" ma:readOnly="true" ma:showField="LastPublishError" ma:web="6e9ea02a-742f-4d68-9828-878561d4a93c">
      <xsd:complexType>
        <xsd:complexContent>
          <xsd:extension base="dms:MultiChoiceLookup">
            <xsd:sequence>
              <xsd:element name="Value" type="dms:Lookup" maxOccurs="unbounded" minOccurs="0" nillable="true"/>
            </xsd:sequence>
          </xsd:extension>
        </xsd:complexContent>
      </xsd:complexType>
    </xsd:element>
    <xsd:element name="LastPublishResultLookup" ma:index="61" nillable="true" ma:displayName="Last Publish Attempt Result" ma:default="" ma:list="{B6637CC4-9BDF-4FFE-8FBF-4FC2310BA3C9}" ma:internalName="LastPublishResultLookup" ma:readOnly="true" ma:showField="LastPublishResult" ma:web="6e9ea02a-742f-4d68-9828-878561d4a93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2" nillable="true" ma:displayName="Last Publish Attempted On" ma:default="" ma:list="{B6637CC4-9BDF-4FFE-8FBF-4FC2310BA3C9}" ma:internalName="LastPublishAttemptDateLookup" ma:readOnly="true" ma:showField="LastPublishAttemptDate" ma:web="6e9ea02a-742f-4d68-9828-878561d4a93c">
      <xsd:complexType>
        <xsd:complexContent>
          <xsd:extension base="dms:MultiChoiceLookup">
            <xsd:sequence>
              <xsd:element name="Value" type="dms:Lookup" maxOccurs="unbounded" minOccurs="0" nillable="true"/>
            </xsd:sequence>
          </xsd:extension>
        </xsd:complexContent>
      </xsd:complexType>
    </xsd:element>
    <xsd:element name="LastPublishedByLookup" ma:index="63" nillable="true" ma:displayName="Last Published By" ma:default="" ma:list="{B6637CC4-9BDF-4FFE-8FBF-4FC2310BA3C9}" ma:internalName="LastPublishedByLookup" ma:readOnly="true" ma:showField="LastPublishedBy" ma:web="6e9ea02a-742f-4d68-9828-878561d4a93c">
      <xsd:complexType>
        <xsd:complexContent>
          <xsd:extension base="dms:MultiChoiceLookup">
            <xsd:sequence>
              <xsd:element name="Value" type="dms:Lookup" maxOccurs="unbounded" minOccurs="0" nillable="true"/>
            </xsd:sequence>
          </xsd:extension>
        </xsd:complexContent>
      </xsd:complexType>
    </xsd:element>
    <xsd:element name="LastPublishTimeLookup" ma:index="64" nillable="true" ma:displayName="Last Published Date" ma:default="" ma:list="{B6637CC4-9BDF-4FFE-8FBF-4FC2310BA3C9}" ma:internalName="LastPublishTimeLookup" ma:readOnly="true" ma:showField="LastPublishTime" ma:web="6e9ea02a-742f-4d68-9828-878561d4a93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5" nillable="true" ma:displayName="Last Published Version" ma:default="" ma:list="{B6637CC4-9BDF-4FFE-8FBF-4FC2310BA3C9}" ma:internalName="LastPublishVersionLookup" ma:readOnly="true" ma:showField="LastPublishVersion" ma:web="6e9ea02a-742f-4d68-9828-878561d4a93c">
      <xsd:complexType>
        <xsd:complexContent>
          <xsd:extension base="dms:MultiChoiceLookup">
            <xsd:sequence>
              <xsd:element name="Value" type="dms:Lookup" maxOccurs="unbounded" minOccurs="0" nillable="true"/>
            </xsd:sequence>
          </xsd:extension>
        </xsd:complexContent>
      </xsd:complexType>
    </xsd:element>
    <xsd:element name="TPLaunchHelpLinkType" ma:index="66"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7" nillable="true" ma:displayName="Legacy Data" ma:default="" ma:internalName="LegacyData" ma:readOnly="false">
      <xsd:simpleType>
        <xsd:restriction base="dms:Note"/>
      </xsd:simpleType>
    </xsd:element>
    <xsd:element name="TPLaunchHelpLink" ma:index="68" nillable="true" ma:displayName="Link to Launch Help Topic" ma:default="" ma:internalName="TPLaunchHelpLink">
      <xsd:simpleType>
        <xsd:restriction base="dms:Text"/>
      </xsd:simpleType>
    </xsd:element>
    <xsd:element name="LocComments" ma:index="69" nillable="true" ma:displayName="Loc Approval Comments" ma:default="" ma:internalName="LocComments" ma:readOnly="false">
      <xsd:simpleType>
        <xsd:restriction base="dms:Note"/>
      </xsd:simpleType>
    </xsd:element>
    <xsd:element name="LocLastLocAttemptVersionLookup" ma:index="70" nillable="true" ma:displayName="Loc Last Loc Attempt Version" ma:default="" ma:list="{622F070B-DDF0-482B-8229-151EA03F1CC6}" ma:internalName="LocLastLocAttemptVersionLookup" ma:readOnly="false" ma:showField="LastLocAttemptVersion" ma:web="6e9ea02a-742f-4d68-9828-878561d4a93c">
      <xsd:simpleType>
        <xsd:restriction base="dms:Lookup"/>
      </xsd:simpleType>
    </xsd:element>
    <xsd:element name="LocLastLocAttemptVersionTypeLookup" ma:index="71" nillable="true" ma:displayName="Loc Last Loc Attempt Version Type" ma:default="" ma:list="{622F070B-DDF0-482B-8229-151EA03F1CC6}" ma:internalName="LocLastLocAttemptVersionTypeLookup" ma:readOnly="true" ma:showField="LastLocAttemptVersionType" ma:web="6e9ea02a-742f-4d68-9828-878561d4a93c">
      <xsd:simpleType>
        <xsd:restriction base="dms:Lookup"/>
      </xsd:simpleType>
    </xsd:element>
    <xsd:element name="LocManualTestRequired" ma:index="72" nillable="true" ma:displayName="Loc Manual Test Required" ma:default="" ma:internalName="LocManualTestRequired" ma:readOnly="false">
      <xsd:simpleType>
        <xsd:restriction base="dms:Boolean"/>
      </xsd:simpleType>
    </xsd:element>
    <xsd:element name="LocMarketGroupTiers2" ma:index="73" nillable="true" ma:displayName="Loc Market Group Tiers" ma:internalName="LocMarketGroupTiers2" ma:readOnly="false">
      <xsd:simpleType>
        <xsd:restriction base="dms:Unknown"/>
      </xsd:simpleType>
    </xsd:element>
    <xsd:element name="LocNewPublishedVersionLookup" ma:index="74" nillable="true" ma:displayName="Loc New Published Version Lookup" ma:default="" ma:list="{622F070B-DDF0-482B-8229-151EA03F1CC6}" ma:internalName="LocNewPublishedVersionLookup" ma:readOnly="true" ma:showField="NewPublishedVersion" ma:web="6e9ea02a-742f-4d68-9828-878561d4a93c">
      <xsd:simpleType>
        <xsd:restriction base="dms:Lookup"/>
      </xsd:simpleType>
    </xsd:element>
    <xsd:element name="LocOverallHandbackStatusLookup" ma:index="75" nillable="true" ma:displayName="Loc Overall Handback Status" ma:default="" ma:list="{622F070B-DDF0-482B-8229-151EA03F1CC6}" ma:internalName="LocOverallHandbackStatusLookup" ma:readOnly="true" ma:showField="OverallHandbackStatus" ma:web="6e9ea02a-742f-4d68-9828-878561d4a93c">
      <xsd:simpleType>
        <xsd:restriction base="dms:Lookup"/>
      </xsd:simpleType>
    </xsd:element>
    <xsd:element name="LocOverallLocStatusLookup" ma:index="76" nillable="true" ma:displayName="Loc Overall Localize Status" ma:default="" ma:list="{622F070B-DDF0-482B-8229-151EA03F1CC6}" ma:internalName="LocOverallLocStatusLookup" ma:readOnly="true" ma:showField="OverallLocStatus" ma:web="6e9ea02a-742f-4d68-9828-878561d4a93c">
      <xsd:simpleType>
        <xsd:restriction base="dms:Lookup"/>
      </xsd:simpleType>
    </xsd:element>
    <xsd:element name="LocOverallPreviewStatusLookup" ma:index="77" nillable="true" ma:displayName="Loc Overall Preview Status" ma:default="" ma:list="{622F070B-DDF0-482B-8229-151EA03F1CC6}" ma:internalName="LocOverallPreviewStatusLookup" ma:readOnly="true" ma:showField="OverallPreviewStatus" ma:web="6e9ea02a-742f-4d68-9828-878561d4a93c">
      <xsd:simpleType>
        <xsd:restriction base="dms:Lookup"/>
      </xsd:simpleType>
    </xsd:element>
    <xsd:element name="LocOverallPublishStatusLookup" ma:index="78" nillable="true" ma:displayName="Loc Overall Publish Status" ma:default="" ma:list="{622F070B-DDF0-482B-8229-151EA03F1CC6}" ma:internalName="LocOverallPublishStatusLookup" ma:readOnly="true" ma:showField="OverallPublishStatus" ma:web="6e9ea02a-742f-4d68-9828-878561d4a93c">
      <xsd:simpleType>
        <xsd:restriction base="dms:Lookup"/>
      </xsd:simpleType>
    </xsd:element>
    <xsd:element name="IntlLocPriority" ma:index="79" nillable="true" ma:displayName="Loc Priority" ma:default="" ma:internalName="IntlLocPriority" ma:readOnly="false">
      <xsd:simpleType>
        <xsd:restriction base="dms:Unknown"/>
      </xsd:simpleType>
    </xsd:element>
    <xsd:element name="LocProcessedForHandoffsLookup" ma:index="80" nillable="true" ma:displayName="Loc Processed For Handoffs" ma:default="" ma:list="{622F070B-DDF0-482B-8229-151EA03F1CC6}" ma:internalName="LocProcessedForHandoffsLookup" ma:readOnly="true" ma:showField="ProcessedForHandoffs" ma:web="6e9ea02a-742f-4d68-9828-878561d4a93c">
      <xsd:simpleType>
        <xsd:restriction base="dms:Lookup"/>
      </xsd:simpleType>
    </xsd:element>
    <xsd:element name="LocProcessedForMarketsLookup" ma:index="81" nillable="true" ma:displayName="Loc Processed For Markets" ma:default="" ma:list="{622F070B-DDF0-482B-8229-151EA03F1CC6}" ma:internalName="LocProcessedForMarketsLookup" ma:readOnly="true" ma:showField="ProcessedForMarkets" ma:web="6e9ea02a-742f-4d68-9828-878561d4a93c">
      <xsd:simpleType>
        <xsd:restriction base="dms:Lookup"/>
      </xsd:simpleType>
    </xsd:element>
    <xsd:element name="LocPublishedDependentAssetsLookup" ma:index="82" nillable="true" ma:displayName="Loc Published Dependent Assets" ma:default="" ma:list="{622F070B-DDF0-482B-8229-151EA03F1CC6}" ma:internalName="LocPublishedDependentAssetsLookup" ma:readOnly="true" ma:showField="PublishedDependentAssets" ma:web="6e9ea02a-742f-4d68-9828-878561d4a93c">
      <xsd:simpleType>
        <xsd:restriction base="dms:Lookup"/>
      </xsd:simpleType>
    </xsd:element>
    <xsd:element name="LocPublishedLinkedAssetsLookup" ma:index="83" nillable="true" ma:displayName="Loc Published Linked Assets" ma:default="" ma:list="{622F070B-DDF0-482B-8229-151EA03F1CC6}" ma:internalName="LocPublishedLinkedAssetsLookup" ma:readOnly="true" ma:showField="PublishedLinkedAssets" ma:web="6e9ea02a-742f-4d68-9828-878561d4a93c">
      <xsd:simpleType>
        <xsd:restriction base="dms:Lookup"/>
      </xsd:simpleType>
    </xsd:element>
    <xsd:element name="LocRecommendedHandoff" ma:index="84" nillable="true" ma:displayName="Loc Recommended Handoff" ma:default="" ma:indexed="true" ma:internalName="LocRecommendedHandoff" ma:readOnly="false">
      <xsd:simpleType>
        <xsd:restriction base="dms:Text"/>
      </xsd:simpleType>
    </xsd:element>
    <xsd:element name="LocalizationTagsTaxHTField0" ma:index="86" nillable="true" ma:taxonomy="true" ma:internalName="LocalizationTagsTaxHTField0" ma:taxonomyFieldName="LocalizationTags" ma:displayName="Localization Tags" ma:readOnly="false" ma:default="" ma:fieldId="{beb7c97e-5beb-4bf0-a64a-0521b62690fb}"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7" nillable="true" ma:displayName="Machine Translated" ma:default="" ma:internalName="MachineTranslated" ma:readOnly="false">
      <xsd:simpleType>
        <xsd:restriction base="dms:Boolean"/>
      </xsd:simpleType>
    </xsd:element>
    <xsd:element name="Manager" ma:index="88" nillable="true" ma:displayName="Manager" ma:hidden="true" ma:internalName="Manager" ma:readOnly="false">
      <xsd:simpleType>
        <xsd:restriction base="dms:Text"/>
      </xsd:simpleType>
    </xsd:element>
    <xsd:element name="Markets" ma:index="89" nillable="true" ma:displayName="Markets" ma:default="" ma:description="Leave blank to show in all markets" ma:list="{97E9BFDD-1396-425A-819C-F21D6585E878}" ma:internalName="Markets" ma:readOnly="false" ma:showField="MarketName" ma:web="6e9ea02a-742f-4d68-9828-878561d4a93c">
      <xsd:complexType>
        <xsd:complexContent>
          <xsd:extension base="dms:MultiChoiceLookup">
            <xsd:sequence>
              <xsd:element name="Value" type="dms:Lookup" maxOccurs="unbounded" minOccurs="0" nillable="true"/>
            </xsd:sequence>
          </xsd:extension>
        </xsd:complexContent>
      </xsd:complexType>
    </xsd:element>
    <xsd:element name="Milestone" ma:index="90" nillable="true" ma:displayName="Milestone" ma:default="" ma:internalName="Milestone" ma:readOnly="false">
      <xsd:simpleType>
        <xsd:restriction base="dms:Unknown"/>
      </xsd:simpleType>
    </xsd:element>
    <xsd:element name="TPNamespace" ma:index="93" nillable="true" ma:displayName="Namespace" ma:default="" ma:internalName="TPNamespace">
      <xsd:simpleType>
        <xsd:restriction base="dms:Text"/>
      </xsd:simpleType>
    </xsd:element>
    <xsd:element name="NumericId" ma:index="94" nillable="true" ma:displayName="Numeric ID" ma:default="" ma:indexed="true" ma:internalName="NumericId" ma:readOnly="false">
      <xsd:simpleType>
        <xsd:restriction base="dms:Number"/>
      </xsd:simpleType>
    </xsd:element>
    <xsd:element name="NumOfRatingsLookup" ma:index="95" nillable="true" ma:displayName="NumOfRatings" ma:default="" ma:list="{B6637CC4-9BDF-4FFE-8FBF-4FC2310BA3C9}" ma:internalName="NumOfRatingsLookup" ma:readOnly="true" ma:showField="NumOfRatings" ma:web="6e9ea02a-742f-4d68-9828-878561d4a93c">
      <xsd:complexType>
        <xsd:complexContent>
          <xsd:extension base="dms:MultiChoiceLookup">
            <xsd:sequence>
              <xsd:element name="Value" type="dms:Lookup" maxOccurs="unbounded" minOccurs="0" nillable="true"/>
            </xsd:sequence>
          </xsd:extension>
        </xsd:complexContent>
      </xsd:complexType>
    </xsd:element>
    <xsd:element name="OOCacheId" ma:index="96" nillable="true" ma:displayName="OOCacheId" ma:internalName="OOCacheId" ma:readOnly="false">
      <xsd:simpleType>
        <xsd:restriction base="dms:Text"/>
      </xsd:simpleType>
    </xsd:element>
    <xsd:element name="OpenTemplate" ma:index="97" nillable="true" ma:displayName="Open Template" ma:default="true" ma:internalName="OpenTemplate">
      <xsd:simpleType>
        <xsd:restriction base="dms:Boolean"/>
      </xsd:simpleType>
    </xsd:element>
    <xsd:element name="OriginAsset" ma:index="98" nillable="true" ma:displayName="Origin Asset" ma:default="" ma:internalName="OriginAsset" ma:readOnly="false">
      <xsd:simpleType>
        <xsd:restriction base="dms:Text"/>
      </xsd:simpleType>
    </xsd:element>
    <xsd:element name="OriginalRelease" ma:index="99"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0" nillable="true" ma:displayName="Original Source Market Group" ma:default="" ma:internalName="OriginalSourceMarket" ma:readOnly="false">
      <xsd:simpleType>
        <xsd:restriction base="dms:Text"/>
      </xsd:simpleType>
    </xsd:element>
    <xsd:element name="OutputCachingOn" ma:index="101" nillable="true" ma:displayName="Output Caching" ma:default="true" ma:hidden="true" ma:internalName="OutputCachingOn" ma:readOnly="false">
      <xsd:simpleType>
        <xsd:restriction base="dms:Boolean"/>
      </xsd:simpleType>
    </xsd:element>
    <xsd:element name="ParentAssetId" ma:index="102" nillable="true" ma:displayName="Parent Asset Id" ma:default="" ma:internalName="ParentAssetId" ma:readOnly="false">
      <xsd:simpleType>
        <xsd:restriction base="dms:Text"/>
      </xsd:simpleType>
    </xsd:element>
    <xsd:element name="PlannedPubDate" ma:index="103" nillable="true" ma:displayName="Planned Publish Date" ma:default="" ma:indexed="true" ma:internalName="PlannedPubDate" ma:readOnly="false">
      <xsd:simpleType>
        <xsd:restriction base="dms:DateTime"/>
      </xsd:simpleType>
    </xsd:element>
    <xsd:element name="PolicheckWords" ma:index="104" nillable="true" ma:displayName="Policheck Words" ma:default="" ma:internalName="PolicheckWords" ma:readOnly="false">
      <xsd:simpleType>
        <xsd:restriction base="dms:Text"/>
      </xsd:simpleType>
    </xsd:element>
    <xsd:element name="BusinessGroup" ma:index="105" nillable="true" ma:displayName="Product Division Owner" ma:default="" ma:internalName="BusinessGroup" ma:readOnly="false">
      <xsd:simpleType>
        <xsd:restriction base="dms:Unknown"/>
      </xsd:simpleType>
    </xsd:element>
    <xsd:element name="UAProjectedTotalWords" ma:index="106" nillable="true" ma:displayName="Projected Word Count" ma:default="" ma:internalName="UAProjectedTotalWords" ma:readOnly="false">
      <xsd:simpleType>
        <xsd:restriction base="dms:Unknown"/>
      </xsd:simpleType>
    </xsd:element>
    <xsd:element name="Provider" ma:index="107" nillable="true" ma:displayName="Provider" ma:default="" ma:internalName="Provider" ma:readOnly="false">
      <xsd:simpleType>
        <xsd:restriction base="dms:Unknown"/>
      </xsd:simpleType>
    </xsd:element>
    <xsd:element name="Providers" ma:index="108" nillable="true" ma:displayName="Providers" ma:default="" ma:internalName="Providers">
      <xsd:simpleType>
        <xsd:restriction base="dms:Unknown"/>
      </xsd:simpleType>
    </xsd:element>
    <xsd:element name="PublishStatusLookup" ma:index="109" nillable="true" ma:displayName="Publish Status" ma:default="" ma:list="{B6637CC4-9BDF-4FFE-8FBF-4FC2310BA3C9}" ma:internalName="PublishStatusLookup" ma:readOnly="false" ma:showField="PublishStatus" ma:web="6e9ea02a-742f-4d68-9828-878561d4a93c">
      <xsd:complexType>
        <xsd:complexContent>
          <xsd:extension base="dms:MultiChoiceLookup">
            <xsd:sequence>
              <xsd:element name="Value" type="dms:Lookup" maxOccurs="unbounded" minOccurs="0" nillable="true"/>
            </xsd:sequence>
          </xsd:extension>
        </xsd:complexContent>
      </xsd:complexType>
    </xsd:element>
    <xsd:element name="PublishTargets" ma:index="110" nillable="true" ma:displayName="Publish Target" ma:default="OfficeOnlineVNext" ma:internalName="PublishTargets" ma:readOnly="false">
      <xsd:simpleType>
        <xsd:restriction base="dms:Unknown"/>
      </xsd:simpleType>
    </xsd:element>
    <xsd:element name="RecommendationsModifier" ma:index="111" nillable="true" ma:displayName="Recommendations Modifier" ma:default="" ma:internalName="RecommendationsModifier" ma:readOnly="false">
      <xsd:simpleType>
        <xsd:restriction base="dms:Number"/>
      </xsd:simpleType>
    </xsd:element>
    <xsd:element name="ArtSampleDocs" ma:index="112" nillable="true" ma:displayName="Sample Docs" ma:default="" ma:hidden="true" ma:internalName="ArtSampleDocs" ma:readOnly="false">
      <xsd:simpleType>
        <xsd:restriction base="dms:Text"/>
      </xsd:simpleType>
    </xsd:element>
    <xsd:element name="ScenarioTagsTaxHTField0" ma:index="114" nillable="true" ma:taxonomy="true" ma:internalName="ScenarioTagsTaxHTField0" ma:taxonomyFieldName="ScenarioTags" ma:displayName="Scenarios" ma:readOnly="false" ma:default="" ma:fieldId="{2b17064f-d481-4d1f-8972-3daed425d45b}"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6"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7" nillable="true" ma:displayName="Source Title" ma:default="" ma:indexed="true" ma:internalName="SourceTitle" ma:readOnly="false">
      <xsd:simpleType>
        <xsd:restriction base="dms:Text"/>
      </xsd:simpleType>
    </xsd:element>
    <xsd:element name="CSXSubmissionDate" ma:index="118" nillable="true" ma:displayName="Submission Date" ma:default="" ma:internalName="CSXSubmissionDate" ma:readOnly="false">
      <xsd:simpleType>
        <xsd:restriction base="dms:DateTime"/>
      </xsd:simpleType>
    </xsd:element>
    <xsd:element name="SubmitterId" ma:index="119" nillable="true" ma:displayName="Submitter ID" ma:default="" ma:internalName="SubmitterId" ma:readOnly="false">
      <xsd:simpleType>
        <xsd:restriction base="dms:Text"/>
      </xsd:simpleType>
    </xsd:element>
    <xsd:element name="TaxCatchAll" ma:index="120" nillable="true" ma:displayName="Taxonomy Catch All Column" ma:hidden="true" ma:list="{cf79a0c3-d835-43ca-aa56-b38f2035bf82}" ma:internalName="TaxCatchAll" ma:showField="CatchAllData" ma:web="6e9ea02a-742f-4d68-9828-878561d4a93c">
      <xsd:complexType>
        <xsd:complexContent>
          <xsd:extension base="dms:MultiChoiceLookup">
            <xsd:sequence>
              <xsd:element name="Value" type="dms:Lookup" maxOccurs="unbounded" minOccurs="0" nillable="true"/>
            </xsd:sequence>
          </xsd:extension>
        </xsd:complexContent>
      </xsd:complexType>
    </xsd:element>
    <xsd:element name="TaxCatchAllLabel" ma:index="121" nillable="true" ma:displayName="Taxonomy Catch All Column1" ma:hidden="true" ma:list="{cf79a0c3-d835-43ca-aa56-b38f2035bf82}" ma:internalName="TaxCatchAllLabel" ma:readOnly="true" ma:showField="CatchAllDataLabel" ma:web="6e9ea02a-742f-4d68-9828-878561d4a93c">
      <xsd:complexType>
        <xsd:complexContent>
          <xsd:extension base="dms:MultiChoiceLookup">
            <xsd:sequence>
              <xsd:element name="Value" type="dms:Lookup" maxOccurs="unbounded" minOccurs="0" nillable="true"/>
            </xsd:sequence>
          </xsd:extension>
        </xsd:complexContent>
      </xsd:complexType>
    </xsd:element>
    <xsd:element name="TemplateStatus" ma:index="122" nillable="true" ma:displayName="Template Status" ma:default="" ma:internalName="TemplateStatus">
      <xsd:simpleType>
        <xsd:restriction base="dms:Unknown"/>
      </xsd:simpleType>
    </xsd:element>
    <xsd:element name="TemplateTemplateType" ma:index="123" nillable="true" ma:displayName="Template Type" ma:default="" ma:internalName="TemplateTemplateType">
      <xsd:simpleType>
        <xsd:restriction base="dms:Unknown"/>
      </xsd:simpleType>
    </xsd:element>
    <xsd:element name="ThumbnailAssetId" ma:index="124" nillable="true" ma:displayName="Thumbnail Image Asset" ma:default="" ma:internalName="ThumbnailAssetId" ma:readOnly="false">
      <xsd:simpleType>
        <xsd:restriction base="dms:Text"/>
      </xsd:simpleType>
    </xsd:element>
    <xsd:element name="TimesCloned" ma:index="125" nillable="true" ma:displayName="Times Cloned" ma:default="" ma:internalName="TimesCloned" ma:readOnly="false">
      <xsd:simpleType>
        <xsd:restriction base="dms:Number"/>
      </xsd:simpleType>
    </xsd:element>
    <xsd:element name="TrustLevel" ma:index="127" nillable="true" ma:displayName="Trust Level" ma:default="1 Microsoft Managed Content" ma:internalName="TrustLevel" ma:readOnly="false">
      <xsd:simpleType>
        <xsd:restriction base="dms:Unknown"/>
      </xsd:simpleType>
    </xsd:element>
    <xsd:element name="UALocComments" ma:index="128" nillable="true" ma:displayName="UA Loc Comments" ma:default="" ma:internalName="UALocComments" ma:readOnly="false">
      <xsd:simpleType>
        <xsd:restriction base="dms:Note"/>
      </xsd:simpleType>
    </xsd:element>
    <xsd:element name="UALocRecommendation" ma:index="129"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0" nillable="true" ma:displayName="UA Notes" ma:default="" ma:internalName="UANotes" ma:readOnly="false">
      <xsd:simpleType>
        <xsd:restriction base="dms:Note"/>
      </xsd:simpleType>
    </xsd:element>
    <xsd:element name="TPAppVersion" ma:index="131" nillable="true" ma:displayName="Version" ma:default="" ma:internalName="TPAppVersion">
      <xsd:simpleType>
        <xsd:restriction base="dms:Text"/>
      </xsd:simpleType>
    </xsd:element>
    <xsd:element name="VoteCount" ma:index="132"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1" ma:displayName="Content Type"/>
        <xsd:element ref="dc:title" minOccurs="0" maxOccurs="1" ma:index="126"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arketSpecific xmlns="6e9ea02a-742f-4d68-9828-878561d4a93c">false</MarketSpecific>
    <ApprovalStatus xmlns="6e9ea02a-742f-4d68-9828-878561d4a93c">InProgress</ApprovalStatus>
    <LocComments xmlns="6e9ea02a-742f-4d68-9828-878561d4a93c" xsi:nil="true"/>
    <DirectSourceMarket xmlns="6e9ea02a-742f-4d68-9828-878561d4a93c">english</DirectSourceMarket>
    <ThumbnailAssetId xmlns="6e9ea02a-742f-4d68-9828-878561d4a93c" xsi:nil="true"/>
    <PrimaryImageGen xmlns="6e9ea02a-742f-4d68-9828-878561d4a93c">true</PrimaryImageGen>
    <LegacyData xmlns="6e9ea02a-742f-4d68-9828-878561d4a93c" xsi:nil="true"/>
    <TPFriendlyName xmlns="6e9ea02a-742f-4d68-9828-878561d4a93c" xsi:nil="true"/>
    <NumericId xmlns="6e9ea02a-742f-4d68-9828-878561d4a93c" xsi:nil="true"/>
    <LocRecommendedHandoff xmlns="6e9ea02a-742f-4d68-9828-878561d4a93c" xsi:nil="true"/>
    <BlockPublish xmlns="6e9ea02a-742f-4d68-9828-878561d4a93c">false</BlockPublish>
    <BusinessGroup xmlns="6e9ea02a-742f-4d68-9828-878561d4a93c" xsi:nil="true"/>
    <OpenTemplate xmlns="6e9ea02a-742f-4d68-9828-878561d4a93c">true</OpenTemplate>
    <SourceTitle xmlns="6e9ea02a-742f-4d68-9828-878561d4a93c">Presentation for project post-mortem</SourceTitle>
    <APEditor xmlns="6e9ea02a-742f-4d68-9828-878561d4a93c">
      <UserInfo>
        <DisplayName/>
        <AccountId xsi:nil="true"/>
        <AccountType/>
      </UserInfo>
    </APEditor>
    <UALocComments xmlns="6e9ea02a-742f-4d68-9828-878561d4a93c">2007 Template UpLeveling Do Not HandOff</UALocComments>
    <IntlLangReviewDate xmlns="6e9ea02a-742f-4d68-9828-878561d4a93c" xsi:nil="true"/>
    <PublishStatusLookup xmlns="6e9ea02a-742f-4d68-9828-878561d4a93c">
      <Value>308244</Value>
      <Value>308248</Value>
    </PublishStatusLookup>
    <ParentAssetId xmlns="6e9ea02a-742f-4d68-9828-878561d4a93c" xsi:nil="true"/>
    <FeatureTagsTaxHTField0 xmlns="6e9ea02a-742f-4d68-9828-878561d4a93c">
      <Terms xmlns="http://schemas.microsoft.com/office/infopath/2007/PartnerControls"/>
    </FeatureTagsTaxHTField0>
    <MachineTranslated xmlns="6e9ea02a-742f-4d68-9828-878561d4a93c">false</MachineTranslated>
    <Providers xmlns="6e9ea02a-742f-4d68-9828-878561d4a93c" xsi:nil="true"/>
    <OriginalSourceMarket xmlns="6e9ea02a-742f-4d68-9828-878561d4a93c">english</OriginalSourceMarket>
    <APDescription xmlns="6e9ea02a-742f-4d68-9828-878561d4a93c" xsi:nil="true"/>
    <ContentItem xmlns="6e9ea02a-742f-4d68-9828-878561d4a93c" xsi:nil="true"/>
    <ClipArtFilename xmlns="6e9ea02a-742f-4d68-9828-878561d4a93c" xsi:nil="true"/>
    <TPInstallLocation xmlns="6e9ea02a-742f-4d68-9828-878561d4a93c" xsi:nil="true"/>
    <TimesCloned xmlns="6e9ea02a-742f-4d68-9828-878561d4a93c" xsi:nil="true"/>
    <PublishTargets xmlns="6e9ea02a-742f-4d68-9828-878561d4a93c">OfficeOnline,OfficeOnlineVNext</PublishTargets>
    <AcquiredFrom xmlns="6e9ea02a-742f-4d68-9828-878561d4a93c">Internal MS</AcquiredFrom>
    <AssetStart xmlns="6e9ea02a-742f-4d68-9828-878561d4a93c">2012-02-10T22:07:00+00:00</AssetStart>
    <FriendlyTitle xmlns="6e9ea02a-742f-4d68-9828-878561d4a93c" xsi:nil="true"/>
    <Provider xmlns="6e9ea02a-742f-4d68-9828-878561d4a93c" xsi:nil="true"/>
    <LastHandOff xmlns="6e9ea02a-742f-4d68-9828-878561d4a93c" xsi:nil="true"/>
    <TPClientViewer xmlns="6e9ea02a-742f-4d68-9828-878561d4a93c" xsi:nil="true"/>
    <TemplateStatus xmlns="6e9ea02a-742f-4d68-9828-878561d4a93c">Complete</TemplateStatus>
    <ShowIn xmlns="6e9ea02a-742f-4d68-9828-878561d4a93c">Show everywhere</ShowIn>
    <CSXHash xmlns="6e9ea02a-742f-4d68-9828-878561d4a93c" xsi:nil="true"/>
    <Downloads xmlns="6e9ea02a-742f-4d68-9828-878561d4a93c">0</Downloads>
    <VoteCount xmlns="6e9ea02a-742f-4d68-9828-878561d4a93c" xsi:nil="true"/>
    <OOCacheId xmlns="6e9ea02a-742f-4d68-9828-878561d4a93c" xsi:nil="true"/>
    <IsDeleted xmlns="6e9ea02a-742f-4d68-9828-878561d4a93c">false</IsDeleted>
    <InternalTagsTaxHTField0 xmlns="6e9ea02a-742f-4d68-9828-878561d4a93c">
      <Terms xmlns="http://schemas.microsoft.com/office/infopath/2007/PartnerControls"/>
    </InternalTagsTaxHTField0>
    <UANotes xmlns="6e9ea02a-742f-4d68-9828-878561d4a93c">2003 to 2007 conversion</UANotes>
    <AssetExpire xmlns="6e9ea02a-742f-4d68-9828-878561d4a93c">2035-01-01T08:00:00+00:00</AssetExpire>
    <CSXSubmissionMarket xmlns="6e9ea02a-742f-4d68-9828-878561d4a93c" xsi:nil="true"/>
    <DSATActionTaken xmlns="6e9ea02a-742f-4d68-9828-878561d4a93c" xsi:nil="true"/>
    <SubmitterId xmlns="6e9ea02a-742f-4d68-9828-878561d4a93c" xsi:nil="true"/>
    <EditorialTags xmlns="6e9ea02a-742f-4d68-9828-878561d4a93c" xsi:nil="true"/>
    <TPExecutable xmlns="6e9ea02a-742f-4d68-9828-878561d4a93c" xsi:nil="true"/>
    <CSXSubmissionDate xmlns="6e9ea02a-742f-4d68-9828-878561d4a93c" xsi:nil="true"/>
    <CSXUpdate xmlns="6e9ea02a-742f-4d68-9828-878561d4a93c">false</CSXUpdate>
    <AssetType xmlns="6e9ea02a-742f-4d68-9828-878561d4a93c">TP</AssetType>
    <ApprovalLog xmlns="6e9ea02a-742f-4d68-9828-878561d4a93c" xsi:nil="true"/>
    <BugNumber xmlns="6e9ea02a-742f-4d68-9828-878561d4a93c" xsi:nil="true"/>
    <OriginAsset xmlns="6e9ea02a-742f-4d68-9828-878561d4a93c" xsi:nil="true"/>
    <TPComponent xmlns="6e9ea02a-742f-4d68-9828-878561d4a93c" xsi:nil="true"/>
    <Milestone xmlns="6e9ea02a-742f-4d68-9828-878561d4a93c" xsi:nil="true"/>
    <RecommendationsModifier xmlns="6e9ea02a-742f-4d68-9828-878561d4a93c" xsi:nil="true"/>
    <AssetId xmlns="6e9ea02a-742f-4d68-9828-878561d4a93c">TP102828175</AssetId>
    <PolicheckWords xmlns="6e9ea02a-742f-4d68-9828-878561d4a93c" xsi:nil="true"/>
    <TPLaunchHelpLink xmlns="6e9ea02a-742f-4d68-9828-878561d4a93c" xsi:nil="true"/>
    <IntlLocPriority xmlns="6e9ea02a-742f-4d68-9828-878561d4a93c" xsi:nil="true"/>
    <TPApplication xmlns="6e9ea02a-742f-4d68-9828-878561d4a93c" xsi:nil="true"/>
    <IntlLangReviewer xmlns="6e9ea02a-742f-4d68-9828-878561d4a93c" xsi:nil="true"/>
    <HandoffToMSDN xmlns="6e9ea02a-742f-4d68-9828-878561d4a93c" xsi:nil="true"/>
    <PlannedPubDate xmlns="6e9ea02a-742f-4d68-9828-878561d4a93c" xsi:nil="true"/>
    <CrawlForDependencies xmlns="6e9ea02a-742f-4d68-9828-878561d4a93c">false</CrawlForDependencies>
    <LocLastLocAttemptVersionLookup xmlns="6e9ea02a-742f-4d68-9828-878561d4a93c">824778</LocLastLocAttemptVersionLookup>
    <TrustLevel xmlns="6e9ea02a-742f-4d68-9828-878561d4a93c">1 Microsoft Managed Content</TrustLevel>
    <CampaignTagsTaxHTField0 xmlns="6e9ea02a-742f-4d68-9828-878561d4a93c">
      <Terms xmlns="http://schemas.microsoft.com/office/infopath/2007/PartnerControls"/>
    </CampaignTagsTaxHTField0>
    <TPNamespace xmlns="6e9ea02a-742f-4d68-9828-878561d4a93c" xsi:nil="true"/>
    <TaxCatchAll xmlns="6e9ea02a-742f-4d68-9828-878561d4a93c"/>
    <IsSearchable xmlns="6e9ea02a-742f-4d68-9828-878561d4a93c">true</IsSearchable>
    <TemplateTemplateType xmlns="6e9ea02a-742f-4d68-9828-878561d4a93c">PowerPoint 12 Default</TemplateTemplateType>
    <Markets xmlns="6e9ea02a-742f-4d68-9828-878561d4a93c"/>
    <IntlLangReview xmlns="6e9ea02a-742f-4d68-9828-878561d4a93c">false</IntlLangReview>
    <UAProjectedTotalWords xmlns="6e9ea02a-742f-4d68-9828-878561d4a93c" xsi:nil="true"/>
    <OutputCachingOn xmlns="6e9ea02a-742f-4d68-9828-878561d4a93c">false</OutputCachingOn>
    <LocMarketGroupTiers2 xmlns="6e9ea02a-742f-4d68-9828-878561d4a93c">,t:Tier 1,t:Tier 2,t:Tier 3,</LocMarketGroupTiers2>
    <APAuthor xmlns="6e9ea02a-742f-4d68-9828-878561d4a93c">
      <UserInfo>
        <DisplayName/>
        <AccountId>2365</AccountId>
        <AccountType/>
      </UserInfo>
    </APAuthor>
    <TPCommandLine xmlns="6e9ea02a-742f-4d68-9828-878561d4a93c" xsi:nil="true"/>
    <LocManualTestRequired xmlns="6e9ea02a-742f-4d68-9828-878561d4a93c">false</LocManualTestRequired>
    <TPAppVersion xmlns="6e9ea02a-742f-4d68-9828-878561d4a93c" xsi:nil="true"/>
    <EditorialStatus xmlns="6e9ea02a-742f-4d68-9828-878561d4a93c">Complete</EditorialStatus>
    <LastModifiedDateTime xmlns="6e9ea02a-742f-4d68-9828-878561d4a93c" xsi:nil="true"/>
    <TPLaunchHelpLinkType xmlns="6e9ea02a-742f-4d68-9828-878561d4a93c">Template</TPLaunchHelpLinkType>
    <OriginalRelease xmlns="6e9ea02a-742f-4d68-9828-878561d4a93c">14</OriginalRelease>
    <ScenarioTagsTaxHTField0 xmlns="6e9ea02a-742f-4d68-9828-878561d4a93c">
      <Terms xmlns="http://schemas.microsoft.com/office/infopath/2007/PartnerControls"/>
    </ScenarioTagsTaxHTField0>
    <LocalizationTagsTaxHTField0 xmlns="6e9ea02a-742f-4d68-9828-878561d4a93c">
      <Terms xmlns="http://schemas.microsoft.com/office/infopath/2007/PartnerControls"/>
    </LocalizationTagsTaxHTField0>
    <Manager xmlns="6e9ea02a-742f-4d68-9828-878561d4a93c" xsi:nil="true"/>
    <UALocRecommendation xmlns="6e9ea02a-742f-4d68-9828-878561d4a93c">Localize</UALocRecommendation>
    <ArtSampleDocs xmlns="6e9ea02a-742f-4d68-9828-878561d4a93c" xsi:nil="true"/>
    <UACurrentWords xmlns="6e9ea02a-742f-4d68-9828-878561d4a93c" xsi:nil="true"/>
  </documentManagement>
</p:properties>
</file>

<file path=customXml/itemProps1.xml><?xml version="1.0" encoding="utf-8"?>
<ds:datastoreItem xmlns:ds="http://schemas.openxmlformats.org/officeDocument/2006/customXml" ds:itemID="{BAE0AD75-AF5E-4334-A4F9-0A357009C7C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e9ea02a-742f-4d68-9828-878561d4a93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E669FF5-E982-4961-99E9-E270AAF3EB90}">
  <ds:schemaRefs>
    <ds:schemaRef ds:uri="http://schemas.microsoft.com/sharepoint/v3/contenttype/forms"/>
  </ds:schemaRefs>
</ds:datastoreItem>
</file>

<file path=customXml/itemProps3.xml><?xml version="1.0" encoding="utf-8"?>
<ds:datastoreItem xmlns:ds="http://schemas.openxmlformats.org/officeDocument/2006/customXml" ds:itemID="{9A26795A-AB71-4E8D-AD31-E72C45482EF4}">
  <ds:schemaRefs>
    <ds:schemaRef ds:uri="http://schemas.microsoft.com/office/2006/metadata/properties"/>
    <ds:schemaRef ds:uri="http://schemas.openxmlformats.org/package/2006/metadata/core-properties"/>
    <ds:schemaRef ds:uri="http://schemas.microsoft.com/office/infopath/2007/PartnerControls"/>
    <ds:schemaRef ds:uri="http://schemas.microsoft.com/office/2006/documentManagement/types"/>
    <ds:schemaRef ds:uri="http://purl.org/dc/dcmitype/"/>
    <ds:schemaRef ds:uri="http://purl.org/dc/terms/"/>
    <ds:schemaRef ds:uri="http://purl.org/dc/elements/1.1/"/>
    <ds:schemaRef ds:uri="6e9ea02a-742f-4d68-9828-878561d4a93c"/>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Organic</Template>
  <TotalTime>2419</TotalTime>
  <Words>542</Words>
  <Application>Microsoft Office PowerPoint</Application>
  <PresentationFormat>‫הצגה על המסך (4:3)</PresentationFormat>
  <Paragraphs>50</Paragraphs>
  <Slides>13</Slides>
  <Notes>0</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13</vt:i4>
      </vt:variant>
    </vt:vector>
  </HeadingPairs>
  <TitlesOfParts>
    <vt:vector size="17" baseType="lpstr">
      <vt:lpstr>Arial</vt:lpstr>
      <vt:lpstr>Garamond</vt:lpstr>
      <vt:lpstr>Times New Roman</vt:lpstr>
      <vt:lpstr>אורגני</vt:lpstr>
      <vt:lpstr>Mixed Martial Arts</vt:lpstr>
      <vt:lpstr>למה חיזוי קרבות MMA?</vt:lpstr>
      <vt:lpstr>הרכשת הנתונים</vt:lpstr>
      <vt:lpstr>הכנת הנתונים</vt:lpstr>
      <vt:lpstr>EDA</vt:lpstr>
      <vt:lpstr>מצגת של PowerPoint‏</vt:lpstr>
      <vt:lpstr>מצגת של PowerPoint‏</vt:lpstr>
      <vt:lpstr>מצגת של PowerPoint‏</vt:lpstr>
      <vt:lpstr>מתאם פירסון</vt:lpstr>
      <vt:lpstr>מצגת של PowerPoint‏</vt:lpstr>
      <vt:lpstr>מצגת של PowerPoint‏</vt:lpstr>
      <vt:lpstr>מסקנות</vt:lpstr>
      <vt:lpstr>מקורות</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subject/>
  <dc:creator>רון</dc:creator>
  <cp:keywords/>
  <dc:description/>
  <cp:lastModifiedBy>hase55 55</cp:lastModifiedBy>
  <cp:revision>32</cp:revision>
  <dcterms:created xsi:type="dcterms:W3CDTF">2023-02-17T14:30:09Z</dcterms:created>
  <dcterms:modified xsi:type="dcterms:W3CDTF">2023-02-21T17:40:48Z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TC010184551037</vt:lpwstr>
  </property>
  <property fmtid="{D5CDD505-2E9C-101B-9397-08002B2CF9AE}" pid="3" name="Order">
    <vt:r8>12226500</vt:r8>
  </property>
  <property fmtid="{D5CDD505-2E9C-101B-9397-08002B2CF9AE}" pid="4" name="HiddenCategoryTags">
    <vt:lpwstr/>
  </property>
  <property fmtid="{D5CDD505-2E9C-101B-9397-08002B2CF9AE}" pid="5" name="InternalTags">
    <vt:lpwstr/>
  </property>
  <property fmtid="{D5CDD505-2E9C-101B-9397-08002B2CF9AE}" pid="6" name="ContentTypeId">
    <vt:lpwstr>0x010100DEBB3141636B894099107E6745BE213F04000498BE45EB900B4AB4820FEB2B334769</vt:lpwstr>
  </property>
  <property fmtid="{D5CDD505-2E9C-101B-9397-08002B2CF9AE}" pid="7" name="FeatureTags">
    <vt:lpwstr/>
  </property>
  <property fmtid="{D5CDD505-2E9C-101B-9397-08002B2CF9AE}" pid="8" name="LocalizationTags">
    <vt:lpwstr/>
  </property>
  <property fmtid="{D5CDD505-2E9C-101B-9397-08002B2CF9AE}" pid="9" name="ImageGenStatus">
    <vt:i4>0</vt:i4>
  </property>
  <property fmtid="{D5CDD505-2E9C-101B-9397-08002B2CF9AE}" pid="10" name="CategoryTags">
    <vt:lpwstr/>
  </property>
  <property fmtid="{D5CDD505-2E9C-101B-9397-08002B2CF9AE}" pid="11" name="Applications">
    <vt:lpwstr/>
  </property>
  <property fmtid="{D5CDD505-2E9C-101B-9397-08002B2CF9AE}" pid="12" name="CampaignTags">
    <vt:lpwstr/>
  </property>
  <property fmtid="{D5CDD505-2E9C-101B-9397-08002B2CF9AE}" pid="13" name="ScenarioTags">
    <vt:lpwstr/>
  </property>
  <property fmtid="{D5CDD505-2E9C-101B-9397-08002B2CF9AE}" pid="14" name="LocMarketGroupTiers">
    <vt:lpwstr>,t:Tier 1,t:Tier 2,t:Tier 3,</vt:lpwstr>
  </property>
</Properties>
</file>