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7"/>
  </p:notesMasterIdLst>
  <p:sldIdLst>
    <p:sldId id="319" r:id="rId2"/>
    <p:sldId id="260" r:id="rId3"/>
    <p:sldId id="302" r:id="rId4"/>
    <p:sldId id="320" r:id="rId5"/>
    <p:sldId id="321" r:id="rId6"/>
    <p:sldId id="327" r:id="rId7"/>
    <p:sldId id="261" r:id="rId8"/>
    <p:sldId id="297" r:id="rId9"/>
    <p:sldId id="298" r:id="rId10"/>
    <p:sldId id="299" r:id="rId11"/>
    <p:sldId id="328" r:id="rId12"/>
    <p:sldId id="316" r:id="rId13"/>
    <p:sldId id="300" r:id="rId14"/>
    <p:sldId id="318" r:id="rId15"/>
    <p:sldId id="303" r:id="rId16"/>
    <p:sldId id="317" r:id="rId17"/>
    <p:sldId id="326" r:id="rId18"/>
    <p:sldId id="329" r:id="rId19"/>
    <p:sldId id="306" r:id="rId20"/>
    <p:sldId id="307" r:id="rId21"/>
    <p:sldId id="308" r:id="rId22"/>
    <p:sldId id="309" r:id="rId23"/>
    <p:sldId id="310" r:id="rId24"/>
    <p:sldId id="322" r:id="rId25"/>
    <p:sldId id="330" r:id="rId26"/>
  </p:sldIdLst>
  <p:sldSz cx="9144000" cy="5143500" type="screen16x9"/>
  <p:notesSz cx="6858000" cy="9144000"/>
  <p:embeddedFontLst>
    <p:embeddedFont>
      <p:font typeface="Arial Nova" panose="020B050402020202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Hanken Grotesk" panose="020B0604020202020204" charset="0"/>
      <p:regular r:id="rId33"/>
      <p:bold r:id="rId34"/>
      <p:italic r:id="rId35"/>
      <p:bold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  <p:embeddedFont>
      <p:font typeface="Segoe UI Historic" panose="020B0502040204020203" pitchFamily="3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55E84-236D-1212-E1C5-9187F33C2817}" v="183" dt="2023-12-05T21:33:26.113"/>
    <p1510:client id="{181ADBEE-B067-9E26-6FF5-793B43B64DEB}" v="609" dt="2023-12-15T02:11:58.090"/>
    <p1510:client id="{33E9385A-160B-0966-328E-5CEE985563A1}" v="1560" dt="2023-12-17T13:28:31.971"/>
    <p1510:client id="{554405C8-FC78-6B05-8BA1-F1727107281C}" v="72" dt="2023-12-05T20:58:01.319"/>
    <p1510:client id="{698AF0B4-55CF-43D0-8949-006DC71156F3}" v="6" dt="2023-12-06T17:37:36.567"/>
    <p1510:client id="{6F91A42C-2F0A-AD87-C224-F8A2B8D1A316}" v="501" dt="2023-12-14T14:48:41.258"/>
    <p1510:client id="{70AF9090-6830-BCD0-4929-7E56A86FFFC2}" v="154" dt="2023-12-16T18:51:32.407"/>
    <p1510:client id="{832E01A8-DB85-B070-91B9-D48B1D0C0756}" v="278" dt="2023-12-15T14:56:07.775"/>
    <p1510:client id="{93045C65-6B68-7B28-F390-D665EF60106F}" v="2388" dt="2023-12-11T02:40:56.265"/>
    <p1510:client id="{C69222AD-3BA0-8146-04BE-6FFCC973F933}" v="9" dt="2023-12-05T20:42:00.727"/>
  </p1510:revLst>
</p1510:revInfo>
</file>

<file path=ppt/tableStyles.xml><?xml version="1.0" encoding="utf-8"?>
<a:tblStyleLst xmlns:a="http://schemas.openxmlformats.org/drawingml/2006/main" def="{9B5793A6-3362-45CB-9330-489CCA539F27}">
  <a:tblStyle styleId="{9B5793A6-3362-45CB-9330-489CCA539F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741A36-5B88-46BA-8889-BF1A20E14D5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AFC0DC3B-236D-7D44-F1AC-1070112F0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>
            <a:extLst>
              <a:ext uri="{FF2B5EF4-FFF2-40B4-BE49-F238E27FC236}">
                <a16:creationId xmlns:a16="http://schemas.microsoft.com/office/drawing/2014/main" id="{A089725D-D10B-99D4-DF73-9830378EB2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>
            <a:extLst>
              <a:ext uri="{FF2B5EF4-FFF2-40B4-BE49-F238E27FC236}">
                <a16:creationId xmlns:a16="http://schemas.microsoft.com/office/drawing/2014/main" id="{D60100F4-5A42-8DAE-0F78-EACFB006BA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10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716C95E6-B0E5-2D2F-2D69-69D2F5E22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>
            <a:extLst>
              <a:ext uri="{FF2B5EF4-FFF2-40B4-BE49-F238E27FC236}">
                <a16:creationId xmlns:a16="http://schemas.microsoft.com/office/drawing/2014/main" id="{A54F8590-5EBA-031F-B7C0-832F4EF1F5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>
            <a:extLst>
              <a:ext uri="{FF2B5EF4-FFF2-40B4-BE49-F238E27FC236}">
                <a16:creationId xmlns:a16="http://schemas.microsoft.com/office/drawing/2014/main" id="{A5872034-4ED2-115C-E46F-C2F878C966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957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B5D43672-FDCF-6FD6-E4BC-7CCB82BC2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>
            <a:extLst>
              <a:ext uri="{FF2B5EF4-FFF2-40B4-BE49-F238E27FC236}">
                <a16:creationId xmlns:a16="http://schemas.microsoft.com/office/drawing/2014/main" id="{7988F3FD-5500-97D2-4E25-2B3659402E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>
            <a:extLst>
              <a:ext uri="{FF2B5EF4-FFF2-40B4-BE49-F238E27FC236}">
                <a16:creationId xmlns:a16="http://schemas.microsoft.com/office/drawing/2014/main" id="{32F06D31-9AAF-0862-A3A6-B825E850DC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49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0FCF083A-BF95-B9E5-B18E-1FD1D9E92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>
            <a:extLst>
              <a:ext uri="{FF2B5EF4-FFF2-40B4-BE49-F238E27FC236}">
                <a16:creationId xmlns:a16="http://schemas.microsoft.com/office/drawing/2014/main" id="{C5CB8A7F-9875-A178-8188-1A96F9204C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>
            <a:extLst>
              <a:ext uri="{FF2B5EF4-FFF2-40B4-BE49-F238E27FC236}">
                <a16:creationId xmlns:a16="http://schemas.microsoft.com/office/drawing/2014/main" id="{C8A3034D-B48C-6A52-102F-35A9E8C5E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32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0090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>
            <a:spLocks noGrp="1"/>
          </p:cNvSpPr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2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8249111" y="1753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859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>
            <a:spLocks noGrp="1"/>
          </p:cNvSpPr>
          <p:nvPr>
            <p:ph type="title" hasCustomPrompt="1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1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89" name="Google Shape;289;p1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rot="5400000" flipH="1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>
            <a:spLocks noGrp="1"/>
          </p:cNvSpPr>
          <p:nvPr>
            <p:ph type="title" hasCustomPrompt="1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>
            <a:spLocks noGrp="1"/>
          </p:cNvSpPr>
          <p:nvPr>
            <p:ph type="subTitle" idx="1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title" idx="2" hasCustomPrompt="1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>
            <a:spLocks noGrp="1"/>
          </p:cNvSpPr>
          <p:nvPr>
            <p:ph type="subTitle" idx="3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4" hasCustomPrompt="1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>
            <a:spLocks noGrp="1"/>
          </p:cNvSpPr>
          <p:nvPr>
            <p:ph type="subTitle" idx="5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19"/>
          <p:cNvSpPr/>
          <p:nvPr/>
        </p:nvSpPr>
        <p:spPr>
          <a:xfrm rot="5400000">
            <a:off x="9120511" y="6970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rot="5400000" flipH="1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rot="-5400000" flipH="1">
              <a:off x="229850" y="-2095662"/>
              <a:ext cx="1197198" cy="4338856"/>
            </a:xfrm>
            <a:custGeom>
              <a:avLst/>
              <a:gdLst/>
              <a:ahLst/>
              <a:cxnLst/>
              <a:rect l="l" t="t" r="r" b="b"/>
              <a:pathLst>
                <a:path w="18075" h="65507" extrusionOk="0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5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933413" y="1348275"/>
            <a:ext cx="3141402" cy="9652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/>
            </a:br>
            <a:r>
              <a:rPr lang="en"/>
              <a:t>MEMRISTORS</a:t>
            </a:r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784960" y="3505337"/>
            <a:ext cx="4384800" cy="1089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u="sng">
                <a:latin typeface="Arial"/>
              </a:rPr>
              <a:t>ΟΜΑΔΑ 12</a:t>
            </a:r>
          </a:p>
          <a:p>
            <a:pPr marL="0" indent="0"/>
            <a:endParaRPr lang="en" u="sng">
              <a:latin typeface="Arial"/>
            </a:endParaRPr>
          </a:p>
          <a:p>
            <a:pPr marL="0" indent="0"/>
            <a:r>
              <a:rPr lang="en" err="1">
                <a:latin typeface="Arial"/>
              </a:rPr>
              <a:t>Δεϊρμεντζόγλου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Ιωάννης</a:t>
            </a:r>
            <a:r>
              <a:rPr lang="en">
                <a:latin typeface="Arial"/>
              </a:rPr>
              <a:t>                         10015</a:t>
            </a:r>
          </a:p>
          <a:p>
            <a:pPr marL="0" indent="0"/>
            <a:r>
              <a:rPr lang="en" err="1">
                <a:latin typeface="Arial"/>
              </a:rPr>
              <a:t>Οικονόμου</a:t>
            </a:r>
            <a:r>
              <a:rPr lang="en">
                <a:latin typeface="Arial"/>
              </a:rPr>
              <a:t> </a:t>
            </a:r>
            <a:r>
              <a:rPr lang="en" err="1">
                <a:latin typeface="Arial"/>
              </a:rPr>
              <a:t>Χρήστος</a:t>
            </a:r>
            <a:r>
              <a:rPr lang="en">
                <a:latin typeface="Arial"/>
              </a:rPr>
              <a:t>                                1026</a:t>
            </a:r>
            <a:r>
              <a:rPr lang="en"/>
              <a:t>8</a:t>
            </a:r>
          </a:p>
        </p:txBody>
      </p:sp>
      <p:sp>
        <p:nvSpPr>
          <p:cNvPr id="664" name="Google Shape;664;p28"/>
          <p:cNvSpPr/>
          <p:nvPr/>
        </p:nvSpPr>
        <p:spPr>
          <a:xfrm rot="16200000">
            <a:off x="382945" y="1765456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2354388" y="-2452864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D25289-CC9B-E404-81BF-8059AFDA4A56}"/>
              </a:ext>
            </a:extLst>
          </p:cNvPr>
          <p:cNvSpPr txBox="1"/>
          <p:nvPr/>
        </p:nvSpPr>
        <p:spPr>
          <a:xfrm>
            <a:off x="783827" y="2720579"/>
            <a:ext cx="57546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1800">
                <a:solidFill>
                  <a:schemeClr val="tx1"/>
                </a:solidFill>
              </a:rPr>
              <a:t>ΣΧΕΔΙΑΣΗ ΣΥΣΤΗΜΑΤΩΝ VLSI (2023 – 2024)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49D001F-A2E9-1B28-370A-FA40B5A8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37" y="411798"/>
            <a:ext cx="7704000" cy="572700"/>
          </a:xfrm>
        </p:spPr>
        <p:txBody>
          <a:bodyPr/>
          <a:lstStyle/>
          <a:p>
            <a:r>
              <a:rPr lang="el-GR">
                <a:latin typeface="+mj-lt"/>
              </a:rPr>
              <a:t>Εφαρμογές για το προτεινόμενο memristor (2) </a:t>
            </a:r>
          </a:p>
          <a:p>
            <a:endParaRPr lang="el-GR"/>
          </a:p>
        </p:txBody>
      </p:sp>
      <p:pic>
        <p:nvPicPr>
          <p:cNvPr id="3" name="Εικόνα 2" descr="Εικόνα που περιέχει κείμενο, διάγραμμα, ορθογώνιο παραλληλόγραμμ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59FAC728-B108-BB29-2917-589B4D5B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19" y="1211309"/>
            <a:ext cx="2743200" cy="2464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FC201-83F0-1E81-A248-6D36884CF5AA}"/>
              </a:ext>
            </a:extLst>
          </p:cNvPr>
          <p:cNvSpPr txBox="1"/>
          <p:nvPr/>
        </p:nvSpPr>
        <p:spPr>
          <a:xfrm>
            <a:off x="630409" y="4435231"/>
            <a:ext cx="32296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Λογικές πύλες με βάση το memristor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7EDE7-0334-9D90-4ECB-0851A6FB6F67}"/>
              </a:ext>
            </a:extLst>
          </p:cNvPr>
          <p:cNvSpPr txBox="1"/>
          <p:nvPr/>
        </p:nvSpPr>
        <p:spPr>
          <a:xfrm>
            <a:off x="4035389" y="1287536"/>
            <a:ext cx="5002195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Αύξηση ή μείωση της αντίστασης του memristor με βάσει τον συνδυασμό φοράς ρεύματος και πολικότητας</a:t>
            </a:r>
          </a:p>
          <a:p>
            <a:endParaRPr lang="el-GR">
              <a:solidFill>
                <a:schemeClr val="tx1"/>
              </a:solidFill>
            </a:endParaRPr>
          </a:p>
          <a:p>
            <a:r>
              <a:rPr lang="el-GR" u="sng">
                <a:solidFill>
                  <a:schemeClr val="tx1"/>
                </a:solidFill>
              </a:rPr>
              <a:t>ΑΝD</a:t>
            </a:r>
            <a:r>
              <a:rPr lang="el-GR">
                <a:solidFill>
                  <a:schemeClr val="tx1"/>
                </a:solidFill>
              </a:rPr>
              <a:t> </a:t>
            </a:r>
          </a:p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</a:rPr>
              <a:t>Για Υ1= 1 , Υ2 = 0 ροή ρεύματος από M3 σε Μ4 </a:t>
            </a:r>
            <a:r>
              <a:rPr lang="en-US">
                <a:solidFill>
                  <a:schemeClr val="tx1"/>
                </a:solidFill>
              </a:rPr>
              <a:t>  </a:t>
            </a:r>
            <a:r>
              <a:rPr lang="el-GR">
                <a:solidFill>
                  <a:schemeClr val="tx1"/>
                </a:solidFill>
              </a:rPr>
              <a:t>και R</a:t>
            </a:r>
            <a:r>
              <a:rPr lang="el-GR" sz="1000">
                <a:solidFill>
                  <a:schemeClr val="tx1"/>
                </a:solidFill>
              </a:rPr>
              <a:t>M3  </a:t>
            </a:r>
            <a:r>
              <a:rPr lang="el-GR" sz="1200">
                <a:solidFill>
                  <a:schemeClr val="tx1"/>
                </a:solidFill>
              </a:rPr>
              <a:t>=</a:t>
            </a:r>
            <a:r>
              <a:rPr lang="el-GR">
                <a:solidFill>
                  <a:schemeClr val="tx1"/>
                </a:solidFill>
              </a:rPr>
              <a:t> R</a:t>
            </a:r>
            <a:r>
              <a:rPr lang="el-GR" sz="1000">
                <a:solidFill>
                  <a:schemeClr val="tx1"/>
                </a:solidFill>
              </a:rPr>
              <a:t>OFF </a:t>
            </a:r>
            <a:r>
              <a:rPr lang="el-GR">
                <a:solidFill>
                  <a:schemeClr val="tx1"/>
                </a:solidFill>
              </a:rPr>
              <a:t>ενώ R</a:t>
            </a:r>
            <a:r>
              <a:rPr lang="el-GR" sz="1000">
                <a:solidFill>
                  <a:schemeClr val="tx1"/>
                </a:solidFill>
              </a:rPr>
              <a:t>M4 </a:t>
            </a:r>
            <a:r>
              <a:rPr lang="el-GR">
                <a:solidFill>
                  <a:schemeClr val="tx1"/>
                </a:solidFill>
              </a:rPr>
              <a:t>= R</a:t>
            </a:r>
            <a:r>
              <a:rPr lang="el-GR" sz="1000">
                <a:solidFill>
                  <a:schemeClr val="tx1"/>
                </a:solidFill>
              </a:rPr>
              <a:t>ON</a:t>
            </a:r>
          </a:p>
          <a:p>
            <a:endParaRPr lang="el-GR" sz="1000">
              <a:solidFill>
                <a:schemeClr val="tx1"/>
              </a:solidFill>
            </a:endParaRPr>
          </a:p>
          <a:p>
            <a:r>
              <a:rPr lang="el-GR" u="sng">
                <a:solidFill>
                  <a:schemeClr val="tx1"/>
                </a:solidFill>
              </a:rPr>
              <a:t>OR</a:t>
            </a:r>
          </a:p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</a:rPr>
              <a:t>Για Χ1 = 1, Υ2 = 0  ροή ρεύματος από Μ1 προς Μ2 και R</a:t>
            </a:r>
            <a:r>
              <a:rPr lang="el-GR" sz="1000">
                <a:solidFill>
                  <a:schemeClr val="tx1"/>
                </a:solidFill>
              </a:rPr>
              <a:t>M1  </a:t>
            </a:r>
            <a:r>
              <a:rPr lang="el-GR" sz="1200">
                <a:solidFill>
                  <a:schemeClr val="tx1"/>
                </a:solidFill>
              </a:rPr>
              <a:t>=</a:t>
            </a:r>
            <a:r>
              <a:rPr lang="el-GR">
                <a:solidFill>
                  <a:schemeClr val="tx1"/>
                </a:solidFill>
              </a:rPr>
              <a:t> R</a:t>
            </a:r>
            <a:r>
              <a:rPr lang="el-GR" sz="1000">
                <a:solidFill>
                  <a:schemeClr val="tx1"/>
                </a:solidFill>
              </a:rPr>
              <a:t>OΝ </a:t>
            </a:r>
            <a:r>
              <a:rPr lang="el-GR">
                <a:solidFill>
                  <a:schemeClr val="tx1"/>
                </a:solidFill>
              </a:rPr>
              <a:t>ενώ R</a:t>
            </a:r>
            <a:r>
              <a:rPr lang="el-GR" sz="1000">
                <a:solidFill>
                  <a:schemeClr val="tx1"/>
                </a:solidFill>
              </a:rPr>
              <a:t>M4 </a:t>
            </a:r>
            <a:r>
              <a:rPr lang="el-GR">
                <a:solidFill>
                  <a:schemeClr val="tx1"/>
                </a:solidFill>
              </a:rPr>
              <a:t>= R</a:t>
            </a:r>
            <a:r>
              <a:rPr lang="el-GR" sz="1000">
                <a:solidFill>
                  <a:schemeClr val="tx1"/>
                </a:solidFill>
              </a:rPr>
              <a:t>OFF</a:t>
            </a:r>
          </a:p>
          <a:p>
            <a:endParaRPr lang="el-GR" sz="1000">
              <a:solidFill>
                <a:schemeClr val="tx1"/>
              </a:solidFill>
            </a:endParaRPr>
          </a:p>
          <a:p>
            <a:r>
              <a:rPr lang="el-GR" u="sng">
                <a:solidFill>
                  <a:schemeClr val="tx1"/>
                </a:solidFill>
              </a:rPr>
              <a:t>XOR</a:t>
            </a:r>
          </a:p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</a:rPr>
              <a:t>AND , ΟR και ένα επιπλέον memristor με σχεδιαστική επιλογή με  R</a:t>
            </a:r>
            <a:r>
              <a:rPr lang="el-GR" sz="1000">
                <a:solidFill>
                  <a:schemeClr val="tx1"/>
                </a:solidFill>
              </a:rPr>
              <a:t>M5 &gt;&gt; </a:t>
            </a:r>
            <a:r>
              <a:rPr lang="el-GR">
                <a:solidFill>
                  <a:schemeClr val="tx1"/>
                </a:solidFill>
              </a:rPr>
              <a:t>R</a:t>
            </a:r>
            <a:r>
              <a:rPr lang="el-GR" sz="1000">
                <a:solidFill>
                  <a:schemeClr val="tx1"/>
                </a:solidFill>
              </a:rPr>
              <a:t>M1,2,3,4 </a:t>
            </a:r>
            <a:endParaRPr lang="el-GR">
              <a:solidFill>
                <a:schemeClr val="tx1"/>
              </a:solidFill>
            </a:endParaRPr>
          </a:p>
        </p:txBody>
      </p:sp>
      <p:pic>
        <p:nvPicPr>
          <p:cNvPr id="4" name="Εικόνα 3" descr="Εικόνα που περιέχει κείμενο, γραμματοσειρά, γραμμή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664FEAFA-4664-17C3-2CA6-85C0BE67C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20" y="3622605"/>
            <a:ext cx="2743200" cy="405517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γραμματοσειρά, γραμμή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835E95E7-4118-6E36-BA05-78E7B5A8F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20" y="4021606"/>
            <a:ext cx="2743200" cy="3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2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2B5F5611-9D65-5082-C482-6C4C2589E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726DB30F-6D51-FCC2-B274-FF79E53BF6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8525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 Nova"/>
              </a:rPr>
              <a:t>ΜΝΗΜΕΣ ReRAM</a:t>
            </a:r>
          </a:p>
        </p:txBody>
      </p:sp>
      <p:sp>
        <p:nvSpPr>
          <p:cNvPr id="740" name="Google Shape;740;p32">
            <a:extLst>
              <a:ext uri="{FF2B5EF4-FFF2-40B4-BE49-F238E27FC236}">
                <a16:creationId xmlns:a16="http://schemas.microsoft.com/office/drawing/2014/main" id="{E74F2AF2-7F8B-8D3E-1C60-FDDE04AF264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19427" y="2328096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A0C2EFD9-14D7-6E9A-3A35-0461E013B2A1}"/>
              </a:ext>
            </a:extLst>
          </p:cNvPr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362E4A85-99F3-07AF-421C-BC265420EE3F}"/>
              </a:ext>
            </a:extLst>
          </p:cNvPr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>
            <a:extLst>
              <a:ext uri="{FF2B5EF4-FFF2-40B4-BE49-F238E27FC236}">
                <a16:creationId xmlns:a16="http://schemas.microsoft.com/office/drawing/2014/main" id="{DD248EB9-E0F6-ABA5-7B94-32B7C511CC42}"/>
              </a:ext>
            </a:extLst>
          </p:cNvPr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>
              <a:extLst>
                <a:ext uri="{FF2B5EF4-FFF2-40B4-BE49-F238E27FC236}">
                  <a16:creationId xmlns:a16="http://schemas.microsoft.com/office/drawing/2014/main" id="{648187F7-8484-CAF3-B33A-202999ECE888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>
              <a:extLst>
                <a:ext uri="{FF2B5EF4-FFF2-40B4-BE49-F238E27FC236}">
                  <a16:creationId xmlns:a16="http://schemas.microsoft.com/office/drawing/2014/main" id="{71E1C0C9-482B-6A99-BE3D-4031D4972323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>
              <a:extLst>
                <a:ext uri="{FF2B5EF4-FFF2-40B4-BE49-F238E27FC236}">
                  <a16:creationId xmlns:a16="http://schemas.microsoft.com/office/drawing/2014/main" id="{245AA96F-E50E-3E50-E147-A1433D6A9E5E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430C5AC5-4E30-5E64-30D3-B21EDC1EF519}"/>
              </a:ext>
            </a:extLst>
          </p:cNvPr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>
              <a:extLst>
                <a:ext uri="{FF2B5EF4-FFF2-40B4-BE49-F238E27FC236}">
                  <a16:creationId xmlns:a16="http://schemas.microsoft.com/office/drawing/2014/main" id="{FEC866C3-3316-01BD-6300-C7BBB01F50F5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>
              <a:extLst>
                <a:ext uri="{FF2B5EF4-FFF2-40B4-BE49-F238E27FC236}">
                  <a16:creationId xmlns:a16="http://schemas.microsoft.com/office/drawing/2014/main" id="{84C99FE2-7189-3870-EB78-E6BF951668C9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A5E53543-0CD7-A19C-21B9-B9C04F63117E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>
            <a:extLst>
              <a:ext uri="{FF2B5EF4-FFF2-40B4-BE49-F238E27FC236}">
                <a16:creationId xmlns:a16="http://schemas.microsoft.com/office/drawing/2014/main" id="{1543318D-45D1-A2AE-6E16-0E8CFE6229DA}"/>
              </a:ext>
            </a:extLst>
          </p:cNvPr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>
            <a:extLst>
              <a:ext uri="{FF2B5EF4-FFF2-40B4-BE49-F238E27FC236}">
                <a16:creationId xmlns:a16="http://schemas.microsoft.com/office/drawing/2014/main" id="{92059C14-F646-91D2-30F8-5E28C1C5C357}"/>
              </a:ext>
            </a:extLst>
          </p:cNvPr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>
              <a:extLst>
                <a:ext uri="{FF2B5EF4-FFF2-40B4-BE49-F238E27FC236}">
                  <a16:creationId xmlns:a16="http://schemas.microsoft.com/office/drawing/2014/main" id="{54E8D7A7-536E-450F-9DB8-D43D16609058}"/>
                </a:ext>
              </a:extLst>
            </p:cNvPr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09CB60A7-4634-7F4F-DD15-F6169C85B091}"/>
                </a:ext>
              </a:extLst>
            </p:cNvPr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EC27FBAD-0A62-7A17-39EE-5509306F0B7D}"/>
                </a:ext>
              </a:extLst>
            </p:cNvPr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981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43C58B9-AA86-3280-07D7-18BE074F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Arial"/>
              </a:rPr>
              <a:t>Μνήμες ReRAM</a:t>
            </a:r>
          </a:p>
        </p:txBody>
      </p:sp>
      <p:pic>
        <p:nvPicPr>
          <p:cNvPr id="7" name="Εικόνα 6" descr="Εικόνα που περιέχει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7E1B473E-C78D-DCDC-4DF8-0E0CA08CF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38" y="1140697"/>
            <a:ext cx="2743200" cy="1666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C9ACD4-618A-4A1F-2C1E-1D1358F4A938}"/>
              </a:ext>
            </a:extLst>
          </p:cNvPr>
          <p:cNvSpPr txBox="1"/>
          <p:nvPr/>
        </p:nvSpPr>
        <p:spPr>
          <a:xfrm>
            <a:off x="3785234" y="1090674"/>
            <a:ext cx="51873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</a:rPr>
              <a:t>Δομή : Διηλεκτρικό υλικό ανάμεσα σε 2 μεταλλικά ηλεκτρόδια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125A6-D2F7-7008-9343-8EACE22B55FA}"/>
              </a:ext>
            </a:extLst>
          </p:cNvPr>
          <p:cNvSpPr txBox="1"/>
          <p:nvPr/>
        </p:nvSpPr>
        <p:spPr>
          <a:xfrm>
            <a:off x="3781424" y="1683644"/>
            <a:ext cx="519112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  <a:ea typeface="Calibri"/>
                <a:cs typeface="Calibri"/>
              </a:rPr>
              <a:t>Λειτουργία : Σε 2 διακριτές καταστάσεις :(High Resistance State – HRS) - 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R</a:t>
            </a:r>
            <a:r>
              <a:rPr lang="en-US" baseline="-25000">
                <a:solidFill>
                  <a:schemeClr val="tx1"/>
                </a:solidFill>
                <a:ea typeface="Calibri"/>
                <a:cs typeface="Calibri"/>
              </a:rPr>
              <a:t>OFF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el-GR">
                <a:solidFill>
                  <a:schemeClr val="tx1"/>
                </a:solidFill>
                <a:ea typeface="Calibri"/>
                <a:cs typeface="Calibri"/>
              </a:rPr>
              <a:t>και τη χαμηλή (Low Resistance State – LRS) - 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R</a:t>
            </a:r>
            <a:r>
              <a:rPr lang="en-US" baseline="-25000">
                <a:solidFill>
                  <a:schemeClr val="tx1"/>
                </a:solidFill>
                <a:ea typeface="Calibri"/>
                <a:cs typeface="Calibri"/>
              </a:rPr>
              <a:t>ON</a:t>
            </a:r>
            <a:endParaRPr lang="el-G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D4AF1-86A2-2DAA-DD52-5D28A55DC717}"/>
              </a:ext>
            </a:extLst>
          </p:cNvPr>
          <p:cNvSpPr txBox="1"/>
          <p:nvPr/>
        </p:nvSpPr>
        <p:spPr>
          <a:xfrm>
            <a:off x="383116" y="3047947"/>
            <a:ext cx="32385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ReRAM Devices : Memristors </a:t>
            </a:r>
          </a:p>
        </p:txBody>
      </p:sp>
      <p:pic>
        <p:nvPicPr>
          <p:cNvPr id="6" name="Εικόνα 5" descr="Εικόνα που περιέχει κείμενο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2EFA62CF-5FE1-900F-6DFA-60AFECFB4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3349943"/>
            <a:ext cx="4086225" cy="638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123135-8D04-7E2B-A023-48213EC3614A}"/>
              </a:ext>
            </a:extLst>
          </p:cNvPr>
          <p:cNvSpPr txBox="1"/>
          <p:nvPr/>
        </p:nvSpPr>
        <p:spPr>
          <a:xfrm>
            <a:off x="3781424" y="2362905"/>
            <a:ext cx="489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  <a:latin typeface="+mn-lt"/>
              </a:rPr>
              <a:t>Χρησιμοποιείται για κατασκευή μνήμης</a:t>
            </a:r>
            <a:r>
              <a:rPr lang="en-US">
                <a:solidFill>
                  <a:schemeClr val="tx1"/>
                </a:solidFill>
                <a:latin typeface="+mn-lt"/>
              </a:rPr>
              <a:t> </a:t>
            </a:r>
            <a:r>
              <a:rPr lang="el-GR">
                <a:solidFill>
                  <a:schemeClr val="tx1"/>
                </a:solidFill>
                <a:latin typeface="+mn-lt"/>
              </a:rPr>
              <a:t>και  </a:t>
            </a:r>
            <a:r>
              <a:rPr lang="el-GR" ker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αναλογικών on-chip κυκλωμάτων</a:t>
            </a:r>
            <a:endParaRPr lang="el-GR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DBC20-1399-2F21-2117-8F2275F86618}"/>
              </a:ext>
            </a:extLst>
          </p:cNvPr>
          <p:cNvSpPr txBox="1"/>
          <p:nvPr/>
        </p:nvSpPr>
        <p:spPr>
          <a:xfrm>
            <a:off x="383116" y="4021749"/>
            <a:ext cx="408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Ένωση μεταλλικού στρώματος </a:t>
            </a:r>
            <a:r>
              <a:rPr lang="en-US">
                <a:solidFill>
                  <a:schemeClr val="tx1"/>
                </a:solidFill>
              </a:rPr>
              <a:t>CMOS </a:t>
            </a:r>
            <a:r>
              <a:rPr lang="el-GR">
                <a:solidFill>
                  <a:schemeClr val="tx1"/>
                </a:solidFill>
              </a:rPr>
              <a:t>με το με </a:t>
            </a:r>
            <a:r>
              <a:rPr lang="en-US">
                <a:solidFill>
                  <a:schemeClr val="tx1"/>
                </a:solidFill>
              </a:rPr>
              <a:t>memristor </a:t>
            </a:r>
            <a:r>
              <a:rPr lang="el-GR">
                <a:solidFill>
                  <a:schemeClr val="tx1"/>
                </a:solidFill>
              </a:rPr>
              <a:t>με 2 </a:t>
            </a:r>
            <a:r>
              <a:rPr lang="en-US">
                <a:solidFill>
                  <a:schemeClr val="tx1"/>
                </a:solidFill>
              </a:rPr>
              <a:t>vias</a:t>
            </a:r>
            <a:endParaRPr lang="el-GR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A9913-DD5A-887A-0CC2-6D0C84AB5AB1}"/>
              </a:ext>
            </a:extLst>
          </p:cNvPr>
          <p:cNvSpPr txBox="1"/>
          <p:nvPr/>
        </p:nvSpPr>
        <p:spPr>
          <a:xfrm>
            <a:off x="4572000" y="3283085"/>
            <a:ext cx="4475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</a:rPr>
              <a:t>Μικρό μέγεθος, ελαχιστοποίηση απαιτούμενης επιφάνειας, μη πτητική μνήμη ,ικανότητα αποθήκευσης περισσοτέρων του 1 </a:t>
            </a:r>
            <a:r>
              <a:rPr lang="en-US">
                <a:solidFill>
                  <a:schemeClr val="tx1"/>
                </a:solidFill>
              </a:rPr>
              <a:t>bit</a:t>
            </a:r>
            <a:endParaRPr lang="el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42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5C18CB-E2F5-1A89-BCE4-A247133B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+mj-lt"/>
              </a:rPr>
              <a:t>1T1R </a:t>
            </a:r>
            <a:r>
              <a:rPr lang="el-GR" err="1">
                <a:latin typeface="+mj-lt"/>
              </a:rPr>
              <a:t>Primitive</a:t>
            </a:r>
            <a:r>
              <a:rPr lang="el-GR">
                <a:latin typeface="+mj-lt"/>
              </a:rPr>
              <a:t> </a:t>
            </a:r>
            <a:r>
              <a:rPr lang="el-GR" err="1">
                <a:latin typeface="+mj-lt"/>
              </a:rPr>
              <a:t>Cell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91D43-CB1D-B3E7-4A0C-B23DABCE9AC5}"/>
              </a:ext>
            </a:extLst>
          </p:cNvPr>
          <p:cNvSpPr txBox="1"/>
          <p:nvPr/>
        </p:nvSpPr>
        <p:spPr>
          <a:xfrm>
            <a:off x="3752993" y="1510520"/>
            <a:ext cx="558165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NMOS ή PMOS με λειτουργία ως διακόπτης ή συσκευή </a:t>
            </a:r>
          </a:p>
          <a:p>
            <a:r>
              <a:rPr lang="el-GR">
                <a:solidFill>
                  <a:schemeClr val="tx1"/>
                </a:solidFill>
              </a:rPr>
              <a:t>πρόσβασης στο στοιχείο μνήμης και έλεγχος αντίστασης 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memristor </a:t>
            </a:r>
            <a:r>
              <a:rPr lang="el-GR">
                <a:solidFill>
                  <a:schemeClr val="tx1"/>
                </a:solidFill>
              </a:rPr>
              <a:t>μέσω της ροής ρεύματος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8AE2A-F901-EA2A-B84A-C3593781D27D}"/>
              </a:ext>
            </a:extLst>
          </p:cNvPr>
          <p:cNvSpPr txBox="1"/>
          <p:nvPr/>
        </p:nvSpPr>
        <p:spPr>
          <a:xfrm>
            <a:off x="3752993" y="1082678"/>
            <a:ext cx="51701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Transistor σε σειρά με στοιχείο μνημης(memristor)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8814B08-8E97-7021-F824-D9B0B4540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083619"/>
            <a:ext cx="2910251" cy="18434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38A55-0B88-7E76-53F2-F1D0A95E19A3}"/>
              </a:ext>
            </a:extLst>
          </p:cNvPr>
          <p:cNvSpPr txBox="1"/>
          <p:nvPr/>
        </p:nvSpPr>
        <p:spPr>
          <a:xfrm>
            <a:off x="3752993" y="2309161"/>
            <a:ext cx="4448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Διαφοροποίηση ανάλογα με την χρήση </a:t>
            </a:r>
            <a:r>
              <a:rPr lang="en-US">
                <a:solidFill>
                  <a:schemeClr val="tx1"/>
                </a:solidFill>
              </a:rPr>
              <a:t>PMOS </a:t>
            </a:r>
            <a:r>
              <a:rPr lang="el-GR">
                <a:solidFill>
                  <a:schemeClr val="tx1"/>
                </a:solidFill>
              </a:rPr>
              <a:t>ή </a:t>
            </a:r>
            <a:r>
              <a:rPr lang="en-US">
                <a:solidFill>
                  <a:schemeClr val="tx1"/>
                </a:solidFill>
              </a:rPr>
              <a:t>NMOS</a:t>
            </a:r>
            <a:endParaRPr lang="el-GR">
              <a:solidFill>
                <a:schemeClr val="tx1"/>
              </a:solidFill>
            </a:endParaRPr>
          </a:p>
        </p:txBody>
      </p:sp>
      <p:pic>
        <p:nvPicPr>
          <p:cNvPr id="10" name="Εικόνα 9" descr="Εικόνα που περιέχει διάγραμμα, γραμμή, γραμματοσειρά,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8015D767-C2E6-28B5-FAC0-74F52DD1F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02" y="3294386"/>
            <a:ext cx="1260054" cy="1576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4F8C3E-B1FF-5A05-6BC1-45DB8A205204}"/>
              </a:ext>
            </a:extLst>
          </p:cNvPr>
          <p:cNvSpPr txBox="1"/>
          <p:nvPr/>
        </p:nvSpPr>
        <p:spPr>
          <a:xfrm>
            <a:off x="2357916" y="3406170"/>
            <a:ext cx="60660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Pull up network : 2 1T1R </a:t>
            </a:r>
            <a:r>
              <a:rPr lang="el-GR">
                <a:solidFill>
                  <a:schemeClr val="tx1"/>
                </a:solidFill>
              </a:rPr>
              <a:t>στοιχεία με </a:t>
            </a:r>
            <a:r>
              <a:rPr lang="en-US">
                <a:solidFill>
                  <a:schemeClr val="tx1"/>
                </a:solidFill>
              </a:rPr>
              <a:t>PMOS</a:t>
            </a:r>
            <a:endParaRPr lang="el-GR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O</a:t>
            </a:r>
            <a:r>
              <a:rPr lang="el-GR">
                <a:solidFill>
                  <a:schemeClr val="tx1"/>
                </a:solidFill>
              </a:rPr>
              <a:t>ποιαδηποτε πύλη στο λογικό ‘1’ 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l-GR">
                <a:solidFill>
                  <a:schemeClr val="tx1"/>
                </a:solidFill>
              </a:rPr>
              <a:t>και τότε μετατροπή σε αντιστροφέα </a:t>
            </a:r>
          </a:p>
          <a:p>
            <a:pPr>
              <a:buClr>
                <a:schemeClr val="tx1"/>
              </a:buClr>
              <a:buSzPct val="130000"/>
            </a:pPr>
            <a:r>
              <a:rPr lang="el-GR">
                <a:solidFill>
                  <a:schemeClr val="tx1"/>
                </a:solidFill>
              </a:rPr>
              <a:t>       την τάση στο 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38B8AD-AABC-5508-7F6C-8E37F3E5A6F2}"/>
              </a:ext>
            </a:extLst>
          </p:cNvPr>
          <p:cNvSpPr txBox="1"/>
          <p:nvPr/>
        </p:nvSpPr>
        <p:spPr>
          <a:xfrm>
            <a:off x="2357916" y="4215281"/>
            <a:ext cx="448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Pull down network : 1T1R</a:t>
            </a:r>
            <a:r>
              <a:rPr lang="el-GR">
                <a:solidFill>
                  <a:schemeClr val="tx1"/>
                </a:solidFill>
              </a:rPr>
              <a:t> στοιχείο σε σειρά με </a:t>
            </a:r>
            <a:r>
              <a:rPr lang="en-US">
                <a:solidFill>
                  <a:schemeClr val="tx1"/>
                </a:solidFill>
              </a:rPr>
              <a:t>NMOS </a:t>
            </a:r>
            <a:endParaRPr lang="el-GR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CDFB9E-B871-31FC-1B35-B5FC2FE79E04}"/>
              </a:ext>
            </a:extLst>
          </p:cNvPr>
          <p:cNvSpPr txBox="1"/>
          <p:nvPr/>
        </p:nvSpPr>
        <p:spPr>
          <a:xfrm>
            <a:off x="720000" y="2986609"/>
            <a:ext cx="1878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Πύλη </a:t>
            </a:r>
            <a:r>
              <a:rPr lang="en-US">
                <a:solidFill>
                  <a:schemeClr val="tx1"/>
                </a:solidFill>
              </a:rPr>
              <a:t>NAND </a:t>
            </a:r>
            <a:r>
              <a:rPr lang="el-GR">
                <a:solidFill>
                  <a:schemeClr val="tx1"/>
                </a:solidFill>
              </a:rPr>
              <a:t>με 1Τ1</a:t>
            </a:r>
            <a:r>
              <a:rPr lang="en-US">
                <a:solidFill>
                  <a:schemeClr val="tx1"/>
                </a:solidFill>
              </a:rPr>
              <a:t>R</a:t>
            </a:r>
            <a:endParaRPr lang="el-GR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8FC2A-B3BC-0830-638D-3BB22E3D4FEA}"/>
              </a:ext>
            </a:extLst>
          </p:cNvPr>
          <p:cNvSpPr txBox="1"/>
          <p:nvPr/>
        </p:nvSpPr>
        <p:spPr>
          <a:xfrm>
            <a:off x="2357916" y="4611643"/>
            <a:ext cx="411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Διαφοροποίηση </a:t>
            </a:r>
            <a:r>
              <a:rPr lang="en-US">
                <a:solidFill>
                  <a:schemeClr val="tx1"/>
                </a:solidFill>
              </a:rPr>
              <a:t>: </a:t>
            </a:r>
            <a:r>
              <a:rPr lang="el-GR">
                <a:solidFill>
                  <a:schemeClr val="tx1"/>
                </a:solidFill>
              </a:rPr>
              <a:t>Αναλογικές είσοδοι και έξοδος</a:t>
            </a:r>
          </a:p>
        </p:txBody>
      </p:sp>
    </p:spTree>
    <p:extLst>
      <p:ext uri="{BB962C8B-B14F-4D97-AF65-F5344CB8AC3E}">
        <p14:creationId xmlns:p14="http://schemas.microsoft.com/office/powerpoint/2010/main" val="163527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F035D7-39CF-4E29-33DF-35C00EDB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2T1R Primitive Cell</a:t>
            </a:r>
            <a:endParaRPr lang="el-GR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FF232-70AF-0F02-F077-F64BAA6D9731}"/>
              </a:ext>
            </a:extLst>
          </p:cNvPr>
          <p:cNvSpPr txBox="1"/>
          <p:nvPr/>
        </p:nvSpPr>
        <p:spPr>
          <a:xfrm>
            <a:off x="2811952" y="1521423"/>
            <a:ext cx="6126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2Τ1</a:t>
            </a:r>
            <a:r>
              <a:rPr lang="en-US">
                <a:solidFill>
                  <a:schemeClr val="tx1"/>
                </a:solidFill>
              </a:rPr>
              <a:t>R : A</a:t>
            </a:r>
            <a:r>
              <a:rPr lang="el-GR">
                <a:solidFill>
                  <a:schemeClr val="tx1"/>
                </a:solidFill>
              </a:rPr>
              <a:t>ύξηση πολυπλοκότητας εάν η τεχνολογία της </a:t>
            </a:r>
            <a:r>
              <a:rPr lang="en-US">
                <a:solidFill>
                  <a:schemeClr val="tx1"/>
                </a:solidFill>
              </a:rPr>
              <a:t>RRAM </a:t>
            </a:r>
            <a:r>
              <a:rPr lang="el-GR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απαιτεί </a:t>
            </a:r>
          </a:p>
          <a:p>
            <a:r>
              <a:rPr lang="el-GR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υψηλότερες τάσεις από αυτό που υποστηρίζει η </a:t>
            </a:r>
            <a:r>
              <a:rPr lang="en-US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CMOS </a:t>
            </a:r>
            <a:r>
              <a:rPr lang="en-US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l-GR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η  1</a:t>
            </a:r>
            <a:r>
              <a:rPr lang="en-US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l-GR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</a:p>
          <a:p>
            <a:r>
              <a:rPr lang="el-GR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αρχιτεκτονική δεν μπορεί να εγγυηθεί μια αρκετά χαμηλή </a:t>
            </a:r>
            <a:endParaRPr lang="en-US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πτώση τάσης στο </a:t>
            </a:r>
            <a:r>
              <a:rPr lang="en-US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memristor </a:t>
            </a:r>
            <a:r>
              <a:rPr lang="el-GR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της </a:t>
            </a:r>
            <a:r>
              <a:rPr lang="en-US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ReRAM) . </a:t>
            </a:r>
            <a:endParaRPr lang="el-GR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4B3C88A6-7932-E917-C653-05A49D854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9" y="1540967"/>
            <a:ext cx="1942512" cy="186912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B43649-0CAA-8D1E-8B20-A1EFD6BC63BB}"/>
                  </a:ext>
                </a:extLst>
              </p:cNvPr>
              <p:cNvSpPr txBox="1"/>
              <p:nvPr/>
            </p:nvSpPr>
            <p:spPr>
              <a:xfrm>
                <a:off x="2811952" y="2722079"/>
                <a:ext cx="5832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Clr>
                    <a:schemeClr val="tx1"/>
                  </a:buClr>
                  <a:buSzPct val="130000"/>
                  <a:buFont typeface="Arial" panose="020B0604020202020204" pitchFamily="34" charset="0"/>
                  <a:buChar char="•"/>
                </a:pPr>
                <a:r>
                  <a:rPr lang="el-GR">
                    <a:solidFill>
                      <a:schemeClr val="tx1"/>
                    </a:solidFill>
                  </a:rPr>
                  <a:t>Οι ακροδέκτες ΒΙΤ1 και ΒΙΤ2 σε υψηλή και χαμηλή τάση αντίστοιχα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𝑊𝑂𝑅𝐷</m:t>
                        </m:r>
                      </m:sub>
                    </m:sSub>
                  </m:oMath>
                </a14:m>
                <a:r>
                  <a:rPr lang="el-GR">
                    <a:solidFill>
                      <a:schemeClr val="tx1"/>
                    </a:solidFill>
                    <a:latin typeface="+mn-lt"/>
                  </a:rPr>
                  <a:t> αναμεσά σε αυτές τις 2 τιμές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B43649-0CAA-8D1E-8B20-A1EFD6BC6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952" y="2722079"/>
                <a:ext cx="5832046" cy="523220"/>
              </a:xfrm>
              <a:prstGeom prst="rect">
                <a:avLst/>
              </a:prstGeom>
              <a:blipFill>
                <a:blip r:embed="rId3"/>
                <a:stretch>
                  <a:fillRect l="-627" t="-11765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D36E808-27D3-ECE8-7DCC-B7DB028F97BF}"/>
              </a:ext>
            </a:extLst>
          </p:cNvPr>
          <p:cNvSpPr txBox="1"/>
          <p:nvPr/>
        </p:nvSpPr>
        <p:spPr>
          <a:xfrm>
            <a:off x="2811952" y="3313480"/>
            <a:ext cx="2880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</a:rPr>
              <a:t>Υψηλή τάση =&gt; </a:t>
            </a:r>
            <a:r>
              <a:rPr lang="en-US">
                <a:solidFill>
                  <a:schemeClr val="tx1"/>
                </a:solidFill>
              </a:rPr>
              <a:t>Q5 ON</a:t>
            </a:r>
          </a:p>
          <a:p>
            <a:pPr>
              <a:buClr>
                <a:schemeClr val="tx1"/>
              </a:buClr>
              <a:buSzPct val="130000"/>
            </a:pPr>
            <a:endParaRPr lang="el-GR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</a:rPr>
              <a:t>Χαμηλή τάση =&gt; </a:t>
            </a:r>
            <a:r>
              <a:rPr lang="en-US">
                <a:solidFill>
                  <a:schemeClr val="tx1"/>
                </a:solidFill>
              </a:rPr>
              <a:t>Q4 ON</a:t>
            </a:r>
          </a:p>
          <a:p>
            <a:pPr>
              <a:buClr>
                <a:schemeClr val="tx1"/>
              </a:buClr>
              <a:buSzPct val="130000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</a:rPr>
              <a:t>Ποτέ </a:t>
            </a:r>
            <a:r>
              <a:rPr lang="en-US">
                <a:solidFill>
                  <a:schemeClr val="tx1"/>
                </a:solidFill>
              </a:rPr>
              <a:t>Q4 , Q5 </a:t>
            </a:r>
            <a:r>
              <a:rPr lang="el-GR">
                <a:solidFill>
                  <a:schemeClr val="tx1"/>
                </a:solidFill>
              </a:rPr>
              <a:t>ταυτόχρονα </a:t>
            </a:r>
            <a:r>
              <a:rPr lang="en-US">
                <a:solidFill>
                  <a:schemeClr val="tx1"/>
                </a:solidFill>
              </a:rPr>
              <a:t>ON </a:t>
            </a:r>
          </a:p>
          <a:p>
            <a:pPr>
              <a:buClr>
                <a:schemeClr val="tx1"/>
              </a:buClr>
              <a:buSzPct val="130000"/>
            </a:pPr>
            <a:endParaRPr lang="el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1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EAB569C-2B04-15A9-8DA9-4F4E1E2B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Layout </a:t>
            </a:r>
            <a:r>
              <a:rPr lang="el-GR">
                <a:latin typeface="+mn-lt"/>
              </a:rPr>
              <a:t>Διάταξης </a:t>
            </a:r>
            <a:r>
              <a:rPr lang="en-US">
                <a:latin typeface="+mn-lt"/>
              </a:rPr>
              <a:t>Crossbar </a:t>
            </a:r>
            <a:r>
              <a:rPr lang="el-GR">
                <a:latin typeface="+mn-lt"/>
              </a:rPr>
              <a:t>για 1</a:t>
            </a:r>
            <a:r>
              <a:rPr lang="en-US">
                <a:latin typeface="+mn-lt"/>
              </a:rPr>
              <a:t>T1R</a:t>
            </a:r>
            <a:endParaRPr lang="el-GR">
              <a:latin typeface="+mn-lt"/>
            </a:endParaRPr>
          </a:p>
        </p:txBody>
      </p:sp>
      <p:pic>
        <p:nvPicPr>
          <p:cNvPr id="3" name="Εικόνα 2" descr="Εικόνα που περιέχει κείμενο, στιγμιότυπο οθόνης, διάγραμμα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C517BF14-54B4-A36E-F6F5-C8375CAFB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45" y="1124951"/>
            <a:ext cx="5563590" cy="3339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D09F51-969A-0954-CF88-95EFA2DACA4A}"/>
              </a:ext>
            </a:extLst>
          </p:cNvPr>
          <p:cNvSpPr txBox="1"/>
          <p:nvPr/>
        </p:nvSpPr>
        <p:spPr>
          <a:xfrm>
            <a:off x="6104835" y="2029612"/>
            <a:ext cx="239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</a:rPr>
              <a:t>Τοποθέτηση </a:t>
            </a:r>
            <a:r>
              <a:rPr lang="en-US">
                <a:solidFill>
                  <a:schemeClr val="tx1"/>
                </a:solidFill>
              </a:rPr>
              <a:t>Memristor </a:t>
            </a:r>
            <a:r>
              <a:rPr lang="el-GR">
                <a:solidFill>
                  <a:schemeClr val="tx1"/>
                </a:solidFill>
              </a:rPr>
              <a:t>πάνω από το </a:t>
            </a:r>
            <a:r>
              <a:rPr lang="en-US">
                <a:solidFill>
                  <a:schemeClr val="tx1"/>
                </a:solidFill>
              </a:rPr>
              <a:t>pMOS</a:t>
            </a:r>
            <a:endParaRPr lang="el-GR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75ACB-3FDD-EBD0-3E1A-2D0A03DCAED1}"/>
              </a:ext>
            </a:extLst>
          </p:cNvPr>
          <p:cNvSpPr txBox="1"/>
          <p:nvPr/>
        </p:nvSpPr>
        <p:spPr>
          <a:xfrm>
            <a:off x="6104835" y="1221204"/>
            <a:ext cx="28408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  <a:latin typeface="+mn-lt"/>
                <a:ea typeface="Calibri" panose="020F0502020204030204" pitchFamily="34" charset="0"/>
              </a:rPr>
              <a:t>Διάταξη </a:t>
            </a:r>
            <a:r>
              <a:rPr lang="el-GR" ker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16 × 16 σχεδιασμένη </a:t>
            </a:r>
            <a:endParaRPr lang="en-US" kern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</a:endParaRPr>
          </a:p>
          <a:p>
            <a:r>
              <a:rPr lang="en-US" ker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      </a:t>
            </a:r>
            <a:r>
              <a:rPr lang="el-GR" ker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χρησιμοποιώντας το </a:t>
            </a:r>
            <a:endParaRPr lang="en-US" kern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</a:endParaRPr>
          </a:p>
          <a:p>
            <a:r>
              <a:rPr lang="en-US" ker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      </a:t>
            </a:r>
            <a:r>
              <a:rPr lang="el-GR" ker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τυπικό 1T1R </a:t>
            </a:r>
            <a:r>
              <a:rPr lang="en-US" ker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primitive cell </a:t>
            </a:r>
            <a:endParaRPr lang="el-GR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4464A-0D04-42F4-CF5F-1DE527F54E2A}"/>
              </a:ext>
            </a:extLst>
          </p:cNvPr>
          <p:cNvSpPr txBox="1"/>
          <p:nvPr/>
        </p:nvSpPr>
        <p:spPr>
          <a:xfrm>
            <a:off x="6104835" y="2683566"/>
            <a:ext cx="26564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</a:rPr>
              <a:t>Έλεγχος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l-GR">
                <a:solidFill>
                  <a:schemeClr val="tx1"/>
                </a:solidFill>
              </a:rPr>
              <a:t>της τάσης του </a:t>
            </a:r>
            <a:r>
              <a:rPr lang="en-US">
                <a:solidFill>
                  <a:schemeClr val="tx1"/>
                </a:solidFill>
              </a:rPr>
              <a:t>bulk</a:t>
            </a:r>
          </a:p>
          <a:p>
            <a:r>
              <a:rPr lang="en-US">
                <a:solidFill>
                  <a:schemeClr val="tx1"/>
                </a:solidFill>
              </a:rPr>
              <a:t>      </a:t>
            </a:r>
            <a:r>
              <a:rPr lang="el-GR">
                <a:solidFill>
                  <a:schemeClr val="tx1"/>
                </a:solidFill>
              </a:rPr>
              <a:t>μέσω των </a:t>
            </a:r>
            <a:r>
              <a:rPr lang="en-US">
                <a:solidFill>
                  <a:schemeClr val="tx1"/>
                </a:solidFill>
              </a:rPr>
              <a:t>NWELL </a:t>
            </a:r>
            <a:r>
              <a:rPr lang="el-GR">
                <a:solidFill>
                  <a:schemeClr val="tx1"/>
                </a:solidFill>
              </a:rPr>
              <a:t>για </a:t>
            </a:r>
          </a:p>
          <a:p>
            <a:r>
              <a:rPr lang="en-US">
                <a:solidFill>
                  <a:schemeClr val="tx1"/>
                </a:solidFill>
              </a:rPr>
              <a:t>      </a:t>
            </a:r>
            <a:r>
              <a:rPr lang="el-GR">
                <a:solidFill>
                  <a:schemeClr val="tx1"/>
                </a:solidFill>
              </a:rPr>
              <a:t>κάθε γραμμή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1C8ED-916B-8075-B2DD-BFA8E44F8C27}"/>
              </a:ext>
            </a:extLst>
          </p:cNvPr>
          <p:cNvSpPr txBox="1"/>
          <p:nvPr/>
        </p:nvSpPr>
        <p:spPr>
          <a:xfrm>
            <a:off x="6104835" y="3529456"/>
            <a:ext cx="27318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</a:rPr>
              <a:t>Το κάτω ηλεκτρόδιο </a:t>
            </a:r>
            <a:r>
              <a:rPr lang="en-US">
                <a:solidFill>
                  <a:schemeClr val="tx1"/>
                </a:solidFill>
              </a:rPr>
              <a:t>RN </a:t>
            </a:r>
            <a:r>
              <a:rPr lang="el-GR">
                <a:solidFill>
                  <a:schemeClr val="tx1"/>
                </a:solidFill>
              </a:rPr>
              <a:t>του </a:t>
            </a:r>
          </a:p>
          <a:p>
            <a:r>
              <a:rPr lang="en-US">
                <a:solidFill>
                  <a:schemeClr val="tx1"/>
                </a:solidFill>
              </a:rPr>
              <a:t>      memristor </a:t>
            </a:r>
            <a:r>
              <a:rPr lang="el-GR">
                <a:solidFill>
                  <a:schemeClr val="tx1"/>
                </a:solidFill>
              </a:rPr>
              <a:t>είναι ενιαίο για 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     </a:t>
            </a:r>
            <a:r>
              <a:rPr lang="el-GR">
                <a:solidFill>
                  <a:schemeClr val="tx1"/>
                </a:solidFill>
              </a:rPr>
              <a:t>κάθε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l-GR">
                <a:solidFill>
                  <a:schemeClr val="tx1"/>
                </a:solidFill>
              </a:rPr>
              <a:t>σειρά, σε Μ4 </a:t>
            </a:r>
            <a:r>
              <a:rPr lang="en-US">
                <a:solidFill>
                  <a:schemeClr val="tx1"/>
                </a:solidFill>
              </a:rPr>
              <a:t>layer</a:t>
            </a:r>
            <a:endParaRPr lang="el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25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303E54A-E763-0B23-4830-4318A6B6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+mn-lt"/>
              </a:rPr>
              <a:t>Εφαρμογή </a:t>
            </a:r>
            <a:r>
              <a:rPr lang="en-US">
                <a:latin typeface="+mn-lt"/>
              </a:rPr>
              <a:t>ReRAM-Edge Detection</a:t>
            </a:r>
            <a:endParaRPr lang="el-GR">
              <a:latin typeface="+mn-lt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8A860397-2FC0-EFDD-91A1-59F90305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74" y="2803935"/>
            <a:ext cx="2674839" cy="1271587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5C6601DA-8B1C-824B-7155-4F84D523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74" y="1268947"/>
            <a:ext cx="1529715" cy="1538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CC7351-C754-273E-9CC5-5A9406A3BA59}"/>
              </a:ext>
            </a:extLst>
          </p:cNvPr>
          <p:cNvSpPr txBox="1"/>
          <p:nvPr/>
        </p:nvSpPr>
        <p:spPr>
          <a:xfrm>
            <a:off x="3210713" y="1268947"/>
            <a:ext cx="3592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</a:rPr>
              <a:t>Ανίχνευση ακμών βάσει ροής ρεύματος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1FC7B-A9F1-178C-CDD1-78A8AA012FFD}"/>
              </a:ext>
            </a:extLst>
          </p:cNvPr>
          <p:cNvSpPr txBox="1"/>
          <p:nvPr/>
        </p:nvSpPr>
        <p:spPr>
          <a:xfrm>
            <a:off x="3210713" y="1700888"/>
            <a:ext cx="4939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</a:rPr>
              <a:t>Εφαρμογή ηλεκτρικού παλμού στο καλώδιο εισόδου και </a:t>
            </a:r>
          </a:p>
          <a:p>
            <a:pPr>
              <a:buClr>
                <a:schemeClr val="tx1"/>
              </a:buClr>
              <a:buSzPct val="130000"/>
            </a:pPr>
            <a:r>
              <a:rPr lang="el-GR">
                <a:solidFill>
                  <a:schemeClr val="tx1"/>
                </a:solidFill>
              </a:rPr>
              <a:t>      ροή από καλώδιο εξόδου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12C9A-5876-8DBB-3C08-3B34813F7DD8}"/>
              </a:ext>
            </a:extLst>
          </p:cNvPr>
          <p:cNvSpPr txBox="1"/>
          <p:nvPr/>
        </p:nvSpPr>
        <p:spPr>
          <a:xfrm>
            <a:off x="3210713" y="2244936"/>
            <a:ext cx="5113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</a:rPr>
              <a:t>Προγραμματιζόμενα και μη προγραμματιζόμενα </a:t>
            </a:r>
            <a:r>
              <a:rPr lang="en-US">
                <a:solidFill>
                  <a:schemeClr val="tx1"/>
                </a:solidFill>
              </a:rPr>
              <a:t>memristor </a:t>
            </a:r>
            <a:endParaRPr lang="el-G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BF48F-38A6-19A5-5BD0-9E95C1244791}"/>
              </a:ext>
            </a:extLst>
          </p:cNvPr>
          <p:cNvSpPr txBox="1"/>
          <p:nvPr/>
        </p:nvSpPr>
        <p:spPr>
          <a:xfrm>
            <a:off x="3210713" y="2721507"/>
            <a:ext cx="5145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</a:rPr>
              <a:t>Διάταξη </a:t>
            </a:r>
            <a:r>
              <a:rPr lang="en-US">
                <a:solidFill>
                  <a:schemeClr val="tx1"/>
                </a:solidFill>
              </a:rPr>
              <a:t>Crossbar 8x8 </a:t>
            </a:r>
            <a:r>
              <a:rPr lang="el-GR">
                <a:solidFill>
                  <a:schemeClr val="tx1"/>
                </a:solidFill>
              </a:rPr>
              <a:t>για ανίχνευση ακμής μεταξύ ζεύγους</a:t>
            </a:r>
          </a:p>
          <a:p>
            <a:pPr>
              <a:buClr>
                <a:schemeClr val="tx1"/>
              </a:buClr>
              <a:buSzPct val="130000"/>
            </a:pPr>
            <a:r>
              <a:rPr lang="el-GR">
                <a:solidFill>
                  <a:schemeClr val="tx1"/>
                </a:solidFill>
              </a:rPr>
              <a:t>      </a:t>
            </a:r>
            <a:r>
              <a:rPr lang="en-US">
                <a:solidFill>
                  <a:schemeClr val="tx1"/>
                </a:solidFill>
              </a:rPr>
              <a:t>pixel A,B </a:t>
            </a:r>
            <a:r>
              <a:rPr lang="el-GR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{</a:t>
            </a:r>
            <a:r>
              <a:rPr lang="en-US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a</a:t>
            </a:r>
            <a:r>
              <a:rPr lang="el-GR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7, </a:t>
            </a:r>
            <a:r>
              <a:rPr lang="en-US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a</a:t>
            </a:r>
            <a:r>
              <a:rPr lang="el-GR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6, . . ., </a:t>
            </a:r>
            <a:r>
              <a:rPr lang="en-US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a</a:t>
            </a:r>
            <a:r>
              <a:rPr lang="el-GR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0} και </a:t>
            </a:r>
            <a:r>
              <a:rPr lang="en-US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B</a:t>
            </a:r>
            <a:r>
              <a:rPr lang="el-GR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 = {</a:t>
            </a:r>
            <a:r>
              <a:rPr lang="en-US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b</a:t>
            </a:r>
            <a:r>
              <a:rPr lang="el-GR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7, </a:t>
            </a:r>
            <a:r>
              <a:rPr lang="en-US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b</a:t>
            </a:r>
            <a:r>
              <a:rPr lang="el-GR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6, ..., </a:t>
            </a:r>
            <a:r>
              <a:rPr lang="en-US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b</a:t>
            </a:r>
            <a:r>
              <a:rPr lang="el-GR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1}</a:t>
            </a:r>
            <a:r>
              <a:rPr lang="el-GR">
                <a:effectLst/>
                <a:latin typeface="+mn-lt"/>
                <a:ea typeface="Calibri" panose="020F0502020204030204" pitchFamily="34" charset="0"/>
              </a:rPr>
              <a:t>. </a:t>
            </a:r>
            <a:r>
              <a:rPr lang="en-US">
                <a:solidFill>
                  <a:schemeClr val="tx1"/>
                </a:solidFill>
                <a:latin typeface="+mn-lt"/>
              </a:rPr>
              <a:t> </a:t>
            </a:r>
            <a:endParaRPr lang="el-GR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80669F-C125-3CE9-2CA4-92055265504F}"/>
              </a:ext>
            </a:extLst>
          </p:cNvPr>
          <p:cNvSpPr txBox="1"/>
          <p:nvPr/>
        </p:nvSpPr>
        <p:spPr>
          <a:xfrm>
            <a:off x="3210713" y="3320265"/>
            <a:ext cx="4354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chemeClr val="tx1"/>
                </a:solidFill>
              </a:rPr>
              <a:t>Ένδειξη </a:t>
            </a:r>
            <a:r>
              <a:rPr lang="en-US">
                <a:solidFill>
                  <a:schemeClr val="tx1"/>
                </a:solidFill>
              </a:rPr>
              <a:t>a</a:t>
            </a:r>
            <a:r>
              <a:rPr lang="en-US" sz="100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l-GR">
                <a:solidFill>
                  <a:schemeClr val="tx1"/>
                </a:solidFill>
              </a:rPr>
              <a:t>ή </a:t>
            </a:r>
            <a:r>
              <a:rPr lang="en-US">
                <a:solidFill>
                  <a:schemeClr val="tx1"/>
                </a:solidFill>
              </a:rPr>
              <a:t>b</a:t>
            </a:r>
            <a:r>
              <a:rPr lang="en-US" sz="1000">
                <a:solidFill>
                  <a:schemeClr val="tx1"/>
                </a:solidFill>
              </a:rPr>
              <a:t>i </a:t>
            </a:r>
            <a:r>
              <a:rPr lang="el-GR">
                <a:solidFill>
                  <a:schemeClr val="tx1"/>
                </a:solidFill>
              </a:rPr>
              <a:t>σε κάθε </a:t>
            </a:r>
            <a:r>
              <a:rPr lang="en-US">
                <a:solidFill>
                  <a:schemeClr val="tx1"/>
                </a:solidFill>
              </a:rPr>
              <a:t>memristor , 1 ON , 0 OFF </a:t>
            </a:r>
            <a:endParaRPr lang="el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4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CBE9BA-2EBF-7CE7-91B4-9D6A1866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err="1">
                <a:latin typeface="Arial"/>
              </a:rPr>
              <a:t>Aging</a:t>
            </a:r>
            <a:r>
              <a:rPr lang="el-GR">
                <a:latin typeface="Arial"/>
              </a:rPr>
              <a:t> </a:t>
            </a:r>
            <a:r>
              <a:rPr lang="el-GR" err="1">
                <a:latin typeface="Arial"/>
              </a:rPr>
              <a:t>Detection</a:t>
            </a:r>
          </a:p>
        </p:txBody>
      </p:sp>
      <p:pic>
        <p:nvPicPr>
          <p:cNvPr id="7" name="Εικόνα 6" descr="Εικόνα που περιέχει κείμενο, γραμματοσειρά, στιγμιότυπο οθόνης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0DEDFC67-6669-1358-1648-539C2F28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72" y="1172992"/>
            <a:ext cx="5812567" cy="1260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72EC5C-93C1-F168-ABA3-427A71CB8EAE}"/>
              </a:ext>
            </a:extLst>
          </p:cNvPr>
          <p:cNvSpPr txBox="1"/>
          <p:nvPr/>
        </p:nvSpPr>
        <p:spPr>
          <a:xfrm>
            <a:off x="937570" y="2659792"/>
            <a:ext cx="7268861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l-GR" sz="1300">
                <a:solidFill>
                  <a:srgbClr val="FFFFFF"/>
                </a:solidFill>
              </a:rPr>
              <a:t>•   Με την πάροδο του χρόνου, παρατηρείται</a:t>
            </a:r>
            <a:r>
              <a:rPr lang="el-GR" sz="1300">
                <a:solidFill>
                  <a:srgbClr val="FFFFFF"/>
                </a:solidFill>
                <a:ea typeface="Segoe UI Historic"/>
              </a:rPr>
              <a:t> μια απόκλιση στα υψηλά και χαμηλά επίπεδα των καταστάσεων αντίστασης από την αρχική κατανομή αντίστασης</a:t>
            </a:r>
            <a:endParaRPr lang="el-GR" sz="1300"/>
          </a:p>
          <a:p>
            <a:pPr algn="just"/>
            <a:endParaRPr lang="el-GR" sz="1300">
              <a:solidFill>
                <a:srgbClr val="FFFFFF"/>
              </a:solidFill>
              <a:ea typeface="Segoe UI Historic"/>
            </a:endParaRPr>
          </a:p>
          <a:p>
            <a:pPr algn="just"/>
            <a:r>
              <a:rPr lang="el-GR" sz="1300">
                <a:solidFill>
                  <a:schemeClr val="tx1"/>
                </a:solidFill>
                <a:ea typeface="Segoe UI Historic"/>
              </a:rPr>
              <a:t>•    Η</a:t>
            </a:r>
            <a:r>
              <a:rPr lang="el-GR" sz="1300">
                <a:solidFill>
                  <a:schemeClr val="tx1"/>
                </a:solidFill>
                <a:ea typeface="Segoe UI Historic"/>
                <a:cs typeface="Segoe UI Historic"/>
              </a:rPr>
              <a:t> διάρκεια ζωής των συσκευών εξαρτάται από τις ιδιότητες του υλικού</a:t>
            </a:r>
            <a:r>
              <a:rPr lang="el-GR" sz="1300">
                <a:solidFill>
                  <a:schemeClr val="tx1"/>
                </a:solidFill>
                <a:ea typeface="Segoe UI Historic"/>
              </a:rPr>
              <a:t> </a:t>
            </a:r>
          </a:p>
          <a:p>
            <a:pPr algn="just"/>
            <a:endParaRPr lang="el-GR" sz="1300">
              <a:solidFill>
                <a:schemeClr val="tx1"/>
              </a:solidFill>
              <a:ea typeface="Segoe UI Historic"/>
            </a:endParaRPr>
          </a:p>
          <a:p>
            <a:pPr algn="just"/>
            <a:r>
              <a:rPr lang="el-GR" sz="1300">
                <a:solidFill>
                  <a:schemeClr val="tx1"/>
                </a:solidFill>
                <a:ea typeface="Segoe UI Historic"/>
              </a:rPr>
              <a:t>•  Ενδεικτικοί τρόποι αντιμετώπισης του προβλήματος: αποφυγή </a:t>
            </a:r>
            <a:r>
              <a:rPr lang="el-GR" sz="1300" err="1">
                <a:solidFill>
                  <a:schemeClr val="tx1"/>
                </a:solidFill>
                <a:ea typeface="Segoe UI Historic"/>
              </a:rPr>
              <a:t>overwriting</a:t>
            </a:r>
            <a:r>
              <a:rPr lang="el-GR" sz="1300">
                <a:solidFill>
                  <a:schemeClr val="tx1"/>
                </a:solidFill>
                <a:ea typeface="Segoe UI Historic"/>
              </a:rPr>
              <a:t> και έλεγχος της ποσότητας των ερεθισμάτων γραφής</a:t>
            </a:r>
            <a:endParaRPr lang="el-GR" sz="1300">
              <a:solidFill>
                <a:schemeClr val="tx1"/>
              </a:solidFill>
            </a:endParaRPr>
          </a:p>
          <a:p>
            <a:endParaRPr lang="el-GR" sz="1300">
              <a:solidFill>
                <a:schemeClr val="tx1"/>
              </a:solidFill>
              <a:ea typeface="Segoe UI Historic"/>
            </a:endParaRPr>
          </a:p>
          <a:p>
            <a:r>
              <a:rPr lang="el-GR" sz="1300">
                <a:solidFill>
                  <a:schemeClr val="tx1"/>
                </a:solidFill>
                <a:ea typeface="Segoe UI Historic"/>
              </a:rPr>
              <a:t>•   Σε σύνθετες διατάξεις (π.χ. </a:t>
            </a:r>
            <a:r>
              <a:rPr lang="el-GR" sz="1300" err="1">
                <a:solidFill>
                  <a:schemeClr val="tx1"/>
                </a:solidFill>
                <a:ea typeface="Segoe UI Historic"/>
              </a:rPr>
              <a:t>crossbars</a:t>
            </a:r>
            <a:r>
              <a:rPr lang="el-GR" sz="1300">
                <a:solidFill>
                  <a:schemeClr val="tx1"/>
                </a:solidFill>
                <a:ea typeface="Segoe UI Historic"/>
              </a:rPr>
              <a:t>) επιτρέπεται επαναχρησιμοποίηση "</a:t>
            </a:r>
            <a:r>
              <a:rPr lang="el-GR" sz="1300" err="1">
                <a:solidFill>
                  <a:schemeClr val="tx1"/>
                </a:solidFill>
                <a:ea typeface="Segoe UI Historic"/>
              </a:rPr>
              <a:t>aged</a:t>
            </a:r>
            <a:r>
              <a:rPr lang="el-GR" sz="1300">
                <a:solidFill>
                  <a:schemeClr val="tx1"/>
                </a:solidFill>
                <a:ea typeface="Segoe UI Historic"/>
              </a:rPr>
              <a:t>" </a:t>
            </a:r>
            <a:r>
              <a:rPr lang="el-GR" sz="1300" err="1">
                <a:solidFill>
                  <a:schemeClr val="tx1"/>
                </a:solidFill>
                <a:ea typeface="Segoe UI Historic"/>
              </a:rPr>
              <a:t>memristors</a:t>
            </a:r>
            <a:r>
              <a:rPr lang="el-GR" sz="1300">
                <a:solidFill>
                  <a:schemeClr val="tx1"/>
                </a:solidFill>
                <a:ea typeface="Segoe UI Historic"/>
              </a:rPr>
              <a:t>, μετά από εντοπισμό και διασφάλιση ωμικής μεταγωγής από ένα κύκλωμα ελέγχου</a:t>
            </a:r>
            <a:endParaRPr lang="el-GR" sz="130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13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9ED9CBA5-2DE9-C77A-5210-F3DE4B1C4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CE461C2F-471E-BEF1-FE9E-733BE6EF4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03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 Nova"/>
              </a:rPr>
              <a:t>TENRARY LOGIC</a:t>
            </a:r>
          </a:p>
        </p:txBody>
      </p:sp>
      <p:sp>
        <p:nvSpPr>
          <p:cNvPr id="740" name="Google Shape;740;p32">
            <a:extLst>
              <a:ext uri="{FF2B5EF4-FFF2-40B4-BE49-F238E27FC236}">
                <a16:creationId xmlns:a16="http://schemas.microsoft.com/office/drawing/2014/main" id="{E5D6EB63-250D-EFF5-5E8A-875FA40AA4C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44809" y="2326138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4647652E-9743-B7BA-5AA5-D2EC89E4B7D1}"/>
              </a:ext>
            </a:extLst>
          </p:cNvPr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DB8F77B8-25D9-0E54-3DE8-54DAB981D0CF}"/>
              </a:ext>
            </a:extLst>
          </p:cNvPr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>
            <a:extLst>
              <a:ext uri="{FF2B5EF4-FFF2-40B4-BE49-F238E27FC236}">
                <a16:creationId xmlns:a16="http://schemas.microsoft.com/office/drawing/2014/main" id="{7F5F093D-4D1D-E8E3-ABA5-B3F0281FAFA5}"/>
              </a:ext>
            </a:extLst>
          </p:cNvPr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>
              <a:extLst>
                <a:ext uri="{FF2B5EF4-FFF2-40B4-BE49-F238E27FC236}">
                  <a16:creationId xmlns:a16="http://schemas.microsoft.com/office/drawing/2014/main" id="{B8955AAD-368A-0198-BCD8-6F6AF536142A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>
              <a:extLst>
                <a:ext uri="{FF2B5EF4-FFF2-40B4-BE49-F238E27FC236}">
                  <a16:creationId xmlns:a16="http://schemas.microsoft.com/office/drawing/2014/main" id="{F99FE517-C3F1-8ABD-FE30-6211175B1253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>
              <a:extLst>
                <a:ext uri="{FF2B5EF4-FFF2-40B4-BE49-F238E27FC236}">
                  <a16:creationId xmlns:a16="http://schemas.microsoft.com/office/drawing/2014/main" id="{A03C76C2-7B66-FDD0-A30F-CB987FA1449D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26D2B08A-FE60-F570-DD93-34DB290664F2}"/>
              </a:ext>
            </a:extLst>
          </p:cNvPr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>
              <a:extLst>
                <a:ext uri="{FF2B5EF4-FFF2-40B4-BE49-F238E27FC236}">
                  <a16:creationId xmlns:a16="http://schemas.microsoft.com/office/drawing/2014/main" id="{87B50849-FC8D-3027-1BAC-C76D03E133C8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>
              <a:extLst>
                <a:ext uri="{FF2B5EF4-FFF2-40B4-BE49-F238E27FC236}">
                  <a16:creationId xmlns:a16="http://schemas.microsoft.com/office/drawing/2014/main" id="{E978AE40-F5D2-70FC-65C5-B6C063EADFB4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DA605D77-1333-6C17-5609-FD6077DDC030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>
            <a:extLst>
              <a:ext uri="{FF2B5EF4-FFF2-40B4-BE49-F238E27FC236}">
                <a16:creationId xmlns:a16="http://schemas.microsoft.com/office/drawing/2014/main" id="{E269D108-327B-A12E-9BCE-1AD1497B0980}"/>
              </a:ext>
            </a:extLst>
          </p:cNvPr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>
            <a:extLst>
              <a:ext uri="{FF2B5EF4-FFF2-40B4-BE49-F238E27FC236}">
                <a16:creationId xmlns:a16="http://schemas.microsoft.com/office/drawing/2014/main" id="{FB3EA439-D4B0-1731-5722-E26C9ADC171C}"/>
              </a:ext>
            </a:extLst>
          </p:cNvPr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>
              <a:extLst>
                <a:ext uri="{FF2B5EF4-FFF2-40B4-BE49-F238E27FC236}">
                  <a16:creationId xmlns:a16="http://schemas.microsoft.com/office/drawing/2014/main" id="{85BE5984-84A1-C41A-F437-3606474F3689}"/>
                </a:ext>
              </a:extLst>
            </p:cNvPr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E7D6D48A-36FC-B91A-B038-09E9D67C10E7}"/>
                </a:ext>
              </a:extLst>
            </p:cNvPr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CB751125-975B-A621-836A-B5E9D27DC418}"/>
                </a:ext>
              </a:extLst>
            </p:cNvPr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479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C650181-AD78-56F6-A682-7F65067E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Arial"/>
              </a:rPr>
              <a:t>Τριαδική Λογική (Tenrary Logic)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8C765-B30F-35DB-4BF7-C2743FD5B804}"/>
              </a:ext>
            </a:extLst>
          </p:cNvPr>
          <p:cNvSpPr txBox="1"/>
          <p:nvPr/>
        </p:nvSpPr>
        <p:spPr>
          <a:xfrm>
            <a:off x="972343" y="1293812"/>
            <a:ext cx="7258843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b="1">
                <a:solidFill>
                  <a:schemeClr val="tx1"/>
                </a:solidFill>
              </a:rPr>
              <a:t>Δυαδική λογική</a:t>
            </a:r>
            <a:r>
              <a:rPr lang="el-GR">
                <a:solidFill>
                  <a:schemeClr val="tx1"/>
                </a:solidFill>
              </a:rPr>
              <a:t>: αποτυπώνονται ψηφιακά δύο καταστάσεις (LOW, HIGH)</a:t>
            </a:r>
          </a:p>
          <a:p>
            <a:endParaRPr lang="el-GR">
              <a:solidFill>
                <a:schemeClr val="tx1"/>
              </a:solidFill>
            </a:endParaRPr>
          </a:p>
          <a:p>
            <a:r>
              <a:rPr lang="el-GR" b="1">
                <a:solidFill>
                  <a:schemeClr val="tx1"/>
                </a:solidFill>
              </a:rPr>
              <a:t>Τριαδική λογική</a:t>
            </a:r>
            <a:r>
              <a:rPr lang="el-GR">
                <a:solidFill>
                  <a:schemeClr val="tx1"/>
                </a:solidFill>
              </a:rPr>
              <a:t>: αποτυπώνονται ψηφιακά </a:t>
            </a:r>
            <a:r>
              <a:rPr lang="el-GR" b="1">
                <a:solidFill>
                  <a:schemeClr val="tx1"/>
                </a:solidFill>
              </a:rPr>
              <a:t>τρεις καταστάσεις (LOW, MID, HIGH)</a:t>
            </a:r>
          </a:p>
          <a:p>
            <a:endParaRPr lang="el-GR" b="1">
              <a:solidFill>
                <a:schemeClr val="tx1"/>
              </a:solidFill>
            </a:endParaRPr>
          </a:p>
          <a:p>
            <a:endParaRPr lang="el-GR" b="1">
              <a:solidFill>
                <a:schemeClr val="tx1"/>
              </a:solidFill>
            </a:endParaRPr>
          </a:p>
          <a:p>
            <a:endParaRPr lang="el-GR" b="1">
              <a:solidFill>
                <a:schemeClr val="tx1"/>
              </a:solidFill>
            </a:endParaRPr>
          </a:p>
          <a:p>
            <a:r>
              <a:rPr lang="el-GR" sz="1300">
                <a:solidFill>
                  <a:schemeClr val="tx1"/>
                </a:solidFill>
              </a:rPr>
              <a:t>•   Χρησιμοποιείται σε περιπτώσεις συστημάτων, όπου η πυκνότητα δεδομένων έχει τεράστια σημασία</a:t>
            </a:r>
            <a:endParaRPr lang="el-GR">
              <a:solidFill>
                <a:schemeClr val="tx1"/>
              </a:solidFill>
            </a:endParaRPr>
          </a:p>
          <a:p>
            <a:endParaRPr lang="el-GR" sz="1300">
              <a:solidFill>
                <a:schemeClr val="tx1"/>
              </a:solidFill>
            </a:endParaRPr>
          </a:p>
          <a:p>
            <a:r>
              <a:rPr lang="el-GR" sz="1300">
                <a:solidFill>
                  <a:schemeClr val="tx1"/>
                </a:solidFill>
              </a:rPr>
              <a:t>•   Βοηθά στη βελτίωση της ταχύτητας και την επέκταση του εύρους ζώνης των καναλιών </a:t>
            </a:r>
            <a:endParaRPr lang="el-GR">
              <a:solidFill>
                <a:schemeClr val="tx1"/>
              </a:solidFill>
            </a:endParaRPr>
          </a:p>
          <a:p>
            <a:endParaRPr lang="el-GR" sz="1300">
              <a:solidFill>
                <a:schemeClr val="tx1"/>
              </a:solidFill>
            </a:endParaRPr>
          </a:p>
          <a:p>
            <a:r>
              <a:rPr lang="el-GR" sz="1300">
                <a:solidFill>
                  <a:schemeClr val="tx1"/>
                </a:solidFill>
              </a:rPr>
              <a:t>•   Ιδανική για εφαρμογές κωδικοποίησης και αποκωδικοποίησης πληροφοριών</a:t>
            </a:r>
            <a:endParaRPr lang="el-GR" err="1">
              <a:solidFill>
                <a:schemeClr val="tx1"/>
              </a:solidFill>
            </a:endParaRPr>
          </a:p>
          <a:p>
            <a:endParaRPr lang="el-GR" sz="1300">
              <a:solidFill>
                <a:schemeClr val="tx1"/>
              </a:solidFill>
            </a:endParaRPr>
          </a:p>
          <a:p>
            <a:r>
              <a:rPr lang="el-GR" sz="1300">
                <a:solidFill>
                  <a:schemeClr val="tx1"/>
                </a:solidFill>
              </a:rPr>
              <a:t>•   Τα </a:t>
            </a:r>
            <a:r>
              <a:rPr lang="el-GR" sz="1300" err="1">
                <a:solidFill>
                  <a:schemeClr val="tx1"/>
                </a:solidFill>
              </a:rPr>
              <a:t>memristors</a:t>
            </a:r>
            <a:r>
              <a:rPr lang="el-GR" sz="1300">
                <a:solidFill>
                  <a:schemeClr val="tx1"/>
                </a:solidFill>
              </a:rPr>
              <a:t> αποτελούν βασικό δομικό στοιχείο της υλοποίησής της</a:t>
            </a:r>
          </a:p>
          <a:p>
            <a:endParaRPr lang="el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9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latin typeface="Arial Nova"/>
              </a:rPr>
              <a:t>    ΕΙΣΑΓΩΓΗ</a:t>
            </a:r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85A0D1-ACC0-5933-70C0-742EA93C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Arial"/>
                <a:cs typeface="Arial"/>
              </a:rPr>
              <a:t>Τύποι Τριαδικής Λογικής</a:t>
            </a:r>
          </a:p>
          <a:p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16242-C992-712F-ABC5-469989AFFA23}"/>
              </a:ext>
            </a:extLst>
          </p:cNvPr>
          <p:cNvSpPr txBox="1"/>
          <p:nvPr/>
        </p:nvSpPr>
        <p:spPr>
          <a:xfrm>
            <a:off x="686593" y="1831577"/>
            <a:ext cx="18157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b="1">
                <a:solidFill>
                  <a:schemeClr val="tx1"/>
                </a:solidFill>
              </a:rPr>
              <a:t>Τριαδική Λογική</a:t>
            </a:r>
          </a:p>
          <a:p>
            <a:r>
              <a:rPr lang="el-GR" b="1">
                <a:solidFill>
                  <a:schemeClr val="tx1"/>
                </a:solidFill>
              </a:rPr>
              <a:t>(LOW, MED, HIGH)</a:t>
            </a:r>
          </a:p>
        </p:txBody>
      </p: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58FD7807-255B-0D84-4F3D-D1DE8598EF18}"/>
              </a:ext>
            </a:extLst>
          </p:cNvPr>
          <p:cNvCxnSpPr/>
          <p:nvPr/>
        </p:nvCxnSpPr>
        <p:spPr>
          <a:xfrm flipV="1">
            <a:off x="2559050" y="1711325"/>
            <a:ext cx="1263649" cy="387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78AA5E-57DC-292C-2DFB-3A5059DA6694}"/>
              </a:ext>
            </a:extLst>
          </p:cNvPr>
          <p:cNvSpPr txBox="1"/>
          <p:nvPr/>
        </p:nvSpPr>
        <p:spPr>
          <a:xfrm>
            <a:off x="3994546" y="1525984"/>
            <a:ext cx="26987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Ισορροπημένη:  (-1, 0, +1)</a:t>
            </a:r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32FFD2D6-616F-8EC9-3C05-AF73CD04110A}"/>
              </a:ext>
            </a:extLst>
          </p:cNvPr>
          <p:cNvCxnSpPr>
            <a:cxnSpLocks/>
          </p:cNvCxnSpPr>
          <p:nvPr/>
        </p:nvCxnSpPr>
        <p:spPr>
          <a:xfrm>
            <a:off x="2559050" y="2114550"/>
            <a:ext cx="1263650" cy="366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8C81F1-558D-4463-D979-7EBBAC3DF129}"/>
              </a:ext>
            </a:extLst>
          </p:cNvPr>
          <p:cNvSpPr txBox="1"/>
          <p:nvPr/>
        </p:nvSpPr>
        <p:spPr>
          <a:xfrm>
            <a:off x="3937000" y="234354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Μη Ισορροπημένη </a:t>
            </a:r>
          </a:p>
        </p:txBody>
      </p: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BE73C42D-FB76-2503-D961-5594ED45EECE}"/>
              </a:ext>
            </a:extLst>
          </p:cNvPr>
          <p:cNvCxnSpPr>
            <a:cxnSpLocks/>
          </p:cNvCxnSpPr>
          <p:nvPr/>
        </p:nvCxnSpPr>
        <p:spPr>
          <a:xfrm>
            <a:off x="5662612" y="2463800"/>
            <a:ext cx="946150" cy="255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F496CE9F-10E0-DC79-806A-CC2BC8E784A2}"/>
              </a:ext>
            </a:extLst>
          </p:cNvPr>
          <p:cNvCxnSpPr>
            <a:cxnSpLocks/>
          </p:cNvCxnSpPr>
          <p:nvPr/>
        </p:nvCxnSpPr>
        <p:spPr>
          <a:xfrm flipV="1">
            <a:off x="5662611" y="2274888"/>
            <a:ext cx="946150" cy="188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51EDB-CD71-EE4D-A135-6389DC20E745}"/>
              </a:ext>
            </a:extLst>
          </p:cNvPr>
          <p:cNvSpPr txBox="1"/>
          <p:nvPr/>
        </p:nvSpPr>
        <p:spPr>
          <a:xfrm>
            <a:off x="6752827" y="2037952"/>
            <a:ext cx="17938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Θετική: (0, 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E3C05-F3CE-EEE9-ADFC-DF6F081F85FB}"/>
              </a:ext>
            </a:extLst>
          </p:cNvPr>
          <p:cNvSpPr txBox="1"/>
          <p:nvPr/>
        </p:nvSpPr>
        <p:spPr>
          <a:xfrm>
            <a:off x="6756400" y="2525712"/>
            <a:ext cx="19335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rgbClr val="FFFFFF"/>
                </a:solidFill>
                <a:cs typeface="Segoe UI"/>
              </a:rPr>
              <a:t>Αρνητική: (-2, -1, 0)</a:t>
            </a:r>
            <a:endParaRPr lang="el-G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A94092-0CC2-8597-8B3A-85902CF76253}"/>
              </a:ext>
            </a:extLst>
          </p:cNvPr>
          <p:cNvSpPr txBox="1"/>
          <p:nvPr/>
        </p:nvSpPr>
        <p:spPr>
          <a:xfrm>
            <a:off x="1051718" y="3671094"/>
            <a:ext cx="560387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•   Συνήθως χρησιμοποιείται η Μη Ισορροπημένη Θετική Τριαδική Λογική στις εφαρμογές</a:t>
            </a:r>
          </a:p>
          <a:p>
            <a:endParaRPr lang="el-GR">
              <a:solidFill>
                <a:schemeClr val="tx1"/>
              </a:solidFill>
            </a:endParaRPr>
          </a:p>
          <a:p>
            <a:r>
              <a:rPr lang="el-GR">
                <a:solidFill>
                  <a:schemeClr val="tx1"/>
                </a:solidFill>
              </a:rPr>
              <a:t>•  Μετάφραση σε τάση:  (</a:t>
            </a:r>
            <a:r>
              <a:rPr lang="el-GR" b="1">
                <a:solidFill>
                  <a:schemeClr val="tx1"/>
                </a:solidFill>
              </a:rPr>
              <a:t>0, 1, 2) = (GND, V</a:t>
            </a:r>
            <a:r>
              <a:rPr lang="el-GR" b="1" baseline="-25000">
                <a:solidFill>
                  <a:schemeClr val="tx1"/>
                </a:solidFill>
              </a:rPr>
              <a:t>DD</a:t>
            </a:r>
            <a:r>
              <a:rPr lang="el-GR" b="1">
                <a:solidFill>
                  <a:schemeClr val="tx1"/>
                </a:solidFill>
              </a:rPr>
              <a:t> / 2, V</a:t>
            </a:r>
            <a:r>
              <a:rPr lang="el-GR" b="1" baseline="-25000">
                <a:solidFill>
                  <a:schemeClr val="tx1"/>
                </a:solidFill>
              </a:rPr>
              <a:t>DD</a:t>
            </a:r>
            <a:r>
              <a:rPr lang="el-GR" b="1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5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E43F098-9828-50F9-1056-66149BAD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Arial"/>
              </a:rPr>
              <a:t>Υλοποίηση Λογικών Πυλών</a:t>
            </a:r>
          </a:p>
        </p:txBody>
      </p:sp>
      <p:pic>
        <p:nvPicPr>
          <p:cNvPr id="9" name="Εικόνα 8" descr="Εικόνα που περιέχει κείμενο, αριθμός, στιγμιότυπο οθόνης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5C728FBA-C804-67BB-49B1-DAF34AB85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538" y="2281238"/>
            <a:ext cx="4360863" cy="1509713"/>
          </a:xfrm>
          <a:prstGeom prst="rect">
            <a:avLst/>
          </a:prstGeom>
        </p:spPr>
      </p:pic>
      <p:pic>
        <p:nvPicPr>
          <p:cNvPr id="10" name="Εικόνα 9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B23F96BE-8EE1-BBE2-AFDA-48860FA9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157412"/>
            <a:ext cx="3629025" cy="1773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A6D3AA-C089-D614-F69D-66969CDF5418}"/>
              </a:ext>
            </a:extLst>
          </p:cNvPr>
          <p:cNvSpPr txBox="1"/>
          <p:nvPr/>
        </p:nvSpPr>
        <p:spPr>
          <a:xfrm>
            <a:off x="1432718" y="3968750"/>
            <a:ext cx="2018109" cy="315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Τύποι Λογικών Πυλών</a:t>
            </a:r>
            <a:endParaRPr lang="el-G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45705-0EB1-53A7-D325-8CF758BBDE33}"/>
              </a:ext>
            </a:extLst>
          </p:cNvPr>
          <p:cNvSpPr txBox="1"/>
          <p:nvPr/>
        </p:nvSpPr>
        <p:spPr>
          <a:xfrm>
            <a:off x="6101952" y="3931048"/>
            <a:ext cx="18037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Πίνακας Αλήθειας</a:t>
            </a:r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C15A8-EBAE-4893-7673-C04908C6D4D0}"/>
              </a:ext>
            </a:extLst>
          </p:cNvPr>
          <p:cNvSpPr txBox="1"/>
          <p:nvPr/>
        </p:nvSpPr>
        <p:spPr>
          <a:xfrm>
            <a:off x="885031" y="1220390"/>
            <a:ext cx="69850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Είναι εφικτή η υλοποίηση όλων των γνωστών, από τη δυαδική λογική, λογικών πυλών, σε τριαδική λογική. Ισχύουν επίσης, όλοι οι κανόνες της δυαδικής λογικής άλγεβρας.</a:t>
            </a:r>
          </a:p>
        </p:txBody>
      </p:sp>
    </p:spTree>
    <p:extLst>
      <p:ext uri="{BB962C8B-B14F-4D97-AF65-F5344CB8AC3E}">
        <p14:creationId xmlns:p14="http://schemas.microsoft.com/office/powerpoint/2010/main" val="38826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7C486E8-8F3A-3D5A-5326-0DFE0830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Arial"/>
                <a:cs typeface="Arial"/>
              </a:rPr>
              <a:t>Υλοποίηση Λογικών Πυλών - Παράδειγμα</a:t>
            </a:r>
          </a:p>
          <a:p>
            <a:endParaRPr lang="el-G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77F32-D15E-F015-3151-4EA444F4D63A}"/>
              </a:ext>
            </a:extLst>
          </p:cNvPr>
          <p:cNvSpPr txBox="1"/>
          <p:nvPr/>
        </p:nvSpPr>
        <p:spPr>
          <a:xfrm>
            <a:off x="857249" y="1131094"/>
            <a:ext cx="64194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Υλοποίηση των λογικών πυλών </a:t>
            </a:r>
            <a:r>
              <a:rPr lang="el-GR" b="1">
                <a:solidFill>
                  <a:schemeClr val="tx1"/>
                </a:solidFill>
              </a:rPr>
              <a:t>TAND</a:t>
            </a:r>
            <a:r>
              <a:rPr lang="el-GR">
                <a:solidFill>
                  <a:schemeClr val="tx1"/>
                </a:solidFill>
              </a:rPr>
              <a:t>, </a:t>
            </a:r>
            <a:r>
              <a:rPr lang="el-GR" b="1">
                <a:solidFill>
                  <a:schemeClr val="tx1"/>
                </a:solidFill>
              </a:rPr>
              <a:t>TOR</a:t>
            </a:r>
          </a:p>
        </p:txBody>
      </p:sp>
      <p:pic>
        <p:nvPicPr>
          <p:cNvPr id="8" name="Εικόνα 7" descr="Εικόνα που περιέχει διάγραμμα, γραμμή, Σχέδιο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531C411D-29F6-01D5-7B4B-9ABDF2DEA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" y="1614090"/>
            <a:ext cx="2085975" cy="1276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D98F21-F456-95FD-FABD-77897E7E0BF3}"/>
              </a:ext>
            </a:extLst>
          </p:cNvPr>
          <p:cNvSpPr txBox="1"/>
          <p:nvPr/>
        </p:nvSpPr>
        <p:spPr>
          <a:xfrm>
            <a:off x="1597025" y="2978150"/>
            <a:ext cx="7429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rgbClr val="FFFFFF"/>
                </a:solidFill>
              </a:rPr>
              <a:t>TAND</a:t>
            </a:r>
            <a:endParaRPr lang="el-GR"/>
          </a:p>
        </p:txBody>
      </p:sp>
      <p:pic>
        <p:nvPicPr>
          <p:cNvPr id="10" name="Εικόνα 9" descr="Εικόνα που περιέχει διάγραμμα, γραμμή, Σχέδιο,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0CD1F7DD-1024-C931-2088-0F3336982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612900"/>
            <a:ext cx="2084388" cy="1274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ED3A15-256D-28F0-2FEC-AFA3A50E3164}"/>
              </a:ext>
            </a:extLst>
          </p:cNvPr>
          <p:cNvSpPr txBox="1"/>
          <p:nvPr/>
        </p:nvSpPr>
        <p:spPr>
          <a:xfrm>
            <a:off x="4002087" y="2978150"/>
            <a:ext cx="7429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rgbClr val="FFFFFF"/>
                </a:solidFill>
              </a:rPr>
              <a:t>TOR</a:t>
            </a:r>
            <a:endParaRPr lang="el-GR"/>
          </a:p>
        </p:txBody>
      </p:sp>
      <p:pic>
        <p:nvPicPr>
          <p:cNvPr id="12" name="Εικόνα 11" descr="Εικόνα που περιέχει κείμενο, γραμματοσειρά, στιγμιότυπο οθόνης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BDD93BE2-37C2-A5C4-D94B-46CDE10B2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538" y="1881188"/>
            <a:ext cx="3170238" cy="746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E63420-50BD-8C53-6D9B-53FD4916D848}"/>
              </a:ext>
            </a:extLst>
          </p:cNvPr>
          <p:cNvSpPr txBox="1"/>
          <p:nvPr/>
        </p:nvSpPr>
        <p:spPr>
          <a:xfrm>
            <a:off x="573485" y="3355577"/>
            <a:ext cx="31472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Πύλη TAND, περίπτωση </a:t>
            </a:r>
            <a:r>
              <a:rPr lang="el-GR" b="1">
                <a:solidFill>
                  <a:schemeClr val="tx1"/>
                </a:solidFill>
              </a:rPr>
              <a:t>u</a:t>
            </a:r>
            <a:r>
              <a:rPr lang="el-GR" b="1" baseline="-25000">
                <a:solidFill>
                  <a:schemeClr val="tx1"/>
                </a:solidFill>
              </a:rPr>
              <a:t>in,1</a:t>
            </a:r>
            <a:r>
              <a:rPr lang="el-GR" b="1">
                <a:solidFill>
                  <a:schemeClr val="tx1"/>
                </a:solidFill>
              </a:rPr>
              <a:t> &gt; u</a:t>
            </a:r>
            <a:r>
              <a:rPr lang="el-GR" b="1" baseline="-25000">
                <a:solidFill>
                  <a:schemeClr val="tx1"/>
                </a:solidFill>
              </a:rPr>
              <a:t>in,2</a:t>
            </a:r>
            <a:r>
              <a:rPr lang="el-GR">
                <a:solidFill>
                  <a:schemeClr val="tx1"/>
                </a:solidFill>
              </a:rPr>
              <a:t> :</a:t>
            </a:r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3409DE4F-7F74-F488-902D-6072F9486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75" y="3784600"/>
            <a:ext cx="2201863" cy="241300"/>
          </a:xfrm>
          <a:prstGeom prst="rect">
            <a:avLst/>
          </a:prstGeom>
        </p:spPr>
      </p:pic>
      <p:pic>
        <p:nvPicPr>
          <p:cNvPr id="15" name="Εικόνα 14" descr="Εικόνα που περιέχει γραμματοσειρά, κείμενο, γραμμή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B0E0DEF6-1543-DB3B-8CEA-067D1B8210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975" y="4514850"/>
            <a:ext cx="1963738" cy="463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BD7605-A8B8-147B-AA3D-BB409C3851FE}"/>
              </a:ext>
            </a:extLst>
          </p:cNvPr>
          <p:cNvSpPr txBox="1"/>
          <p:nvPr/>
        </p:nvSpPr>
        <p:spPr>
          <a:xfrm>
            <a:off x="723900" y="412908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rgbClr val="FFFFFF"/>
                </a:solidFill>
              </a:rPr>
              <a:t>Διαιρέτης τάσης:</a:t>
            </a:r>
          </a:p>
        </p:txBody>
      </p:sp>
      <p:pic>
        <p:nvPicPr>
          <p:cNvPr id="18" name="Εικόνα 17" descr="Εικόνα που περιέχει κείμενο, γραμματοσειρά, γραμμή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0FFAC2D0-877D-B26E-6A9C-CED6B299D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375" y="4514850"/>
            <a:ext cx="4087813" cy="4397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A9816D-1305-1D3D-5F75-8146FA05838F}"/>
              </a:ext>
            </a:extLst>
          </p:cNvPr>
          <p:cNvSpPr txBox="1"/>
          <p:nvPr/>
        </p:nvSpPr>
        <p:spPr>
          <a:xfrm>
            <a:off x="3827462" y="3557588"/>
            <a:ext cx="3981450" cy="8822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rgbClr val="FFFFFF"/>
                </a:solidFill>
              </a:rPr>
              <a:t>Πρόκληση φαινομένων </a:t>
            </a:r>
            <a:r>
              <a:rPr lang="el-GR" err="1">
                <a:solidFill>
                  <a:srgbClr val="FFFFFF"/>
                </a:solidFill>
              </a:rPr>
              <a:t>switching</a:t>
            </a:r>
            <a:r>
              <a:rPr lang="el-GR">
                <a:solidFill>
                  <a:srgbClr val="FFFFFF"/>
                </a:solidFill>
              </a:rPr>
              <a:t>:</a:t>
            </a:r>
            <a:endParaRPr lang="el-GR"/>
          </a:p>
          <a:p>
            <a:r>
              <a:rPr lang="el-GR">
                <a:solidFill>
                  <a:srgbClr val="FFFFFF"/>
                </a:solidFill>
              </a:rPr>
              <a:t>R</a:t>
            </a:r>
            <a:r>
              <a:rPr lang="el-GR" baseline="-25000">
                <a:solidFill>
                  <a:srgbClr val="FFFFFF"/>
                </a:solidFill>
              </a:rPr>
              <a:t>M1 </a:t>
            </a:r>
            <a:r>
              <a:rPr lang="el-GR">
                <a:solidFill>
                  <a:srgbClr val="FFFFFF"/>
                </a:solidFill>
              </a:rPr>
              <a:t> --&gt; R</a:t>
            </a:r>
            <a:r>
              <a:rPr lang="el-GR" baseline="-25000">
                <a:solidFill>
                  <a:srgbClr val="FFFFFF"/>
                </a:solidFill>
              </a:rPr>
              <a:t>OFF</a:t>
            </a:r>
            <a:r>
              <a:rPr lang="el-GR">
                <a:solidFill>
                  <a:srgbClr val="FFFFFF"/>
                </a:solidFill>
              </a:rPr>
              <a:t>, R</a:t>
            </a:r>
            <a:r>
              <a:rPr lang="el-GR" baseline="-25000">
                <a:solidFill>
                  <a:srgbClr val="FFFFFF"/>
                </a:solidFill>
              </a:rPr>
              <a:t>M2</a:t>
            </a:r>
            <a:r>
              <a:rPr lang="el-GR">
                <a:solidFill>
                  <a:srgbClr val="FFFFFF"/>
                </a:solidFill>
              </a:rPr>
              <a:t> --&gt; R</a:t>
            </a:r>
            <a:r>
              <a:rPr lang="el-GR" baseline="-25000">
                <a:solidFill>
                  <a:srgbClr val="FFFFFF"/>
                </a:solidFill>
              </a:rPr>
              <a:t>ON</a:t>
            </a:r>
            <a:r>
              <a:rPr lang="el-GR">
                <a:solidFill>
                  <a:srgbClr val="FFFFFF"/>
                </a:solidFill>
              </a:rPr>
              <a:t> και R</a:t>
            </a:r>
            <a:r>
              <a:rPr lang="el-GR" baseline="-25000">
                <a:solidFill>
                  <a:srgbClr val="FFFFFF"/>
                </a:solidFill>
              </a:rPr>
              <a:t>OFF</a:t>
            </a:r>
            <a:r>
              <a:rPr lang="el-GR">
                <a:solidFill>
                  <a:srgbClr val="FFFFFF"/>
                </a:solidFill>
              </a:rPr>
              <a:t> &gt;&gt; R</a:t>
            </a:r>
            <a:r>
              <a:rPr lang="el-GR" baseline="-25000">
                <a:solidFill>
                  <a:srgbClr val="FFFFFF"/>
                </a:solidFill>
              </a:rPr>
              <a:t>ON</a:t>
            </a:r>
          </a:p>
          <a:p>
            <a:endParaRPr lang="el-GR" baseline="-25000">
              <a:solidFill>
                <a:srgbClr val="FFFFFF"/>
              </a:solidFill>
            </a:endParaRPr>
          </a:p>
          <a:p>
            <a:r>
              <a:rPr lang="el-GR">
                <a:solidFill>
                  <a:srgbClr val="FFFFFF"/>
                </a:solidFill>
              </a:rPr>
              <a:t>Οπότε:</a:t>
            </a:r>
          </a:p>
        </p:txBody>
      </p:sp>
    </p:spTree>
    <p:extLst>
      <p:ext uri="{BB962C8B-B14F-4D97-AF65-F5344CB8AC3E}">
        <p14:creationId xmlns:p14="http://schemas.microsoft.com/office/powerpoint/2010/main" val="8829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65B7E6-4763-4F8D-6FF8-14873ECE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err="1">
                <a:latin typeface="Arial"/>
              </a:rPr>
              <a:t>Αντιστροφείς</a:t>
            </a:r>
            <a:r>
              <a:rPr lang="el-GR">
                <a:latin typeface="Arial"/>
              </a:rPr>
              <a:t> (</a:t>
            </a:r>
            <a:r>
              <a:rPr lang="el-GR" err="1">
                <a:latin typeface="Arial"/>
              </a:rPr>
              <a:t>Inverters</a:t>
            </a:r>
            <a:r>
              <a:rPr lang="el-GR">
                <a:latin typeface="Arial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6085B-56D7-AAA1-0999-DC1D1C94D042}"/>
              </a:ext>
            </a:extLst>
          </p:cNvPr>
          <p:cNvSpPr txBox="1"/>
          <p:nvPr/>
        </p:nvSpPr>
        <p:spPr>
          <a:xfrm>
            <a:off x="716359" y="1047750"/>
            <a:ext cx="7975202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l-GR" sz="1300">
                <a:solidFill>
                  <a:schemeClr val="tx1"/>
                </a:solidFill>
              </a:rPr>
              <a:t>Για την υλοποίηση των αντίστροφων λογικών πυλών (π.χ. TNAND, TNOR), είναι απαραίτητες κάποιες συμπληρωματικές διατάξεις, που αντιστρέφουν τις εξόδους των πυλών, στις οποίες προσάπτονται</a:t>
            </a:r>
          </a:p>
          <a:p>
            <a:pPr algn="just"/>
            <a:endParaRPr lang="el-GR" sz="1300">
              <a:solidFill>
                <a:schemeClr val="tx1"/>
              </a:solidFill>
            </a:endParaRPr>
          </a:p>
          <a:p>
            <a:pPr algn="just"/>
            <a:endParaRPr lang="el-GR" sz="1300">
              <a:solidFill>
                <a:schemeClr val="tx1"/>
              </a:solidFill>
            </a:endParaRPr>
          </a:p>
          <a:p>
            <a:pPr algn="just"/>
            <a:endParaRPr lang="el-GR" sz="1300">
              <a:solidFill>
                <a:schemeClr val="tx1"/>
              </a:solidFill>
            </a:endParaRPr>
          </a:p>
          <a:p>
            <a:pPr algn="just"/>
            <a:r>
              <a:rPr lang="el-GR" sz="1300">
                <a:solidFill>
                  <a:schemeClr val="tx1"/>
                </a:solidFill>
              </a:rPr>
              <a:t>Υπάρχουν τρεις τύποι </a:t>
            </a:r>
            <a:r>
              <a:rPr lang="el-GR" sz="1300" err="1">
                <a:solidFill>
                  <a:schemeClr val="tx1"/>
                </a:solidFill>
              </a:rPr>
              <a:t>αντιστροφέων</a:t>
            </a:r>
            <a:r>
              <a:rPr lang="el-GR" sz="1300">
                <a:solidFill>
                  <a:schemeClr val="tx1"/>
                </a:solidFill>
              </a:rPr>
              <a:t>:</a:t>
            </a:r>
            <a:endParaRPr lang="el-GR">
              <a:solidFill>
                <a:schemeClr val="tx1"/>
              </a:solidFill>
            </a:endParaRPr>
          </a:p>
        </p:txBody>
      </p:sp>
      <p:pic>
        <p:nvPicPr>
          <p:cNvPr id="8" name="Εικόνα 7" descr="Εικόνα που περιέχει διάγραμμα, σκίτσο/σχέδιο, τεχνικό σχέδιο, Σχέ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7ACC8991-9FDC-353F-6ADA-F2D9C6E0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2586037"/>
            <a:ext cx="1042988" cy="1360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E99500-557D-179A-7AB5-D9E6D4BD4FCC}"/>
              </a:ext>
            </a:extLst>
          </p:cNvPr>
          <p:cNvSpPr txBox="1"/>
          <p:nvPr/>
        </p:nvSpPr>
        <p:spPr>
          <a:xfrm>
            <a:off x="986234" y="4085827"/>
            <a:ext cx="5099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l-GR">
                <a:solidFill>
                  <a:schemeClr val="tx1"/>
                </a:solidFill>
              </a:rPr>
              <a:t>STI</a:t>
            </a:r>
          </a:p>
        </p:txBody>
      </p:sp>
      <p:pic>
        <p:nvPicPr>
          <p:cNvPr id="10" name="Εικόνα 9" descr="Εικόνα που περιέχει διάγραμμα, γραμμή, τεχνικό σχέ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0D64191F-5276-5851-FE7B-B380719D6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3" y="2589212"/>
            <a:ext cx="2759076" cy="13541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4C7DBD-B4FB-295C-60B3-CD9880587DC0}"/>
              </a:ext>
            </a:extLst>
          </p:cNvPr>
          <p:cNvSpPr txBox="1"/>
          <p:nvPr/>
        </p:nvSpPr>
        <p:spPr>
          <a:xfrm>
            <a:off x="2883296" y="4054077"/>
            <a:ext cx="9703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NTI, PTI</a:t>
            </a:r>
          </a:p>
        </p:txBody>
      </p:sp>
      <p:pic>
        <p:nvPicPr>
          <p:cNvPr id="12" name="Εικόνα 11" descr="Εικόνα που περιέχει διάγραμμα, τεχνικό σχέδιο, Σχέδιο, σκίτσο/σχέδιο&#10;&#10;Περιγραφή που δημιουργήθηκε αυτόματα">
            <a:extLst>
              <a:ext uri="{FF2B5EF4-FFF2-40B4-BE49-F238E27FC236}">
                <a16:creationId xmlns:a16="http://schemas.microsoft.com/office/drawing/2014/main" id="{979F0DE7-BED1-87F9-483C-0B98CA961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50" y="1898650"/>
            <a:ext cx="2971800" cy="22272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8DFD3F-880F-0BDF-3502-EBC62E7D6C64}"/>
              </a:ext>
            </a:extLst>
          </p:cNvPr>
          <p:cNvSpPr txBox="1"/>
          <p:nvPr/>
        </p:nvSpPr>
        <p:spPr>
          <a:xfrm>
            <a:off x="6248400" y="4208463"/>
            <a:ext cx="12827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rgbClr val="FFFFFF"/>
                </a:solidFill>
              </a:rPr>
              <a:t>Πύλη TNAND</a:t>
            </a:r>
          </a:p>
        </p:txBody>
      </p:sp>
    </p:spTree>
    <p:extLst>
      <p:ext uri="{BB962C8B-B14F-4D97-AF65-F5344CB8AC3E}">
        <p14:creationId xmlns:p14="http://schemas.microsoft.com/office/powerpoint/2010/main" val="59076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F67ED79-20F0-A673-CA2B-D841255C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Arial"/>
              </a:rPr>
              <a:t>Βιβλιογραφία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27A5-4661-8787-5C9A-A8B438CCFABD}"/>
              </a:ext>
            </a:extLst>
          </p:cNvPr>
          <p:cNvSpPr txBox="1"/>
          <p:nvPr/>
        </p:nvSpPr>
        <p:spPr>
          <a:xfrm>
            <a:off x="606579" y="1224417"/>
            <a:ext cx="809174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l-GR" sz="1200">
                <a:solidFill>
                  <a:schemeClr val="tx1"/>
                </a:solidFill>
              </a:rPr>
              <a:t>•   </a:t>
            </a:r>
            <a:r>
              <a:rPr lang="af-ZA" sz="1200" err="1">
                <a:solidFill>
                  <a:schemeClr val="tx1"/>
                </a:solidFill>
              </a:rPr>
              <a:t>Xiao-Yuan</a:t>
            </a:r>
            <a:r>
              <a:rPr lang="af-ZA" sz="1200">
                <a:solidFill>
                  <a:schemeClr val="tx1"/>
                </a:solidFill>
              </a:rPr>
              <a:t> Wang, </a:t>
            </a:r>
            <a:r>
              <a:rPr lang="af-ZA" sz="1200" err="1">
                <a:solidFill>
                  <a:schemeClr val="tx1"/>
                </a:solidFill>
              </a:rPr>
              <a:t>Peng-Fei</a:t>
            </a:r>
            <a:r>
              <a:rPr lang="af-ZA" sz="1200">
                <a:solidFill>
                  <a:schemeClr val="tx1"/>
                </a:solidFill>
              </a:rPr>
              <a:t> </a:t>
            </a:r>
            <a:r>
              <a:rPr lang="af-ZA" sz="1200" err="1">
                <a:solidFill>
                  <a:schemeClr val="tx1"/>
                </a:solidFill>
              </a:rPr>
              <a:t>Zhou</a:t>
            </a:r>
            <a:r>
              <a:rPr lang="af-ZA" sz="1200">
                <a:solidFill>
                  <a:schemeClr val="tx1"/>
                </a:solidFill>
              </a:rPr>
              <a:t>, Jason K. </a:t>
            </a:r>
            <a:r>
              <a:rPr lang="af-ZA" sz="1200" err="1">
                <a:solidFill>
                  <a:schemeClr val="tx1"/>
                </a:solidFill>
              </a:rPr>
              <a:t>Eshraghian</a:t>
            </a:r>
            <a:r>
              <a:rPr lang="af-ZA" sz="1200">
                <a:solidFill>
                  <a:schemeClr val="tx1"/>
                </a:solidFill>
              </a:rPr>
              <a:t>, </a:t>
            </a:r>
            <a:r>
              <a:rPr lang="af-ZA" sz="1200" err="1">
                <a:solidFill>
                  <a:schemeClr val="tx1"/>
                </a:solidFill>
              </a:rPr>
              <a:t>Chih-Yang</a:t>
            </a:r>
            <a:r>
              <a:rPr lang="af-ZA" sz="1200">
                <a:solidFill>
                  <a:schemeClr val="tx1"/>
                </a:solidFill>
              </a:rPr>
              <a:t> Lin, Herbert Ho-</a:t>
            </a:r>
            <a:r>
              <a:rPr lang="af-ZA" sz="1200" err="1">
                <a:solidFill>
                  <a:schemeClr val="tx1"/>
                </a:solidFill>
              </a:rPr>
              <a:t>Ching</a:t>
            </a:r>
            <a:r>
              <a:rPr lang="af-ZA" sz="1200">
                <a:solidFill>
                  <a:schemeClr val="tx1"/>
                </a:solidFill>
              </a:rPr>
              <a:t> </a:t>
            </a:r>
            <a:r>
              <a:rPr lang="af-ZA" sz="1200" err="1">
                <a:solidFill>
                  <a:schemeClr val="tx1"/>
                </a:solidFill>
              </a:rPr>
              <a:t>Iu</a:t>
            </a:r>
            <a:r>
              <a:rPr lang="af-ZA" sz="1200">
                <a:solidFill>
                  <a:schemeClr val="tx1"/>
                </a:solidFill>
              </a:rPr>
              <a:t>, </a:t>
            </a:r>
            <a:r>
              <a:rPr lang="af-ZA" sz="1200" err="1">
                <a:solidFill>
                  <a:schemeClr val="tx1"/>
                </a:solidFill>
              </a:rPr>
              <a:t>Ting</a:t>
            </a:r>
            <a:r>
              <a:rPr lang="af-ZA" sz="1200">
                <a:solidFill>
                  <a:schemeClr val="tx1"/>
                </a:solidFill>
              </a:rPr>
              <a:t>-Chang </a:t>
            </a:r>
            <a:r>
              <a:rPr lang="af-ZA" sz="1200" err="1">
                <a:solidFill>
                  <a:schemeClr val="tx1"/>
                </a:solidFill>
              </a:rPr>
              <a:t>Chang</a:t>
            </a:r>
            <a:r>
              <a:rPr lang="af-ZA" sz="1200">
                <a:solidFill>
                  <a:schemeClr val="tx1"/>
                </a:solidFill>
              </a:rPr>
              <a:t> </a:t>
            </a:r>
            <a:r>
              <a:rPr lang="af-ZA" sz="1200" err="1">
                <a:solidFill>
                  <a:schemeClr val="tx1"/>
                </a:solidFill>
              </a:rPr>
              <a:t>and</a:t>
            </a:r>
            <a:r>
              <a:rPr lang="af-ZA" sz="1200">
                <a:solidFill>
                  <a:schemeClr val="tx1"/>
                </a:solidFill>
              </a:rPr>
              <a:t> </a:t>
            </a:r>
            <a:r>
              <a:rPr lang="af-ZA" sz="1200" err="1">
                <a:solidFill>
                  <a:schemeClr val="tx1"/>
                </a:solidFill>
              </a:rPr>
              <a:t>Sung</a:t>
            </a:r>
            <a:r>
              <a:rPr lang="af-ZA" sz="1200">
                <a:solidFill>
                  <a:schemeClr val="tx1"/>
                </a:solidFill>
              </a:rPr>
              <a:t>-Mo </a:t>
            </a:r>
            <a:r>
              <a:rPr lang="af-ZA" sz="1200" err="1">
                <a:solidFill>
                  <a:schemeClr val="tx1"/>
                </a:solidFill>
              </a:rPr>
              <a:t>Kang</a:t>
            </a:r>
            <a:r>
              <a:rPr lang="af-ZA" sz="1200">
                <a:solidFill>
                  <a:schemeClr val="tx1"/>
                </a:solidFill>
              </a:rPr>
              <a:t>, </a:t>
            </a:r>
            <a:r>
              <a:rPr lang="af-ZA" sz="1200" i="1">
                <a:solidFill>
                  <a:schemeClr val="tx1"/>
                </a:solidFill>
              </a:rPr>
              <a:t>"High-</a:t>
            </a:r>
            <a:r>
              <a:rPr lang="af-ZA" sz="1200" i="1" err="1">
                <a:solidFill>
                  <a:schemeClr val="tx1"/>
                </a:solidFill>
              </a:rPr>
              <a:t>Density</a:t>
            </a:r>
            <a:r>
              <a:rPr lang="af-ZA" sz="1200" i="1">
                <a:solidFill>
                  <a:schemeClr val="tx1"/>
                </a:solidFill>
              </a:rPr>
              <a:t> </a:t>
            </a:r>
            <a:r>
              <a:rPr lang="af-ZA" sz="1200" i="1" err="1">
                <a:solidFill>
                  <a:schemeClr val="tx1"/>
                </a:solidFill>
              </a:rPr>
              <a:t>Memristor</a:t>
            </a:r>
            <a:r>
              <a:rPr lang="af-ZA" sz="1200" i="1">
                <a:solidFill>
                  <a:schemeClr val="tx1"/>
                </a:solidFill>
              </a:rPr>
              <a:t>-CMOS </a:t>
            </a:r>
            <a:r>
              <a:rPr lang="af-ZA" sz="1200" i="1" err="1">
                <a:solidFill>
                  <a:schemeClr val="tx1"/>
                </a:solidFill>
              </a:rPr>
              <a:t>Ternary</a:t>
            </a:r>
            <a:r>
              <a:rPr lang="af-ZA" sz="1200" i="1">
                <a:solidFill>
                  <a:schemeClr val="tx1"/>
                </a:solidFill>
              </a:rPr>
              <a:t> </a:t>
            </a:r>
            <a:r>
              <a:rPr lang="af-ZA" sz="1200" i="1" err="1">
                <a:solidFill>
                  <a:schemeClr val="tx1"/>
                </a:solidFill>
              </a:rPr>
              <a:t>Logic</a:t>
            </a:r>
            <a:r>
              <a:rPr lang="af-ZA" sz="1200" i="1">
                <a:solidFill>
                  <a:schemeClr val="tx1"/>
                </a:solidFill>
              </a:rPr>
              <a:t> Family"</a:t>
            </a:r>
            <a:r>
              <a:rPr lang="af-ZA" sz="1200">
                <a:solidFill>
                  <a:schemeClr val="tx1"/>
                </a:solidFill>
              </a:rPr>
              <a:t>, IEEE TRANSACTIONS ON CIRCUITS AND SYSTEMS - I: REGULAR PAPERS, VOL. 68, NO. 1, JANUARY 2021</a:t>
            </a:r>
          </a:p>
          <a:p>
            <a:pPr algn="just"/>
            <a:endParaRPr lang="af-ZA" sz="1200">
              <a:solidFill>
                <a:schemeClr val="tx1"/>
              </a:solidFill>
            </a:endParaRPr>
          </a:p>
          <a:p>
            <a:pPr algn="just"/>
            <a:r>
              <a:rPr lang="el-GR" sz="1200">
                <a:solidFill>
                  <a:schemeClr val="tx1"/>
                </a:solidFill>
              </a:rPr>
              <a:t>•   </a:t>
            </a:r>
            <a:r>
              <a:rPr lang="el-GR" sz="1200" err="1">
                <a:solidFill>
                  <a:schemeClr val="tx1"/>
                </a:solidFill>
              </a:rPr>
              <a:t>Sachin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Maheshwari</a:t>
            </a:r>
            <a:r>
              <a:rPr lang="el-GR" sz="1200">
                <a:solidFill>
                  <a:schemeClr val="tx1"/>
                </a:solidFill>
              </a:rPr>
              <a:t>, </a:t>
            </a:r>
            <a:r>
              <a:rPr lang="el-GR" sz="1200" err="1">
                <a:solidFill>
                  <a:schemeClr val="tx1"/>
                </a:solidFill>
              </a:rPr>
              <a:t>Spyros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Stathopoulos</a:t>
            </a:r>
            <a:r>
              <a:rPr lang="el-GR" sz="1200">
                <a:solidFill>
                  <a:schemeClr val="tx1"/>
                </a:solidFill>
              </a:rPr>
              <a:t>, </a:t>
            </a:r>
            <a:r>
              <a:rPr lang="el-GR" sz="1200" err="1">
                <a:solidFill>
                  <a:schemeClr val="tx1"/>
                </a:solidFill>
              </a:rPr>
              <a:t>Jiaqi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Wang</a:t>
            </a:r>
            <a:r>
              <a:rPr lang="el-GR" sz="1200">
                <a:solidFill>
                  <a:schemeClr val="tx1"/>
                </a:solidFill>
              </a:rPr>
              <a:t>, </a:t>
            </a:r>
            <a:r>
              <a:rPr lang="el-GR" sz="1200" err="1">
                <a:solidFill>
                  <a:schemeClr val="tx1"/>
                </a:solidFill>
              </a:rPr>
              <a:t>Alexander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Serb</a:t>
            </a:r>
            <a:r>
              <a:rPr lang="el-GR" sz="1200">
                <a:solidFill>
                  <a:schemeClr val="tx1"/>
                </a:solidFill>
              </a:rPr>
              <a:t>, </a:t>
            </a:r>
            <a:r>
              <a:rPr lang="el-GR" sz="1200" err="1">
                <a:solidFill>
                  <a:schemeClr val="tx1"/>
                </a:solidFill>
              </a:rPr>
              <a:t>Yihan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Pan</a:t>
            </a:r>
            <a:r>
              <a:rPr lang="el-GR" sz="1200">
                <a:solidFill>
                  <a:schemeClr val="tx1"/>
                </a:solidFill>
              </a:rPr>
              <a:t>, </a:t>
            </a:r>
            <a:r>
              <a:rPr lang="el-GR" sz="1200" err="1">
                <a:solidFill>
                  <a:schemeClr val="tx1"/>
                </a:solidFill>
              </a:rPr>
              <a:t>Andrea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Mifsud</a:t>
            </a:r>
            <a:r>
              <a:rPr lang="el-GR" sz="1200">
                <a:solidFill>
                  <a:schemeClr val="tx1"/>
                </a:solidFill>
              </a:rPr>
              <a:t> , </a:t>
            </a:r>
            <a:r>
              <a:rPr lang="el-GR" sz="1200" err="1">
                <a:solidFill>
                  <a:schemeClr val="tx1"/>
                </a:solidFill>
              </a:rPr>
              <a:t>Lieuwe</a:t>
            </a:r>
            <a:r>
              <a:rPr lang="el-GR" sz="1200">
                <a:solidFill>
                  <a:schemeClr val="tx1"/>
                </a:solidFill>
              </a:rPr>
              <a:t> B. </a:t>
            </a:r>
            <a:r>
              <a:rPr lang="el-GR" sz="1200" err="1">
                <a:solidFill>
                  <a:schemeClr val="tx1"/>
                </a:solidFill>
              </a:rPr>
              <a:t>Leene</a:t>
            </a:r>
            <a:r>
              <a:rPr lang="el-GR" sz="1200">
                <a:solidFill>
                  <a:schemeClr val="tx1"/>
                </a:solidFill>
              </a:rPr>
              <a:t>, </a:t>
            </a:r>
            <a:r>
              <a:rPr lang="el-GR" sz="1200" err="1">
                <a:solidFill>
                  <a:schemeClr val="tx1"/>
                </a:solidFill>
              </a:rPr>
              <a:t>Jiawei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Shen</a:t>
            </a:r>
            <a:r>
              <a:rPr lang="el-GR" sz="1200">
                <a:solidFill>
                  <a:schemeClr val="tx1"/>
                </a:solidFill>
              </a:rPr>
              <a:t>, </a:t>
            </a:r>
            <a:r>
              <a:rPr lang="el-GR" sz="1200" err="1">
                <a:solidFill>
                  <a:schemeClr val="tx1"/>
                </a:solidFill>
              </a:rPr>
              <a:t>Christos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Papavassiliou</a:t>
            </a:r>
            <a:r>
              <a:rPr lang="el-GR" sz="1200">
                <a:solidFill>
                  <a:schemeClr val="tx1"/>
                </a:solidFill>
              </a:rPr>
              <a:t>, </a:t>
            </a:r>
            <a:r>
              <a:rPr lang="el-GR" sz="1200" err="1">
                <a:solidFill>
                  <a:schemeClr val="tx1"/>
                </a:solidFill>
              </a:rPr>
              <a:t>Timothy</a:t>
            </a:r>
            <a:r>
              <a:rPr lang="el-GR" sz="1200">
                <a:solidFill>
                  <a:schemeClr val="tx1"/>
                </a:solidFill>
              </a:rPr>
              <a:t> G. </a:t>
            </a:r>
            <a:r>
              <a:rPr lang="el-GR" sz="1200" err="1">
                <a:solidFill>
                  <a:schemeClr val="tx1"/>
                </a:solidFill>
              </a:rPr>
              <a:t>Constandinou</a:t>
            </a:r>
            <a:r>
              <a:rPr lang="el-GR" sz="1200">
                <a:solidFill>
                  <a:schemeClr val="tx1"/>
                </a:solidFill>
              </a:rPr>
              <a:t> and </a:t>
            </a:r>
            <a:r>
              <a:rPr lang="el-GR" sz="1200" err="1">
                <a:solidFill>
                  <a:schemeClr val="tx1"/>
                </a:solidFill>
              </a:rPr>
              <a:t>Themistoklis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Prodromakis</a:t>
            </a:r>
            <a:r>
              <a:rPr lang="el-GR" sz="1200">
                <a:solidFill>
                  <a:schemeClr val="tx1"/>
                </a:solidFill>
              </a:rPr>
              <a:t>, </a:t>
            </a:r>
            <a:r>
              <a:rPr lang="el-GR" sz="1200" i="1">
                <a:solidFill>
                  <a:schemeClr val="tx1"/>
                </a:solidFill>
              </a:rPr>
              <a:t>"</a:t>
            </a:r>
            <a:r>
              <a:rPr lang="el-GR" sz="1200" i="1" err="1">
                <a:solidFill>
                  <a:schemeClr val="tx1"/>
                </a:solidFill>
              </a:rPr>
              <a:t>Design</a:t>
            </a:r>
            <a:r>
              <a:rPr lang="el-GR" sz="1200" i="1">
                <a:solidFill>
                  <a:schemeClr val="tx1"/>
                </a:solidFill>
              </a:rPr>
              <a:t> </a:t>
            </a:r>
            <a:r>
              <a:rPr lang="el-GR" sz="1200" i="1" err="1">
                <a:solidFill>
                  <a:schemeClr val="tx1"/>
                </a:solidFill>
              </a:rPr>
              <a:t>Flow</a:t>
            </a:r>
            <a:r>
              <a:rPr lang="el-GR" sz="1200" i="1">
                <a:solidFill>
                  <a:schemeClr val="tx1"/>
                </a:solidFill>
              </a:rPr>
              <a:t> for </a:t>
            </a:r>
            <a:r>
              <a:rPr lang="el-GR" sz="1200" i="1" err="1">
                <a:solidFill>
                  <a:schemeClr val="tx1"/>
                </a:solidFill>
              </a:rPr>
              <a:t>Hybrid</a:t>
            </a:r>
            <a:r>
              <a:rPr lang="el-GR" sz="1200" i="1">
                <a:solidFill>
                  <a:schemeClr val="tx1"/>
                </a:solidFill>
              </a:rPr>
              <a:t> CMOS/</a:t>
            </a:r>
            <a:r>
              <a:rPr lang="el-GR" sz="1200" i="1" err="1">
                <a:solidFill>
                  <a:schemeClr val="tx1"/>
                </a:solidFill>
              </a:rPr>
              <a:t>Memristor</a:t>
            </a:r>
            <a:r>
              <a:rPr lang="el-GR" sz="1200" i="1">
                <a:solidFill>
                  <a:schemeClr val="tx1"/>
                </a:solidFill>
              </a:rPr>
              <a:t> Systems - </a:t>
            </a:r>
            <a:r>
              <a:rPr lang="el-GR" sz="1200" i="1" err="1">
                <a:solidFill>
                  <a:schemeClr val="tx1"/>
                </a:solidFill>
              </a:rPr>
              <a:t>Part</a:t>
            </a:r>
            <a:r>
              <a:rPr lang="el-GR" sz="1200" i="1">
                <a:solidFill>
                  <a:schemeClr val="tx1"/>
                </a:solidFill>
              </a:rPr>
              <a:t> II: </a:t>
            </a:r>
            <a:r>
              <a:rPr lang="el-GR" sz="1200" i="1" err="1">
                <a:solidFill>
                  <a:schemeClr val="tx1"/>
                </a:solidFill>
              </a:rPr>
              <a:t>Circuit</a:t>
            </a:r>
            <a:r>
              <a:rPr lang="el-GR" sz="1200" i="1">
                <a:solidFill>
                  <a:schemeClr val="tx1"/>
                </a:solidFill>
              </a:rPr>
              <a:t> </a:t>
            </a:r>
            <a:r>
              <a:rPr lang="el-GR" sz="1200" i="1" err="1">
                <a:solidFill>
                  <a:schemeClr val="tx1"/>
                </a:solidFill>
              </a:rPr>
              <a:t>Schematics</a:t>
            </a:r>
            <a:r>
              <a:rPr lang="el-GR" sz="1200" i="1">
                <a:solidFill>
                  <a:schemeClr val="tx1"/>
                </a:solidFill>
              </a:rPr>
              <a:t> and </a:t>
            </a:r>
            <a:r>
              <a:rPr lang="el-GR" sz="1200" i="1" err="1">
                <a:solidFill>
                  <a:schemeClr val="tx1"/>
                </a:solidFill>
              </a:rPr>
              <a:t>Layout</a:t>
            </a:r>
            <a:r>
              <a:rPr lang="el-GR" sz="1200" i="1">
                <a:solidFill>
                  <a:schemeClr val="tx1"/>
                </a:solidFill>
              </a:rPr>
              <a:t>"</a:t>
            </a:r>
            <a:r>
              <a:rPr lang="el-GR" sz="1200">
                <a:solidFill>
                  <a:schemeClr val="tx1"/>
                </a:solidFill>
              </a:rPr>
              <a:t>, IEEE TRANSACTIONS ON CIRCUITS AND SYSTEMS - I: REGULAR PAPERS, VOL. 68, NO. 12, DECEMBER 2021</a:t>
            </a:r>
          </a:p>
          <a:p>
            <a:pPr algn="just"/>
            <a:endParaRPr lang="el-GR" sz="1200">
              <a:solidFill>
                <a:schemeClr val="tx1"/>
              </a:solidFill>
            </a:endParaRPr>
          </a:p>
          <a:p>
            <a:pPr algn="just"/>
            <a:r>
              <a:rPr lang="el-GR" sz="1200">
                <a:solidFill>
                  <a:schemeClr val="tx1"/>
                </a:solidFill>
              </a:rPr>
              <a:t>•   </a:t>
            </a:r>
            <a:r>
              <a:rPr lang="el-GR" sz="1200" err="1">
                <a:solidFill>
                  <a:schemeClr val="tx1"/>
                </a:solidFill>
              </a:rPr>
              <a:t>Mourina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Ghosh</a:t>
            </a:r>
            <a:r>
              <a:rPr lang="el-GR" sz="1200">
                <a:solidFill>
                  <a:schemeClr val="tx1"/>
                </a:solidFill>
              </a:rPr>
              <a:t>, </a:t>
            </a:r>
            <a:r>
              <a:rPr lang="el-GR" sz="1200" err="1">
                <a:solidFill>
                  <a:schemeClr val="tx1"/>
                </a:solidFill>
              </a:rPr>
              <a:t>Ankur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Singh</a:t>
            </a:r>
            <a:r>
              <a:rPr lang="el-GR" sz="1200">
                <a:solidFill>
                  <a:schemeClr val="tx1"/>
                </a:solidFill>
              </a:rPr>
              <a:t>, </a:t>
            </a:r>
            <a:r>
              <a:rPr lang="el-GR" sz="1200" err="1">
                <a:solidFill>
                  <a:schemeClr val="tx1"/>
                </a:solidFill>
              </a:rPr>
              <a:t>Shekhar</a:t>
            </a:r>
            <a:r>
              <a:rPr lang="el-GR" sz="1200">
                <a:solidFill>
                  <a:schemeClr val="tx1"/>
                </a:solidFill>
              </a:rPr>
              <a:t> S. </a:t>
            </a:r>
            <a:r>
              <a:rPr lang="el-GR" sz="1200" err="1">
                <a:solidFill>
                  <a:schemeClr val="tx1"/>
                </a:solidFill>
              </a:rPr>
              <a:t>Borah</a:t>
            </a:r>
            <a:r>
              <a:rPr lang="el-GR" sz="1200">
                <a:solidFill>
                  <a:schemeClr val="tx1"/>
                </a:solidFill>
              </a:rPr>
              <a:t>, </a:t>
            </a:r>
            <a:r>
              <a:rPr lang="el-GR" sz="1200" err="1">
                <a:solidFill>
                  <a:schemeClr val="tx1"/>
                </a:solidFill>
              </a:rPr>
              <a:t>John</a:t>
            </a:r>
            <a:r>
              <a:rPr lang="el-GR" sz="1200">
                <a:solidFill>
                  <a:schemeClr val="tx1"/>
                </a:solidFill>
              </a:rPr>
              <a:t> Vista, </a:t>
            </a:r>
            <a:r>
              <a:rPr lang="el-GR" sz="1200" err="1">
                <a:solidFill>
                  <a:schemeClr val="tx1"/>
                </a:solidFill>
              </a:rPr>
              <a:t>Ashish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Ranjan</a:t>
            </a:r>
            <a:r>
              <a:rPr lang="el-GR" sz="1200">
                <a:solidFill>
                  <a:schemeClr val="tx1"/>
                </a:solidFill>
              </a:rPr>
              <a:t> and </a:t>
            </a:r>
            <a:r>
              <a:rPr lang="el-GR" sz="1200" err="1">
                <a:solidFill>
                  <a:schemeClr val="tx1"/>
                </a:solidFill>
              </a:rPr>
              <a:t>Santosh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Kumar</a:t>
            </a:r>
            <a:r>
              <a:rPr lang="el-GR" sz="1200">
                <a:solidFill>
                  <a:schemeClr val="tx1"/>
                </a:solidFill>
              </a:rPr>
              <a:t>, </a:t>
            </a:r>
            <a:r>
              <a:rPr lang="el-GR" sz="1200" i="1">
                <a:solidFill>
                  <a:schemeClr val="tx1"/>
                </a:solidFill>
              </a:rPr>
              <a:t>"MOSFET-</a:t>
            </a:r>
            <a:r>
              <a:rPr lang="el-GR" sz="1200" i="1" err="1">
                <a:solidFill>
                  <a:schemeClr val="tx1"/>
                </a:solidFill>
              </a:rPr>
              <a:t>Based</a:t>
            </a:r>
            <a:r>
              <a:rPr lang="el-GR" sz="1200" i="1">
                <a:solidFill>
                  <a:schemeClr val="tx1"/>
                </a:solidFill>
              </a:rPr>
              <a:t> </a:t>
            </a:r>
            <a:r>
              <a:rPr lang="el-GR" sz="1200" i="1" err="1">
                <a:solidFill>
                  <a:schemeClr val="tx1"/>
                </a:solidFill>
              </a:rPr>
              <a:t>Memristor</a:t>
            </a:r>
            <a:r>
              <a:rPr lang="el-GR" sz="1200" i="1">
                <a:solidFill>
                  <a:schemeClr val="tx1"/>
                </a:solidFill>
              </a:rPr>
              <a:t> for High-</a:t>
            </a:r>
            <a:r>
              <a:rPr lang="el-GR" sz="1200" i="1" err="1">
                <a:solidFill>
                  <a:schemeClr val="tx1"/>
                </a:solidFill>
              </a:rPr>
              <a:t>Frequency</a:t>
            </a:r>
            <a:r>
              <a:rPr lang="el-GR" sz="1200" i="1">
                <a:solidFill>
                  <a:schemeClr val="tx1"/>
                </a:solidFill>
              </a:rPr>
              <a:t> </a:t>
            </a:r>
            <a:r>
              <a:rPr lang="el-GR" sz="1200" i="1" err="1">
                <a:solidFill>
                  <a:schemeClr val="tx1"/>
                </a:solidFill>
              </a:rPr>
              <a:t>Signal</a:t>
            </a:r>
            <a:r>
              <a:rPr lang="el-GR" sz="1200" i="1">
                <a:solidFill>
                  <a:schemeClr val="tx1"/>
                </a:solidFill>
              </a:rPr>
              <a:t> </a:t>
            </a:r>
            <a:r>
              <a:rPr lang="el-GR" sz="1200" i="1" err="1">
                <a:solidFill>
                  <a:schemeClr val="tx1"/>
                </a:solidFill>
              </a:rPr>
              <a:t>Processing</a:t>
            </a:r>
            <a:r>
              <a:rPr lang="el-GR" sz="1200" i="1">
                <a:solidFill>
                  <a:schemeClr val="tx1"/>
                </a:solidFill>
              </a:rPr>
              <a:t>"</a:t>
            </a:r>
            <a:r>
              <a:rPr lang="el-GR" sz="1200">
                <a:solidFill>
                  <a:schemeClr val="tx1"/>
                </a:solidFill>
              </a:rPr>
              <a:t>, IEEE TRANSACTIONS ON ELECTRON DEVICES, VOL. 69, NO. 5, MAY 2022</a:t>
            </a:r>
          </a:p>
          <a:p>
            <a:pPr algn="just"/>
            <a:endParaRPr lang="el-GR" sz="1200">
              <a:solidFill>
                <a:schemeClr val="tx1"/>
              </a:solidFill>
            </a:endParaRPr>
          </a:p>
          <a:p>
            <a:pPr algn="just"/>
            <a:r>
              <a:rPr lang="el-GR" sz="1200">
                <a:solidFill>
                  <a:schemeClr val="tx1"/>
                </a:solidFill>
              </a:rPr>
              <a:t>•    </a:t>
            </a:r>
            <a:r>
              <a:rPr lang="el-GR" sz="1200" err="1">
                <a:solidFill>
                  <a:schemeClr val="tx1"/>
                </a:solidFill>
              </a:rPr>
              <a:t>Aidana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Irmanova</a:t>
            </a:r>
            <a:r>
              <a:rPr lang="el-GR" sz="1200">
                <a:solidFill>
                  <a:schemeClr val="tx1"/>
                </a:solidFill>
              </a:rPr>
              <a:t>, , </a:t>
            </a:r>
            <a:r>
              <a:rPr lang="el-GR" sz="1200" err="1">
                <a:solidFill>
                  <a:schemeClr val="tx1"/>
                </a:solidFill>
              </a:rPr>
              <a:t>Akshay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Maan</a:t>
            </a:r>
            <a:r>
              <a:rPr lang="el-GR" sz="1200">
                <a:solidFill>
                  <a:schemeClr val="tx1"/>
                </a:solidFill>
              </a:rPr>
              <a:t>, </a:t>
            </a:r>
            <a:r>
              <a:rPr lang="el-GR" sz="1200" err="1">
                <a:solidFill>
                  <a:schemeClr val="tx1"/>
                </a:solidFill>
              </a:rPr>
              <a:t>Alex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James</a:t>
            </a:r>
            <a:r>
              <a:rPr lang="el-GR" sz="1200">
                <a:solidFill>
                  <a:schemeClr val="tx1"/>
                </a:solidFill>
              </a:rPr>
              <a:t> and </a:t>
            </a:r>
            <a:r>
              <a:rPr lang="el-GR" sz="1200" err="1">
                <a:solidFill>
                  <a:schemeClr val="tx1"/>
                </a:solidFill>
              </a:rPr>
              <a:t>Leon</a:t>
            </a:r>
            <a:r>
              <a:rPr lang="el-GR" sz="1200">
                <a:solidFill>
                  <a:schemeClr val="tx1"/>
                </a:solidFill>
              </a:rPr>
              <a:t> </a:t>
            </a:r>
            <a:r>
              <a:rPr lang="el-GR" sz="1200" err="1">
                <a:solidFill>
                  <a:schemeClr val="tx1"/>
                </a:solidFill>
              </a:rPr>
              <a:t>Chua</a:t>
            </a:r>
            <a:r>
              <a:rPr lang="el-GR" sz="1200">
                <a:solidFill>
                  <a:schemeClr val="tx1"/>
                </a:solidFill>
              </a:rPr>
              <a:t>,</a:t>
            </a:r>
            <a:r>
              <a:rPr lang="el-GR" sz="1200" i="1">
                <a:solidFill>
                  <a:schemeClr val="tx1"/>
                </a:solidFill>
              </a:rPr>
              <a:t> "</a:t>
            </a:r>
            <a:r>
              <a:rPr lang="el-GR" sz="1200" i="1" err="1">
                <a:solidFill>
                  <a:schemeClr val="tx1"/>
                </a:solidFill>
              </a:rPr>
              <a:t>Analog</a:t>
            </a:r>
            <a:r>
              <a:rPr lang="el-GR" sz="1200" i="1">
                <a:solidFill>
                  <a:schemeClr val="tx1"/>
                </a:solidFill>
              </a:rPr>
              <a:t> </a:t>
            </a:r>
            <a:r>
              <a:rPr lang="el-GR" sz="1200" i="1" err="1">
                <a:solidFill>
                  <a:schemeClr val="tx1"/>
                </a:solidFill>
              </a:rPr>
              <a:t>Self-Timed</a:t>
            </a:r>
            <a:r>
              <a:rPr lang="el-GR" sz="1200" i="1">
                <a:solidFill>
                  <a:schemeClr val="tx1"/>
                </a:solidFill>
              </a:rPr>
              <a:t> </a:t>
            </a:r>
            <a:r>
              <a:rPr lang="el-GR" sz="1200" i="1" err="1">
                <a:solidFill>
                  <a:schemeClr val="tx1"/>
                </a:solidFill>
              </a:rPr>
              <a:t>Programming</a:t>
            </a:r>
            <a:r>
              <a:rPr lang="el-GR" sz="1200" i="1">
                <a:solidFill>
                  <a:schemeClr val="tx1"/>
                </a:solidFill>
              </a:rPr>
              <a:t> </a:t>
            </a:r>
            <a:r>
              <a:rPr lang="el-GR" sz="1200" i="1" err="1">
                <a:solidFill>
                  <a:schemeClr val="tx1"/>
                </a:solidFill>
              </a:rPr>
              <a:t>Circuits</a:t>
            </a:r>
            <a:r>
              <a:rPr lang="el-GR" sz="1200" i="1">
                <a:solidFill>
                  <a:schemeClr val="tx1"/>
                </a:solidFill>
              </a:rPr>
              <a:t> for</a:t>
            </a:r>
          </a:p>
          <a:p>
            <a:pPr algn="just"/>
            <a:r>
              <a:rPr lang="el-GR" sz="1200" i="1" err="1">
                <a:solidFill>
                  <a:schemeClr val="tx1"/>
                </a:solidFill>
              </a:rPr>
              <a:t>Aging</a:t>
            </a:r>
            <a:r>
              <a:rPr lang="el-GR" sz="1200" i="1">
                <a:solidFill>
                  <a:schemeClr val="tx1"/>
                </a:solidFill>
              </a:rPr>
              <a:t> </a:t>
            </a:r>
            <a:r>
              <a:rPr lang="el-GR" sz="1200" i="1" err="1">
                <a:solidFill>
                  <a:schemeClr val="tx1"/>
                </a:solidFill>
              </a:rPr>
              <a:t>Memristors</a:t>
            </a:r>
            <a:r>
              <a:rPr lang="el-GR" sz="1200" i="1">
                <a:solidFill>
                  <a:schemeClr val="tx1"/>
                </a:solidFill>
              </a:rPr>
              <a:t>"</a:t>
            </a:r>
            <a:r>
              <a:rPr lang="el-GR" sz="1200">
                <a:solidFill>
                  <a:schemeClr val="tx1"/>
                </a:solidFill>
              </a:rPr>
              <a:t>, IEEE TRANSACTIONS ON CIRCUITS AND SYSTEMS - II: EXPRESS BRIEFS, VOL. 68, NO. 4, APRIL 2021</a:t>
            </a:r>
            <a:endParaRPr lang="el-GR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3EDF182A-B1B6-633A-F256-9C0D2D65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4EA90F1C-2503-3035-8266-5A425A9B0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4802" y="2166116"/>
            <a:ext cx="7404209" cy="13542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>
                <a:latin typeface="Arial"/>
              </a:rPr>
              <a:t> ΕΥΧΑΡΙΣΤΟΥΜΕ ΠΟΛΥ ΓΙΑ ΤΗΝ ΠΡΟΣΟΧΗ ΣΑΣ!!!</a:t>
            </a:r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04B2D635-1E1F-2FC3-C56E-58F4DE471976}"/>
              </a:ext>
            </a:extLst>
          </p:cNvPr>
          <p:cNvSpPr/>
          <p:nvPr/>
        </p:nvSpPr>
        <p:spPr>
          <a:xfrm rot="16200000">
            <a:off x="455645" y="2692166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08EBC074-F87E-6607-856D-7461C008D043}"/>
              </a:ext>
            </a:extLst>
          </p:cNvPr>
          <p:cNvSpPr/>
          <p:nvPr/>
        </p:nvSpPr>
        <p:spPr>
          <a:xfrm>
            <a:off x="7016375" y="-1491607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>
            <a:extLst>
              <a:ext uri="{FF2B5EF4-FFF2-40B4-BE49-F238E27FC236}">
                <a16:creationId xmlns:a16="http://schemas.microsoft.com/office/drawing/2014/main" id="{A8280B88-16EC-98A9-8A6F-A0CAE8ADE9F5}"/>
              </a:ext>
            </a:extLst>
          </p:cNvPr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>
              <a:extLst>
                <a:ext uri="{FF2B5EF4-FFF2-40B4-BE49-F238E27FC236}">
                  <a16:creationId xmlns:a16="http://schemas.microsoft.com/office/drawing/2014/main" id="{C2E93F9E-662E-E9A7-97CB-FA26E422B7EB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>
              <a:extLst>
                <a:ext uri="{FF2B5EF4-FFF2-40B4-BE49-F238E27FC236}">
                  <a16:creationId xmlns:a16="http://schemas.microsoft.com/office/drawing/2014/main" id="{70EEA527-DDCA-7343-AE4B-66D583B0FE16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>
              <a:extLst>
                <a:ext uri="{FF2B5EF4-FFF2-40B4-BE49-F238E27FC236}">
                  <a16:creationId xmlns:a16="http://schemas.microsoft.com/office/drawing/2014/main" id="{132EDD13-41CF-0A33-F99F-FC3537DE818C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29AABE45-B79D-7C92-054F-B0403A16EC65}"/>
              </a:ext>
            </a:extLst>
          </p:cNvPr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>
              <a:extLst>
                <a:ext uri="{FF2B5EF4-FFF2-40B4-BE49-F238E27FC236}">
                  <a16:creationId xmlns:a16="http://schemas.microsoft.com/office/drawing/2014/main" id="{FDB7ED7C-4E57-9284-4877-68838D354925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>
              <a:extLst>
                <a:ext uri="{FF2B5EF4-FFF2-40B4-BE49-F238E27FC236}">
                  <a16:creationId xmlns:a16="http://schemas.microsoft.com/office/drawing/2014/main" id="{4663D22E-EF5F-75CA-853D-A2952D56F42B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1A759F12-0312-FD34-D407-D8B219A3D745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>
            <a:extLst>
              <a:ext uri="{FF2B5EF4-FFF2-40B4-BE49-F238E27FC236}">
                <a16:creationId xmlns:a16="http://schemas.microsoft.com/office/drawing/2014/main" id="{573D3790-595D-553A-8315-6364244A83B5}"/>
              </a:ext>
            </a:extLst>
          </p:cNvPr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>
            <a:extLst>
              <a:ext uri="{FF2B5EF4-FFF2-40B4-BE49-F238E27FC236}">
                <a16:creationId xmlns:a16="http://schemas.microsoft.com/office/drawing/2014/main" id="{453D201D-A9CB-207E-DD43-A1DF801E56B0}"/>
              </a:ext>
            </a:extLst>
          </p:cNvPr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>
              <a:extLst>
                <a:ext uri="{FF2B5EF4-FFF2-40B4-BE49-F238E27FC236}">
                  <a16:creationId xmlns:a16="http://schemas.microsoft.com/office/drawing/2014/main" id="{B303F30C-28AB-5DD0-0B4D-FD6758AE7972}"/>
                </a:ext>
              </a:extLst>
            </p:cNvPr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8C9CCAE2-7973-535D-458F-F074D1748F57}"/>
                </a:ext>
              </a:extLst>
            </p:cNvPr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DB496503-5575-037A-A2F6-2412671669E0}"/>
                </a:ext>
              </a:extLst>
            </p:cNvPr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831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B7BC310-7B0E-691D-4E78-5156DDD3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Arial"/>
              </a:rPr>
              <a:t>Εισαγωγικά Στοιχεία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63E4D-BE86-AF85-014A-D3CB7952E938}"/>
              </a:ext>
            </a:extLst>
          </p:cNvPr>
          <p:cNvSpPr txBox="1"/>
          <p:nvPr/>
        </p:nvSpPr>
        <p:spPr>
          <a:xfrm>
            <a:off x="720167" y="1103313"/>
            <a:ext cx="415881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l-GR">
                <a:solidFill>
                  <a:schemeClr val="tx1"/>
                </a:solidFill>
              </a:rPr>
              <a:t>•   Προτάθηκαν για πρώτη φορά από τον </a:t>
            </a:r>
            <a:r>
              <a:rPr lang="el-GR" err="1">
                <a:solidFill>
                  <a:schemeClr val="tx1"/>
                </a:solidFill>
              </a:rPr>
              <a:t>Leon</a:t>
            </a:r>
            <a:r>
              <a:rPr lang="el-GR">
                <a:solidFill>
                  <a:schemeClr val="tx1"/>
                </a:solidFill>
              </a:rPr>
              <a:t> </a:t>
            </a:r>
            <a:r>
              <a:rPr lang="el-GR" err="1">
                <a:solidFill>
                  <a:schemeClr val="tx1"/>
                </a:solidFill>
              </a:rPr>
              <a:t>Chua</a:t>
            </a:r>
            <a:r>
              <a:rPr lang="el-GR">
                <a:solidFill>
                  <a:schemeClr val="tx1"/>
                </a:solidFill>
              </a:rPr>
              <a:t> το 1971, ενώ πρώτη παραγωγή τους σε </a:t>
            </a:r>
            <a:r>
              <a:rPr lang="el-GR" err="1">
                <a:solidFill>
                  <a:schemeClr val="tx1"/>
                </a:solidFill>
              </a:rPr>
              <a:t>νανο</a:t>
            </a:r>
            <a:r>
              <a:rPr lang="el-GR">
                <a:solidFill>
                  <a:schemeClr val="tx1"/>
                </a:solidFill>
              </a:rPr>
              <a:t>-κλίμακα πραγματοποιήθηκε το 2008</a:t>
            </a:r>
          </a:p>
          <a:p>
            <a:pPr algn="just"/>
            <a:endParaRPr lang="el-GR">
              <a:solidFill>
                <a:schemeClr val="tx1"/>
              </a:solidFill>
            </a:endParaRPr>
          </a:p>
          <a:p>
            <a:pPr algn="just"/>
            <a:endParaRPr lang="el-GR">
              <a:solidFill>
                <a:schemeClr val="tx1"/>
              </a:solidFill>
            </a:endParaRPr>
          </a:p>
          <a:p>
            <a:pPr algn="just"/>
            <a:r>
              <a:rPr lang="el-GR">
                <a:solidFill>
                  <a:schemeClr val="tx1"/>
                </a:solidFill>
              </a:rPr>
              <a:t>•   Αποτελούν το τέταρτο θεμελιώδες παθητικό κυκλωματικό στοιχείο, μαζί με την </a:t>
            </a:r>
            <a:r>
              <a:rPr lang="el-GR" b="1">
                <a:solidFill>
                  <a:schemeClr val="tx1"/>
                </a:solidFill>
              </a:rPr>
              <a:t>αντίσταση</a:t>
            </a:r>
            <a:r>
              <a:rPr lang="el-GR">
                <a:solidFill>
                  <a:schemeClr val="tx1"/>
                </a:solidFill>
              </a:rPr>
              <a:t>, το </a:t>
            </a:r>
            <a:r>
              <a:rPr lang="el-GR" b="1">
                <a:solidFill>
                  <a:schemeClr val="tx1"/>
                </a:solidFill>
              </a:rPr>
              <a:t>πηνίο </a:t>
            </a:r>
            <a:r>
              <a:rPr lang="el-GR">
                <a:solidFill>
                  <a:schemeClr val="tx1"/>
                </a:solidFill>
              </a:rPr>
              <a:t>και τον </a:t>
            </a:r>
            <a:r>
              <a:rPr lang="el-GR" b="1">
                <a:solidFill>
                  <a:schemeClr val="tx1"/>
                </a:solidFill>
              </a:rPr>
              <a:t>πυκνωτή</a:t>
            </a:r>
            <a:endParaRPr lang="el-GR">
              <a:solidFill>
                <a:schemeClr val="tx1"/>
              </a:solidFill>
            </a:endParaRPr>
          </a:p>
          <a:p>
            <a:pPr algn="just"/>
            <a:endParaRPr lang="el-GR">
              <a:solidFill>
                <a:schemeClr val="tx1"/>
              </a:solidFill>
            </a:endParaRPr>
          </a:p>
          <a:p>
            <a:pPr algn="just"/>
            <a:endParaRPr lang="el-GR">
              <a:solidFill>
                <a:schemeClr val="tx1"/>
              </a:solidFill>
            </a:endParaRPr>
          </a:p>
          <a:p>
            <a:pPr algn="just"/>
            <a:r>
              <a:rPr lang="el-GR">
                <a:solidFill>
                  <a:schemeClr val="tx1"/>
                </a:solidFill>
              </a:rPr>
              <a:t>•   Εκφράζουν τη σύνδεση μεταξύ του </a:t>
            </a:r>
            <a:r>
              <a:rPr lang="el-GR" b="1">
                <a:solidFill>
                  <a:schemeClr val="tx1"/>
                </a:solidFill>
              </a:rPr>
              <a:t>φορτίου (q)</a:t>
            </a:r>
            <a:r>
              <a:rPr lang="el-GR">
                <a:solidFill>
                  <a:schemeClr val="tx1"/>
                </a:solidFill>
              </a:rPr>
              <a:t> και της </a:t>
            </a:r>
            <a:r>
              <a:rPr lang="el-GR" b="1">
                <a:solidFill>
                  <a:schemeClr val="tx1"/>
                </a:solidFill>
              </a:rPr>
              <a:t>ροής (φ)</a:t>
            </a:r>
          </a:p>
          <a:p>
            <a:pPr algn="just"/>
            <a:endParaRPr lang="el-GR" b="1">
              <a:solidFill>
                <a:schemeClr val="tx1"/>
              </a:solidFill>
            </a:endParaRPr>
          </a:p>
          <a:p>
            <a:pPr algn="just"/>
            <a:endParaRPr lang="el-GR" b="1">
              <a:solidFill>
                <a:schemeClr val="tx1"/>
              </a:solidFill>
            </a:endParaRPr>
          </a:p>
          <a:p>
            <a:pPr algn="just"/>
            <a:r>
              <a:rPr lang="el-GR">
                <a:solidFill>
                  <a:schemeClr val="tx1"/>
                </a:solidFill>
              </a:rPr>
              <a:t>•    Δίθυρο στοιχείο (δύο είσοδοι, μία έξοδος) με </a:t>
            </a:r>
            <a:r>
              <a:rPr lang="el-GR" b="1">
                <a:solidFill>
                  <a:schemeClr val="tx1"/>
                </a:solidFill>
              </a:rPr>
              <a:t>μεταβλητή αντίσταση</a:t>
            </a:r>
            <a:r>
              <a:rPr lang="el-GR">
                <a:solidFill>
                  <a:schemeClr val="tx1"/>
                </a:solidFill>
              </a:rPr>
              <a:t> που αλλάζει ανάλογα με το ιστορικό της συσκευής</a:t>
            </a:r>
          </a:p>
          <a:p>
            <a:pPr algn="just"/>
            <a:endParaRPr lang="el-GR">
              <a:solidFill>
                <a:schemeClr val="tx1"/>
              </a:solidFill>
            </a:endParaRPr>
          </a:p>
        </p:txBody>
      </p:sp>
      <p:pic>
        <p:nvPicPr>
          <p:cNvPr id="4" name="Εικόνα 3" descr="Εικόνα που περιέχει κείμενο, γραμματοσειρά, στιγμιότυπο οθόνης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8EADD3E8-2E7F-4CF3-1A6D-86A07BEC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722" y="1478916"/>
            <a:ext cx="3028018" cy="264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1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C218E-8B0E-4CB3-9C02-FF96D1A2A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4C24E4-C980-85F5-3A2C-49917DCB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err="1">
                <a:latin typeface="Arial"/>
                <a:cs typeface="Arial"/>
              </a:rPr>
              <a:t>Memristance</a:t>
            </a:r>
            <a:r>
              <a:rPr lang="el-GR">
                <a:latin typeface="Arial"/>
                <a:cs typeface="Arial"/>
              </a:rPr>
              <a:t> </a:t>
            </a:r>
          </a:p>
          <a:p>
            <a:endParaRPr lang="el-G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8C63D-13C8-D7F0-355F-8DB022FFA9D6}"/>
              </a:ext>
            </a:extLst>
          </p:cNvPr>
          <p:cNvSpPr txBox="1"/>
          <p:nvPr/>
        </p:nvSpPr>
        <p:spPr>
          <a:xfrm>
            <a:off x="936410" y="1332212"/>
            <a:ext cx="67576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Το βασικό μέγεθος που χαρακτηρίζει ένα </a:t>
            </a:r>
            <a:r>
              <a:rPr lang="el-GR" err="1">
                <a:solidFill>
                  <a:schemeClr val="tx1"/>
                </a:solidFill>
              </a:rPr>
              <a:t>memristor</a:t>
            </a:r>
            <a:r>
              <a:rPr lang="el-GR">
                <a:solidFill>
                  <a:schemeClr val="tx1"/>
                </a:solidFill>
              </a:rPr>
              <a:t>. Ορίζεται ως:</a:t>
            </a:r>
          </a:p>
        </p:txBody>
      </p:sp>
      <p:pic>
        <p:nvPicPr>
          <p:cNvPr id="4" name="Εικόνα 3" descr="Εικόνα που περιέχει γραμματοσειρά, κείμενο, λευκό, τυπογραφία&#10;&#10;Περιγραφή που δημιουργήθηκε αυτόματα">
            <a:extLst>
              <a:ext uri="{FF2B5EF4-FFF2-40B4-BE49-F238E27FC236}">
                <a16:creationId xmlns:a16="http://schemas.microsoft.com/office/drawing/2014/main" id="{518344AF-4EAD-EC93-34FB-A13AA72A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97" y="1873337"/>
            <a:ext cx="1905000" cy="695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F42754-3F94-BCB3-6EC0-563AF81E6B03}"/>
              </a:ext>
            </a:extLst>
          </p:cNvPr>
          <p:cNvSpPr txBox="1"/>
          <p:nvPr/>
        </p:nvSpPr>
        <p:spPr>
          <a:xfrm>
            <a:off x="1023293" y="3089188"/>
            <a:ext cx="730786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•   Μονάδα Μέτρησης: </a:t>
            </a:r>
            <a:r>
              <a:rPr lang="el-GR" err="1">
                <a:solidFill>
                  <a:schemeClr val="tx1"/>
                </a:solidFill>
              </a:rPr>
              <a:t>Ohm</a:t>
            </a:r>
            <a:r>
              <a:rPr lang="el-GR">
                <a:solidFill>
                  <a:schemeClr val="tx1"/>
                </a:solidFill>
              </a:rPr>
              <a:t> (Ω)</a:t>
            </a:r>
          </a:p>
          <a:p>
            <a:endParaRPr lang="el-GR">
              <a:solidFill>
                <a:schemeClr val="tx1"/>
              </a:solidFill>
            </a:endParaRPr>
          </a:p>
          <a:p>
            <a:r>
              <a:rPr lang="el-GR">
                <a:solidFill>
                  <a:schemeClr val="tx1"/>
                </a:solidFill>
              </a:rPr>
              <a:t>•   Εκφράζει την ικανότητα του </a:t>
            </a:r>
            <a:r>
              <a:rPr lang="el-GR" err="1">
                <a:solidFill>
                  <a:schemeClr val="tx1"/>
                </a:solidFill>
              </a:rPr>
              <a:t>memristor</a:t>
            </a:r>
            <a:r>
              <a:rPr lang="el-GR">
                <a:solidFill>
                  <a:schemeClr val="tx1"/>
                </a:solidFill>
              </a:rPr>
              <a:t> να λειτουργεί ως στοιχείο μνήμης</a:t>
            </a:r>
          </a:p>
          <a:p>
            <a:endParaRPr lang="el-GR">
              <a:solidFill>
                <a:schemeClr val="tx1"/>
              </a:solidFill>
            </a:endParaRPr>
          </a:p>
          <a:p>
            <a:r>
              <a:rPr lang="el-GR">
                <a:solidFill>
                  <a:schemeClr val="tx1"/>
                </a:solidFill>
              </a:rPr>
              <a:t>•   Βασίζεται στην ενσωμάτωση της έντασης που διαπερνά μια συσκευή</a:t>
            </a:r>
          </a:p>
          <a:p>
            <a:endParaRPr lang="el-G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8B418-8341-F328-4D7D-0224E712CDDB}"/>
              </a:ext>
            </a:extLst>
          </p:cNvPr>
          <p:cNvSpPr txBox="1"/>
          <p:nvPr/>
        </p:nvSpPr>
        <p:spPr>
          <a:xfrm>
            <a:off x="3682355" y="2045891"/>
            <a:ext cx="49470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Όπου </a:t>
            </a:r>
            <a:r>
              <a:rPr lang="el-GR" err="1">
                <a:solidFill>
                  <a:schemeClr val="tx1"/>
                </a:solidFill>
              </a:rPr>
              <a:t>Φ</a:t>
            </a:r>
            <a:r>
              <a:rPr lang="el-GR" sz="900" baseline="-25000" err="1">
                <a:solidFill>
                  <a:schemeClr val="tx1"/>
                </a:solidFill>
              </a:rPr>
              <a:t>m</a:t>
            </a:r>
            <a:r>
              <a:rPr lang="el-GR">
                <a:solidFill>
                  <a:schemeClr val="tx1"/>
                </a:solidFill>
              </a:rPr>
              <a:t> η ροή του ρεύματος συναρτήσει του φορτίου q</a:t>
            </a:r>
          </a:p>
          <a:p>
            <a:pPr algn="l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120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2E9E6-1FAA-6FBC-E8B0-CC54E0018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359DCF-5DAA-8819-7351-67F0FAD1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Arial"/>
              </a:rPr>
              <a:t>Τύποι </a:t>
            </a:r>
            <a:r>
              <a:rPr lang="el-GR" err="1">
                <a:latin typeface="Arial"/>
              </a:rPr>
              <a:t>Memristor</a:t>
            </a:r>
            <a:r>
              <a:rPr lang="el-GR">
                <a:latin typeface="Arial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E5D45-A7BE-3D27-1151-E9F2222E7FE7}"/>
              </a:ext>
            </a:extLst>
          </p:cNvPr>
          <p:cNvSpPr txBox="1"/>
          <p:nvPr/>
        </p:nvSpPr>
        <p:spPr>
          <a:xfrm>
            <a:off x="650875" y="1143000"/>
            <a:ext cx="4258468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l-GR" sz="1300">
                <a:solidFill>
                  <a:schemeClr val="tx1"/>
                </a:solidFill>
              </a:rPr>
              <a:t>Τα </a:t>
            </a:r>
            <a:r>
              <a:rPr lang="el-GR" sz="1300" err="1">
                <a:solidFill>
                  <a:schemeClr val="tx1"/>
                </a:solidFill>
              </a:rPr>
              <a:t>memristor</a:t>
            </a:r>
            <a:r>
              <a:rPr lang="el-GR" sz="1300">
                <a:solidFill>
                  <a:schemeClr val="tx1"/>
                </a:solidFill>
              </a:rPr>
              <a:t> διακρίνονται στους εξής τύπους βάσει των υλικών κατασκευής τους:</a:t>
            </a:r>
          </a:p>
          <a:p>
            <a:pPr algn="just"/>
            <a:endParaRPr lang="el-GR" sz="1300">
              <a:solidFill>
                <a:schemeClr val="tx1"/>
              </a:solidFill>
            </a:endParaRPr>
          </a:p>
          <a:p>
            <a:pPr algn="just"/>
            <a:r>
              <a:rPr lang="el-GR" sz="1300">
                <a:solidFill>
                  <a:schemeClr val="tx1"/>
                </a:solidFill>
              </a:rPr>
              <a:t>•   </a:t>
            </a:r>
            <a:r>
              <a:rPr lang="el-GR" sz="1300" u="sng">
                <a:solidFill>
                  <a:schemeClr val="tx1"/>
                </a:solidFill>
              </a:rPr>
              <a:t>Διοξειδίου Μετάλλου (συνήθως Τιτανίου):</a:t>
            </a:r>
          </a:p>
          <a:p>
            <a:pPr algn="just"/>
            <a:r>
              <a:rPr lang="el-GR" sz="1300">
                <a:solidFill>
                  <a:schemeClr val="tx1"/>
                </a:solidFill>
              </a:rPr>
              <a:t>Τα πρώτα που κατασκευάστηκαν, η πιο συνήθης μορφή μέχρι και σήμερα</a:t>
            </a:r>
          </a:p>
          <a:p>
            <a:pPr algn="just"/>
            <a:endParaRPr lang="el-GR" sz="1300">
              <a:solidFill>
                <a:schemeClr val="tx1"/>
              </a:solidFill>
            </a:endParaRPr>
          </a:p>
          <a:p>
            <a:pPr algn="just"/>
            <a:endParaRPr lang="el-GR" sz="1300">
              <a:solidFill>
                <a:schemeClr val="tx1"/>
              </a:solidFill>
            </a:endParaRPr>
          </a:p>
          <a:p>
            <a:pPr algn="just"/>
            <a:r>
              <a:rPr lang="el-GR" sz="1300">
                <a:solidFill>
                  <a:schemeClr val="tx1"/>
                </a:solidFill>
              </a:rPr>
              <a:t>•   </a:t>
            </a:r>
            <a:r>
              <a:rPr lang="el-GR" sz="1300" u="sng" err="1">
                <a:solidFill>
                  <a:schemeClr val="tx1"/>
                </a:solidFill>
              </a:rPr>
              <a:t>Πολυμερικά</a:t>
            </a:r>
            <a:r>
              <a:rPr lang="el-GR" sz="1300" u="sng">
                <a:solidFill>
                  <a:schemeClr val="tx1"/>
                </a:solidFill>
              </a:rPr>
              <a:t> (ή ιονικά)</a:t>
            </a:r>
            <a:r>
              <a:rPr lang="el-GR" sz="1300">
                <a:solidFill>
                  <a:schemeClr val="tx1"/>
                </a:solidFill>
              </a:rPr>
              <a:t>: Τα στερεάς κατάστασης ιόντα (είτε </a:t>
            </a:r>
            <a:r>
              <a:rPr lang="el-GR" sz="1300" err="1">
                <a:solidFill>
                  <a:schemeClr val="tx1"/>
                </a:solidFill>
              </a:rPr>
              <a:t>κατιόντα</a:t>
            </a:r>
            <a:r>
              <a:rPr lang="el-GR" sz="1300">
                <a:solidFill>
                  <a:schemeClr val="tx1"/>
                </a:solidFill>
              </a:rPr>
              <a:t> είτε ανιόντα) μετακινούνται κατά μήκος της κατασκευής ως μεταφορείς φορτίου</a:t>
            </a:r>
          </a:p>
          <a:p>
            <a:pPr algn="just"/>
            <a:endParaRPr lang="el-GR" sz="1300">
              <a:solidFill>
                <a:schemeClr val="tx1"/>
              </a:solidFill>
            </a:endParaRPr>
          </a:p>
          <a:p>
            <a:pPr algn="just"/>
            <a:endParaRPr lang="el-GR" sz="1300">
              <a:solidFill>
                <a:schemeClr val="tx1"/>
              </a:solidFill>
            </a:endParaRPr>
          </a:p>
          <a:p>
            <a:pPr algn="just"/>
            <a:r>
              <a:rPr lang="el-GR" sz="1300">
                <a:solidFill>
                  <a:schemeClr val="tx1"/>
                </a:solidFill>
              </a:rPr>
              <a:t>•  </a:t>
            </a:r>
            <a:r>
              <a:rPr lang="el-GR" sz="1300" u="sng" err="1">
                <a:solidFill>
                  <a:schemeClr val="tx1"/>
                </a:solidFill>
              </a:rPr>
              <a:t>Μαγγανιώδη</a:t>
            </a:r>
            <a:r>
              <a:rPr lang="el-GR" sz="1300">
                <a:solidFill>
                  <a:schemeClr val="tx1"/>
                </a:solidFill>
              </a:rPr>
              <a:t>: Χρησιμοποιούν ένα υπόστρωμα από οξείδιο δύο στρώσεων το οποίο βασίζεται στο μαγγάνιο σε αντίθεση με το διοξείδιο του τιτανίου</a:t>
            </a:r>
          </a:p>
          <a:p>
            <a:pPr algn="just"/>
            <a:endParaRPr lang="el-GR">
              <a:solidFill>
                <a:schemeClr val="tx1"/>
              </a:solidFill>
            </a:endParaRPr>
          </a:p>
          <a:p>
            <a:pPr algn="just"/>
            <a:endParaRPr lang="el-GR">
              <a:solidFill>
                <a:schemeClr val="tx1"/>
              </a:solidFill>
            </a:endParaRPr>
          </a:p>
        </p:txBody>
      </p:sp>
      <p:pic>
        <p:nvPicPr>
          <p:cNvPr id="4" name="Εικόνα 3" descr="Εικόνα που περιέχει κείμενο, στιγμιότυπο οθόνης, διάγραμμα, γραμμή">
            <a:extLst>
              <a:ext uri="{FF2B5EF4-FFF2-40B4-BE49-F238E27FC236}">
                <a16:creationId xmlns:a16="http://schemas.microsoft.com/office/drawing/2014/main" id="{A10C3B89-59C4-D90F-424D-8925772C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2805113"/>
            <a:ext cx="3703638" cy="1493838"/>
          </a:xfrm>
          <a:prstGeom prst="rect">
            <a:avLst/>
          </a:prstGeom>
        </p:spPr>
      </p:pic>
      <p:pic>
        <p:nvPicPr>
          <p:cNvPr id="5" name="Εικόνα 4" descr="Εικόνα που περιέχει κείμενο, στιγμιότυπο οθόνης, γραμματοσειρά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90561273-5C58-0D47-5B08-C35EF2BE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63" y="952500"/>
            <a:ext cx="3706812" cy="15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035638B6-DB77-F341-5BCA-BC651CD12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8CBD0D7F-82B1-7044-4565-728DAAA48B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9660" y="2135225"/>
            <a:ext cx="5403960" cy="1423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>
                <a:latin typeface="Arial"/>
              </a:rPr>
              <a:t>MEMRISTOR EMULATOR FOR</a:t>
            </a:r>
            <a:br>
              <a:rPr lang="en" sz="2400">
                <a:latin typeface="Arial"/>
              </a:rPr>
            </a:br>
            <a:r>
              <a:rPr lang="en" sz="2400">
                <a:latin typeface="Arial"/>
              </a:rPr>
              <a:t>HIGH-FREQUENCY SIGNAL PROCESSING </a:t>
            </a:r>
            <a:endParaRPr lang="el-GR" sz="2400">
              <a:latin typeface="Arial"/>
            </a:endParaRPr>
          </a:p>
        </p:txBody>
      </p:sp>
      <p:sp>
        <p:nvSpPr>
          <p:cNvPr id="740" name="Google Shape;740;p32">
            <a:extLst>
              <a:ext uri="{FF2B5EF4-FFF2-40B4-BE49-F238E27FC236}">
                <a16:creationId xmlns:a16="http://schemas.microsoft.com/office/drawing/2014/main" id="{69FBE0A7-2A13-1A0C-7658-22F8189C10C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500664" y="2419214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5E6692DD-B649-293A-9BBF-319D79D8C88B}"/>
              </a:ext>
            </a:extLst>
          </p:cNvPr>
          <p:cNvSpPr/>
          <p:nvPr/>
        </p:nvSpPr>
        <p:spPr>
          <a:xfrm rot="16200000">
            <a:off x="455645" y="2692166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D1DFBE79-F587-E50E-CB3A-BCA82C25D1AD}"/>
              </a:ext>
            </a:extLst>
          </p:cNvPr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>
            <a:extLst>
              <a:ext uri="{FF2B5EF4-FFF2-40B4-BE49-F238E27FC236}">
                <a16:creationId xmlns:a16="http://schemas.microsoft.com/office/drawing/2014/main" id="{0012100C-D397-BF42-6792-3D464F84F596}"/>
              </a:ext>
            </a:extLst>
          </p:cNvPr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>
              <a:extLst>
                <a:ext uri="{FF2B5EF4-FFF2-40B4-BE49-F238E27FC236}">
                  <a16:creationId xmlns:a16="http://schemas.microsoft.com/office/drawing/2014/main" id="{C10D0678-0CAA-7F6F-8AF9-CD3ACD3DFB36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>
              <a:extLst>
                <a:ext uri="{FF2B5EF4-FFF2-40B4-BE49-F238E27FC236}">
                  <a16:creationId xmlns:a16="http://schemas.microsoft.com/office/drawing/2014/main" id="{95D93711-06FA-33EC-E385-15F24FEB6D27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>
              <a:extLst>
                <a:ext uri="{FF2B5EF4-FFF2-40B4-BE49-F238E27FC236}">
                  <a16:creationId xmlns:a16="http://schemas.microsoft.com/office/drawing/2014/main" id="{E003B33A-723F-A4C2-E8AB-4505A9490123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5D5108D8-B864-253E-4864-A1A1BF31E07E}"/>
              </a:ext>
            </a:extLst>
          </p:cNvPr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>
              <a:extLst>
                <a:ext uri="{FF2B5EF4-FFF2-40B4-BE49-F238E27FC236}">
                  <a16:creationId xmlns:a16="http://schemas.microsoft.com/office/drawing/2014/main" id="{A387B1A3-892A-D311-EFBE-2C3C15CCC382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>
              <a:extLst>
                <a:ext uri="{FF2B5EF4-FFF2-40B4-BE49-F238E27FC236}">
                  <a16:creationId xmlns:a16="http://schemas.microsoft.com/office/drawing/2014/main" id="{43FE95DC-2EAE-C5E3-EF65-C4A0B5768050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89631B2E-42D9-F2C4-FDD7-2A338A65A56E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>
            <a:extLst>
              <a:ext uri="{FF2B5EF4-FFF2-40B4-BE49-F238E27FC236}">
                <a16:creationId xmlns:a16="http://schemas.microsoft.com/office/drawing/2014/main" id="{FBE0CEFD-A2FB-6F86-46DD-61DD3114C468}"/>
              </a:ext>
            </a:extLst>
          </p:cNvPr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>
            <a:extLst>
              <a:ext uri="{FF2B5EF4-FFF2-40B4-BE49-F238E27FC236}">
                <a16:creationId xmlns:a16="http://schemas.microsoft.com/office/drawing/2014/main" id="{EEC88DEE-0472-FC41-56B3-E1F35FD799EC}"/>
              </a:ext>
            </a:extLst>
          </p:cNvPr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>
              <a:extLst>
                <a:ext uri="{FF2B5EF4-FFF2-40B4-BE49-F238E27FC236}">
                  <a16:creationId xmlns:a16="http://schemas.microsoft.com/office/drawing/2014/main" id="{0CF554F2-8132-042D-41A3-E61B5301E41E}"/>
                </a:ext>
              </a:extLst>
            </p:cNvPr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77F74090-C270-C1FF-3FB3-FB2B18573DCB}"/>
                </a:ext>
              </a:extLst>
            </p:cNvPr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D328E5B2-C753-C5AB-0077-626D7171CBAE}"/>
                </a:ext>
              </a:extLst>
            </p:cNvPr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609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Arial"/>
              </a:rPr>
              <a:t>Memristor Emulator </a:t>
            </a:r>
            <a:br>
              <a:rPr lang="en">
                <a:latin typeface="Arial"/>
              </a:rPr>
            </a:br>
            <a:endParaRPr lang="en">
              <a:latin typeface="Arial"/>
            </a:endParaRPr>
          </a:p>
        </p:txBody>
      </p:sp>
      <p:pic>
        <p:nvPicPr>
          <p:cNvPr id="6" name="Εικόνα 5" descr="Εικόνα που περιέχει διάγραμμα, Σχέδιο, τεχνικό σχέδιο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BD4EAB26-DF14-432F-BA6D-C807828C1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9" y="1221579"/>
            <a:ext cx="3680460" cy="21637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BA451B-90D8-7D89-32B2-DDF0D7CACB8C}"/>
              </a:ext>
            </a:extLst>
          </p:cNvPr>
          <p:cNvSpPr txBox="1"/>
          <p:nvPr/>
        </p:nvSpPr>
        <p:spPr>
          <a:xfrm>
            <a:off x="4572751" y="1220882"/>
            <a:ext cx="46258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Εφαρμογή για </a:t>
            </a:r>
            <a:r>
              <a:rPr lang="el-GR">
                <a:solidFill>
                  <a:schemeClr val="tx1"/>
                </a:solidFill>
                <a:cs typeface="Calibri"/>
              </a:rPr>
              <a:t>επεξεργασία σημάτων υψηλών συχνοτήτων ( 90 </a:t>
            </a:r>
            <a:r>
              <a:rPr lang="en-US">
                <a:solidFill>
                  <a:schemeClr val="tx1"/>
                </a:solidFill>
                <a:cs typeface="Calibri"/>
              </a:rPr>
              <a:t>nm CMOS</a:t>
            </a:r>
            <a:r>
              <a:rPr lang="el-GR">
                <a:solidFill>
                  <a:schemeClr val="tx1"/>
                </a:solidFill>
                <a:cs typeface="Calibri"/>
              </a:rPr>
              <a:t> με </a:t>
            </a:r>
            <a:r>
              <a:rPr lang="en-US">
                <a:solidFill>
                  <a:schemeClr val="tx1"/>
                </a:solidFill>
                <a:cs typeface="Calibri"/>
              </a:rPr>
              <a:t>NMOS)</a:t>
            </a:r>
            <a:endParaRPr lang="el-GR">
              <a:solidFill>
                <a:schemeClr val="tx1"/>
              </a:solidFill>
            </a:endParaRPr>
          </a:p>
        </p:txBody>
      </p:sp>
      <p:pic>
        <p:nvPicPr>
          <p:cNvPr id="4" name="Εικόνα 3" descr="Εικόνα που περιέχει γραμματοσειρά, κείμενο, τυπογραφί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C1970888-0D37-1BAD-74F0-6EFF3D4CA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313" y="4222557"/>
            <a:ext cx="2743200" cy="480951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9345A242-C35B-EC38-BC9F-755A77C73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640" y="3133148"/>
            <a:ext cx="2533650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5421B4-0AA3-913F-A281-EBF97C2BCCC6}"/>
              </a:ext>
            </a:extLst>
          </p:cNvPr>
          <p:cNvSpPr txBox="1"/>
          <p:nvPr/>
        </p:nvSpPr>
        <p:spPr>
          <a:xfrm>
            <a:off x="4614468" y="3625082"/>
            <a:ext cx="44236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 </a:t>
            </a:r>
            <a:r>
              <a:rPr lang="el-GR">
                <a:solidFill>
                  <a:schemeClr val="tx1"/>
                </a:solidFill>
                <a:cs typeface="Calibri"/>
              </a:rPr>
              <a:t>Μ</a:t>
            </a:r>
            <a:r>
              <a:rPr lang="el-GR" baseline="30000">
                <a:solidFill>
                  <a:schemeClr val="tx1"/>
                </a:solidFill>
                <a:cs typeface="Calibri"/>
              </a:rPr>
              <a:t>-1</a:t>
            </a:r>
            <a:r>
              <a:rPr lang="el-GR">
                <a:solidFill>
                  <a:schemeClr val="tx1"/>
                </a:solidFill>
                <a:cs typeface="Calibri"/>
              </a:rPr>
              <a:t> : Αντίστροφη αντίσταση memristor με εξάρτηση από τον χρόνο  </a:t>
            </a:r>
          </a:p>
        </p:txBody>
      </p:sp>
      <p:pic>
        <p:nvPicPr>
          <p:cNvPr id="10" name="Εικόνα 9" descr="Εικόνα που περιέχει γραμματοσειρά, κείμενο, γραφικός χαρακτήρας, καλλιγραφία&#10;&#10;Περιγραφή που δημιουργήθηκε αυτόματα">
            <a:extLst>
              <a:ext uri="{FF2B5EF4-FFF2-40B4-BE49-F238E27FC236}">
                <a16:creationId xmlns:a16="http://schemas.microsoft.com/office/drawing/2014/main" id="{52FB8B1E-5522-26B3-D5B8-21B1A1FAD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5683" y="1875656"/>
            <a:ext cx="1819275" cy="695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324803-3848-D3A4-7124-675804F3B08A}"/>
              </a:ext>
            </a:extLst>
          </p:cNvPr>
          <p:cNvSpPr txBox="1"/>
          <p:nvPr/>
        </p:nvSpPr>
        <p:spPr>
          <a:xfrm>
            <a:off x="4708230" y="2754497"/>
            <a:ext cx="25750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Ρεύμα στα drain των Μ1,Μ2</a:t>
            </a:r>
          </a:p>
        </p:txBody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D6C5DE74-4608-C838-8ED2-1A13FDB03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7034"/>
              </p:ext>
            </p:extLst>
          </p:nvPr>
        </p:nvGraphicFramePr>
        <p:xfrm>
          <a:off x="1376545" y="3546350"/>
          <a:ext cx="2123645" cy="656764"/>
        </p:xfrm>
        <a:graphic>
          <a:graphicData uri="http://schemas.openxmlformats.org/drawingml/2006/table">
            <a:tbl>
              <a:tblPr firstRow="1" firstCol="1" bandRow="1">
                <a:tableStyleId>{9B5793A6-3362-45CB-9330-489CCA539F27}</a:tableStyleId>
              </a:tblPr>
              <a:tblGrid>
                <a:gridCol w="891406">
                  <a:extLst>
                    <a:ext uri="{9D8B030D-6E8A-4147-A177-3AD203B41FA5}">
                      <a16:colId xmlns:a16="http://schemas.microsoft.com/office/drawing/2014/main" val="1840866962"/>
                    </a:ext>
                  </a:extLst>
                </a:gridCol>
                <a:gridCol w="1232239">
                  <a:extLst>
                    <a:ext uri="{9D8B030D-6E8A-4147-A177-3AD203B41FA5}">
                      <a16:colId xmlns:a16="http://schemas.microsoft.com/office/drawing/2014/main" val="647597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/>
                          <a:cs typeface="Calibri"/>
                        </a:rPr>
                        <a:t>(W/L)</a:t>
                      </a:r>
                      <a:r>
                        <a:rPr lang="en-US" sz="1400" baseline="-25000">
                          <a:solidFill>
                            <a:schemeClr val="tx1"/>
                          </a:solidFill>
                          <a:effectLst/>
                          <a:latin typeface="Arial"/>
                          <a:cs typeface="Calibri"/>
                        </a:rPr>
                        <a:t>1 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/>
                          <a:cs typeface="Calibri"/>
                        </a:rPr>
                        <a:t>=120/100nm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095610"/>
                  </a:ext>
                </a:extLst>
              </a:tr>
              <a:tr h="221702">
                <a:tc>
                  <a:txBody>
                    <a:bodyPr/>
                    <a:lstStyle/>
                    <a:p>
                      <a:pPr marL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/>
                          <a:cs typeface="Calibri"/>
                        </a:rPr>
                        <a:t>(W/L)</a:t>
                      </a:r>
                      <a:r>
                        <a:rPr lang="en-US" sz="1400" baseline="-25000">
                          <a:solidFill>
                            <a:schemeClr val="tx1"/>
                          </a:solidFill>
                          <a:effectLst/>
                          <a:latin typeface="Arial"/>
                          <a:cs typeface="Calibri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solidFill>
                            <a:schemeClr val="tx1"/>
                          </a:solidFill>
                          <a:effectLst/>
                          <a:latin typeface="Arial"/>
                          <a:cs typeface="Calibri"/>
                        </a:rPr>
                        <a:t>=1μ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/>
                          <a:cs typeface="Calibri"/>
                        </a:rPr>
                        <a:t>m/100nm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537550"/>
                  </a:ext>
                </a:extLst>
              </a:tr>
              <a:tr h="221702">
                <a:tc>
                  <a:txBody>
                    <a:bodyPr/>
                    <a:lstStyle/>
                    <a:p>
                      <a:pPr marL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cs typeface="Calibri"/>
                        </a:rPr>
                        <a:t>(W/L)</a:t>
                      </a:r>
                      <a:r>
                        <a:rPr lang="en-US" sz="1400" baseline="-25000">
                          <a:solidFill>
                            <a:schemeClr val="tx1"/>
                          </a:solidFill>
                          <a:effectLst/>
                          <a:cs typeface="Calibri"/>
                        </a:rPr>
                        <a:t>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cs typeface="Calibri"/>
                        </a:rPr>
                        <a:t>=240/100nm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92589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663F68-823E-E49C-442D-E16CF092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err="1">
                <a:latin typeface="+mn-lt"/>
              </a:rPr>
              <a:t>Layout</a:t>
            </a:r>
            <a:r>
              <a:rPr lang="el-GR">
                <a:latin typeface="+mn-lt"/>
              </a:rPr>
              <a:t> και </a:t>
            </a:r>
            <a:r>
              <a:rPr lang="el-GR" err="1">
                <a:latin typeface="+mn-lt"/>
              </a:rPr>
              <a:t>Mνήμη</a:t>
            </a:r>
            <a:r>
              <a:rPr lang="el-GR">
                <a:latin typeface="+mn-lt"/>
              </a:rPr>
              <a:t> του </a:t>
            </a:r>
            <a:r>
              <a:rPr lang="el-GR" err="1">
                <a:latin typeface="+mn-lt"/>
              </a:rPr>
              <a:t>Eξομοιωτή</a:t>
            </a:r>
            <a:r>
              <a:rPr lang="el-GR">
                <a:latin typeface="+mn-lt"/>
              </a:rPr>
              <a:t> </a:t>
            </a:r>
          </a:p>
        </p:txBody>
      </p:sp>
      <p:pic>
        <p:nvPicPr>
          <p:cNvPr id="7" name="Εικόνα 6" descr="Εικόνα που περιέχει κείμενο, διάγραμμα, γραμμή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29484317-8C09-A002-14FA-3E47BAF4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31" y="2329004"/>
            <a:ext cx="3119187" cy="1912522"/>
          </a:xfrm>
          <a:prstGeom prst="rect">
            <a:avLst/>
          </a:prstGeom>
        </p:spPr>
      </p:pic>
      <p:pic>
        <p:nvPicPr>
          <p:cNvPr id="3" name="Εικόνα 2" descr="Εικόνα που περιέχει στιγμιότυπο οθόνης, ορθογώνιο παραλληλόγραμμο, τετράγωνο, πολυχρωμία&#10;&#10;Περιγραφή που δημιουργήθηκε αυτόματα">
            <a:extLst>
              <a:ext uri="{FF2B5EF4-FFF2-40B4-BE49-F238E27FC236}">
                <a16:creationId xmlns:a16="http://schemas.microsoft.com/office/drawing/2014/main" id="{1741F7F0-071D-D82A-AD6D-1455E68B7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7" y="1015756"/>
            <a:ext cx="2634688" cy="2222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64330B-6AB4-8971-D702-5401A3E4DF99}"/>
              </a:ext>
            </a:extLst>
          </p:cNvPr>
          <p:cNvSpPr txBox="1"/>
          <p:nvPr/>
        </p:nvSpPr>
        <p:spPr>
          <a:xfrm>
            <a:off x="4479763" y="1313003"/>
            <a:ext cx="447173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rgbClr val="FFFFFF"/>
                </a:solidFill>
              </a:rPr>
              <a:t>Μείωση της </a:t>
            </a:r>
            <a:r>
              <a:rPr lang="el-GR" err="1">
                <a:solidFill>
                  <a:srgbClr val="FFFFFF"/>
                </a:solidFill>
              </a:rPr>
              <a:t>memristance</a:t>
            </a:r>
            <a:r>
              <a:rPr lang="el-GR">
                <a:solidFill>
                  <a:srgbClr val="FFFFFF"/>
                </a:solidFill>
              </a:rPr>
              <a:t> </a:t>
            </a:r>
            <a:r>
              <a:rPr lang="el-GR">
                <a:solidFill>
                  <a:srgbClr val="FFFFFF"/>
                </a:solidFill>
                <a:cs typeface="Calibri"/>
              </a:rPr>
              <a:t>κατά τη διάρκεια της  περιόδου "ON"  του παλμού  και</a:t>
            </a:r>
            <a:r>
              <a:rPr lang="en-US">
                <a:solidFill>
                  <a:srgbClr val="FFFFFF"/>
                </a:solidFill>
                <a:cs typeface="Calibri"/>
              </a:rPr>
              <a:t> </a:t>
            </a:r>
            <a:r>
              <a:rPr lang="el-GR">
                <a:solidFill>
                  <a:srgbClr val="FFFFFF"/>
                </a:solidFill>
                <a:cs typeface="Calibri"/>
              </a:rPr>
              <a:t>διατήρηση </a:t>
            </a:r>
            <a:endParaRPr lang="en-US">
              <a:solidFill>
                <a:srgbClr val="FFFFFF"/>
              </a:solidFill>
              <a:cs typeface="Calibri"/>
            </a:endParaRPr>
          </a:p>
          <a:p>
            <a:r>
              <a:rPr lang="el-GR">
                <a:solidFill>
                  <a:srgbClr val="FFFFFF"/>
                </a:solidFill>
                <a:cs typeface="Calibri"/>
              </a:rPr>
              <a:t>στην τιμή της μέτρησης κατά τη διάρκεια της </a:t>
            </a:r>
            <a:endParaRPr lang="en-US">
              <a:solidFill>
                <a:srgbClr val="FFFFFF"/>
              </a:solidFill>
              <a:cs typeface="Calibri"/>
            </a:endParaRPr>
          </a:p>
          <a:p>
            <a:r>
              <a:rPr lang="el-GR">
                <a:solidFill>
                  <a:srgbClr val="FFFFFF"/>
                </a:solidFill>
                <a:cs typeface="Calibri"/>
              </a:rPr>
              <a:t>περιόδου "OFF"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3F5B3-766C-ECCB-A139-C52FC4D0CFF6}"/>
              </a:ext>
            </a:extLst>
          </p:cNvPr>
          <p:cNvSpPr txBox="1"/>
          <p:nvPr/>
        </p:nvSpPr>
        <p:spPr>
          <a:xfrm>
            <a:off x="687458" y="3580777"/>
            <a:ext cx="411314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Στον επόμενο κύκλο η μείωση της </a:t>
            </a:r>
            <a:r>
              <a:rPr lang="el-GR" err="1">
                <a:solidFill>
                  <a:schemeClr val="tx1"/>
                </a:solidFill>
              </a:rPr>
              <a:t>memristance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l-GR">
                <a:solidFill>
                  <a:schemeClr val="tx1"/>
                </a:solidFill>
              </a:rPr>
              <a:t>κατά την περίοδο ''ON'' ξεκινά από την προηγουμένη τιμή</a:t>
            </a:r>
          </a:p>
        </p:txBody>
      </p:sp>
    </p:spTree>
    <p:extLst>
      <p:ext uri="{BB962C8B-B14F-4D97-AF65-F5344CB8AC3E}">
        <p14:creationId xmlns:p14="http://schemas.microsoft.com/office/powerpoint/2010/main" val="326865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AF33E5-7EB5-AC3F-172B-1FC041D5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>
                <a:latin typeface="+mj-lt"/>
              </a:rPr>
              <a:t>Εφαρμογές για το προτεινόμενο memristor (1) </a:t>
            </a:r>
          </a:p>
        </p:txBody>
      </p:sp>
      <p:pic>
        <p:nvPicPr>
          <p:cNvPr id="4" name="Εικόνα 3" descr="Εικόνα που περιέχει κείμενο, διάγραμμα, γραμμή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05243A13-64F4-D443-2471-3A16172C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1" y="1288672"/>
            <a:ext cx="3619661" cy="1515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BB4362-9A77-419C-1417-645FFC0E9994}"/>
              </a:ext>
            </a:extLst>
          </p:cNvPr>
          <p:cNvSpPr txBox="1"/>
          <p:nvPr/>
        </p:nvSpPr>
        <p:spPr>
          <a:xfrm>
            <a:off x="630618" y="1014192"/>
            <a:ext cx="43957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>
                <a:solidFill>
                  <a:schemeClr val="tx1"/>
                </a:solidFill>
              </a:rPr>
              <a:t>Κύκλωμα Διαμόρφωσης και Αποδιαμόρφωσης BFSK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FB80C-1972-D864-FE8F-ECF21C8B2EA2}"/>
              </a:ext>
            </a:extLst>
          </p:cNvPr>
          <p:cNvSpPr txBox="1"/>
          <p:nvPr/>
        </p:nvSpPr>
        <p:spPr>
          <a:xfrm>
            <a:off x="416413" y="3106225"/>
            <a:ext cx="776785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l-GR">
                <a:solidFill>
                  <a:srgbClr val="FFFFFF"/>
                </a:solidFill>
              </a:rPr>
              <a:t>Κύκλωμα Αποδιαμόρφωσης : </a:t>
            </a:r>
            <a:r>
              <a:rPr lang="el-GR">
                <a:solidFill>
                  <a:srgbClr val="FFC000"/>
                </a:solidFill>
              </a:rPr>
              <a:t>Διαιρέτης τάσης</a:t>
            </a:r>
            <a:r>
              <a:rPr lang="el-GR">
                <a:solidFill>
                  <a:srgbClr val="FFFFFF"/>
                </a:solidFill>
              </a:rPr>
              <a:t> + </a:t>
            </a:r>
            <a:r>
              <a:rPr lang="el-GR">
                <a:solidFill>
                  <a:srgbClr val="FFC000"/>
                </a:solidFill>
              </a:rPr>
              <a:t>Peak voltage detector </a:t>
            </a:r>
          </a:p>
          <a:p>
            <a:pPr marL="285750" lvl="1" indent="-285750" algn="just">
              <a:lnSpc>
                <a:spcPct val="150000"/>
              </a:lnSpc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rgbClr val="FFFFFF"/>
                </a:solidFill>
              </a:rPr>
              <a:t> Αύξηση της memresistance με αύξηση της συχνοτητας εισόδου (S(t))</a:t>
            </a:r>
            <a:endParaRPr lang="el-GR"/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rgbClr val="FFFFFF"/>
                </a:solidFill>
              </a:rPr>
              <a:t> Αύξηση Va με αύξηση της συχνότητας και αντίστροφα </a:t>
            </a:r>
            <a:endParaRPr lang="el-GR">
              <a:solidFill>
                <a:srgbClr val="FFFFFF"/>
              </a:solidFill>
              <a:ea typeface="Cambria Math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rgbClr val="FFFFFF"/>
                </a:solidFill>
              </a:rPr>
              <a:t> Για αύξηση της Va , η δίοδος άγει και η τάση του πυκνωτή διατηρείται υψηλή</a:t>
            </a:r>
            <a:endParaRPr lang="el-GR"/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>
                <a:solidFill>
                  <a:srgbClr val="FFFFFF"/>
                </a:solidFill>
              </a:rPr>
              <a:t> </a:t>
            </a:r>
            <a:r>
              <a:rPr lang="el-GR" err="1">
                <a:solidFill>
                  <a:srgbClr val="FFFFFF"/>
                </a:solidFill>
              </a:rPr>
              <a:t>Mε</a:t>
            </a:r>
            <a:r>
              <a:rPr lang="el-GR">
                <a:solidFill>
                  <a:srgbClr val="FFFFFF"/>
                </a:solidFill>
              </a:rPr>
              <a:t> μείωση της συχνοτητας , το διοδικά συνδεδεμένο ΝΜΟS σε αποκοπή και εκφορτιση  C1</a:t>
            </a:r>
          </a:p>
          <a:p>
            <a:pPr marL="285750" indent="-285750" algn="just">
              <a:buChar char="•"/>
            </a:pP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4227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Προβολή στην οθόνη (16:9)</PresentationFormat>
  <Slides>25</Slides>
  <Notes>7</Notes>
  <HiddenSlides>0</HiddenSlide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26" baseType="lpstr">
      <vt:lpstr>Technology Market Research Pitch Deck by Slidesgo</vt:lpstr>
      <vt:lpstr> MEMRISTORS</vt:lpstr>
      <vt:lpstr>    ΕΙΣΑΓΩΓΗ</vt:lpstr>
      <vt:lpstr>Εισαγωγικά Στοιχεία</vt:lpstr>
      <vt:lpstr>Memristance  </vt:lpstr>
      <vt:lpstr>Τύποι Memristor </vt:lpstr>
      <vt:lpstr>MEMRISTOR EMULATOR FOR HIGH-FREQUENCY SIGNAL PROCESSING </vt:lpstr>
      <vt:lpstr>Memristor Emulator  </vt:lpstr>
      <vt:lpstr>Layout και Mνήμη του Eξομοιωτή </vt:lpstr>
      <vt:lpstr>Εφαρμογές για το προτεινόμενο memristor (1) </vt:lpstr>
      <vt:lpstr>Εφαρμογές για το προτεινόμενο memristor (2)  </vt:lpstr>
      <vt:lpstr>ΜΝΗΜΕΣ ReRAM</vt:lpstr>
      <vt:lpstr>Μνήμες ReRAM</vt:lpstr>
      <vt:lpstr>1T1R Primitive Cell</vt:lpstr>
      <vt:lpstr>2T1R Primitive Cell</vt:lpstr>
      <vt:lpstr>Layout Διάταξης Crossbar για 1T1R</vt:lpstr>
      <vt:lpstr>Εφαρμογή ReRAM-Edge Detection</vt:lpstr>
      <vt:lpstr>Aging Detection</vt:lpstr>
      <vt:lpstr>TENRARY LOGIC</vt:lpstr>
      <vt:lpstr>Τριαδική Λογική (Tenrary Logic)</vt:lpstr>
      <vt:lpstr>Τύποι Τριαδικής Λογικής </vt:lpstr>
      <vt:lpstr>Υλοποίηση Λογικών Πυλών</vt:lpstr>
      <vt:lpstr>Υλοποίηση Λογικών Πυλών - Παράδειγμα </vt:lpstr>
      <vt:lpstr>Αντιστροφείς (Inverters)</vt:lpstr>
      <vt:lpstr>Βιβλιογραφία </vt:lpstr>
      <vt:lpstr> ΕΥΧΑΡΙΣΤΟΥΜΕ ΠΟΛΥ ΓΙΑ ΤΗΝ ΠΡΟΣΟΧΗ ΣΑΣ!!!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MARKET RESEARCH PITCH DECK</dc:title>
  <cp:revision>2</cp:revision>
  <dcterms:modified xsi:type="dcterms:W3CDTF">2023-12-17T16:51:54Z</dcterms:modified>
</cp:coreProperties>
</file>