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Azeret Mono" panose="020B0604020202020204" charset="0"/>
      <p:regular r:id="rId16"/>
      <p:bold r:id="rId17"/>
      <p:italic r:id="rId18"/>
      <p:boldItalic r:id="rId19"/>
    </p:embeddedFont>
    <p:embeddedFont>
      <p:font typeface="Bai Jamjuree" panose="020B0604020202020204" charset="-34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6FA129-A39D-4049-8CE6-1F36E7144172}">
  <a:tblStyle styleId="{696FA129-A39D-4049-8CE6-1F36E71441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6CA89E-DE2F-471C-BD21-9DF15B8BB0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5a7f37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85a7f37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713225" y="1353950"/>
            <a:ext cx="37185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713000" y="3215375"/>
            <a:ext cx="22095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 rot="10800000" flipH="1">
            <a:off x="-36150" y="-34400"/>
            <a:ext cx="9216300" cy="5229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10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643" y="1344633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36088" y="19440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1720643" y="24822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1636088" y="30817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1720643" y="36199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636088" y="42194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4710067" y="1344633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4625512" y="19440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4710067" y="24822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625512" y="30817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710067" y="36199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4625512" y="4219431"/>
            <a:ext cx="2882400" cy="2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latin typeface="Azeret Mono"/>
                <a:ea typeface="Azeret Mono"/>
                <a:cs typeface="Azeret Mono"/>
                <a:sym typeface="Azeret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Azeret Mono"/>
              <a:buNone/>
              <a:defRPr sz="310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●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○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i Jamjuree"/>
              <a:buChar char="■"/>
              <a:defRPr sz="12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8" r:id="rId7"/>
    <p:sldLayoutId id="2147483669" r:id="rId8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 flipH="1">
            <a:off x="280609" y="982375"/>
            <a:ext cx="4475688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Νευρωνικά Δίκτυα και Βαθιά Μάθηση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 flipH="1">
            <a:off x="748441" y="2192700"/>
            <a:ext cx="2731949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/>
              <a:t>Χειμερινό Εξάμηνο 2023 - 24</a:t>
            </a:r>
            <a:endParaRPr dirty="0"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t="7142" b="1282"/>
          <a:stretch/>
        </p:blipFill>
        <p:spPr>
          <a:xfrm flipH="1">
            <a:off x="3775250" y="186125"/>
            <a:ext cx="4830075" cy="45844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B70D84-119A-60D1-436F-F29EAFCBB582}"/>
              </a:ext>
            </a:extLst>
          </p:cNvPr>
          <p:cNvSpPr txBox="1"/>
          <p:nvPr/>
        </p:nvSpPr>
        <p:spPr>
          <a:xfrm>
            <a:off x="163033" y="3670125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Δεϊρμεντζόγλου Ιωάννης ΑΕΜ</a:t>
            </a:r>
            <a:r>
              <a:rPr lang="en-US" dirty="0">
                <a:solidFill>
                  <a:schemeClr val="bg1"/>
                </a:solidFill>
              </a:rPr>
              <a:t>: 10015</a:t>
            </a:r>
          </a:p>
          <a:p>
            <a:r>
              <a:rPr lang="en-US" dirty="0">
                <a:solidFill>
                  <a:schemeClr val="bg1"/>
                </a:solidFill>
              </a:rPr>
              <a:t>deirmentz@ece.auth.gr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C9EB-5D35-2D36-4D95-D5C706EA5575}"/>
              </a:ext>
            </a:extLst>
          </p:cNvPr>
          <p:cNvSpPr txBox="1"/>
          <p:nvPr/>
        </p:nvSpPr>
        <p:spPr>
          <a:xfrm>
            <a:off x="2381652" y="4604893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Datasets: Cifar 10, Breast Cancer Wisconsin (UCI)</a:t>
            </a:r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804470-65F2-F5B3-157B-F18B3E92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3</a:t>
            </a:r>
            <a:r>
              <a:rPr lang="el-GR" baseline="30000" dirty="0"/>
              <a:t>η</a:t>
            </a:r>
            <a:r>
              <a:rPr lang="el-GR" dirty="0"/>
              <a:t> Εργασία </a:t>
            </a:r>
            <a:r>
              <a:rPr lang="en-US" sz="2800" dirty="0"/>
              <a:t>RBF-NN Cifar 10</a:t>
            </a:r>
            <a:endParaRPr lang="el-G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3B354-D35B-62BD-9F2D-2F0C61C88CB0}"/>
              </a:ext>
            </a:extLst>
          </p:cNvPr>
          <p:cNvSpPr txBox="1"/>
          <p:nvPr/>
        </p:nvSpPr>
        <p:spPr>
          <a:xfrm>
            <a:off x="772632" y="1268819"/>
            <a:ext cx="7736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l-GR" u="sng" dirty="0">
                <a:solidFill>
                  <a:schemeClr val="bg1"/>
                </a:solidFill>
              </a:rPr>
              <a:t>Προεπεξεργασία</a:t>
            </a:r>
            <a:r>
              <a:rPr lang="en-US" dirty="0">
                <a:solidFill>
                  <a:schemeClr val="bg1"/>
                </a:solidFill>
              </a:rPr>
              <a:t> (1d arrays, </a:t>
            </a:r>
            <a:r>
              <a:rPr lang="el-GR" dirty="0">
                <a:solidFill>
                  <a:schemeClr val="bg1"/>
                </a:solidFill>
              </a:rPr>
              <a:t>κανονικοποίηση στο [0,1], </a:t>
            </a:r>
            <a:r>
              <a:rPr lang="en-US" dirty="0">
                <a:solidFill>
                  <a:schemeClr val="bg1"/>
                </a:solidFill>
              </a:rPr>
              <a:t>one hot encoding )</a:t>
            </a:r>
            <a:r>
              <a:rPr lang="el-GR" dirty="0">
                <a:solidFill>
                  <a:schemeClr val="bg1"/>
                </a:solidFill>
              </a:rPr>
              <a:t> και </a:t>
            </a:r>
            <a:r>
              <a:rPr lang="en-US" u="sng" dirty="0">
                <a:solidFill>
                  <a:schemeClr val="bg1"/>
                </a:solidFill>
              </a:rPr>
              <a:t>PCA</a:t>
            </a:r>
            <a:r>
              <a:rPr lang="en-US" dirty="0">
                <a:solidFill>
                  <a:schemeClr val="bg1"/>
                </a:solidFill>
              </a:rPr>
              <a:t> (95%)</a:t>
            </a:r>
            <a:endParaRPr lang="el-GR" dirty="0">
              <a:solidFill>
                <a:schemeClr val="bg1"/>
              </a:solidFill>
            </a:endParaRPr>
          </a:p>
          <a:p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269C4E-7EA8-BDD5-7299-ADF65EC4C0C9}"/>
                  </a:ext>
                </a:extLst>
              </p:cNvPr>
              <p:cNvSpPr txBox="1"/>
              <p:nvPr/>
            </p:nvSpPr>
            <p:spPr>
              <a:xfrm>
                <a:off x="772631" y="1792039"/>
                <a:ext cx="7717499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>
                    <a:solidFill>
                      <a:schemeClr val="bg1"/>
                    </a:solidFill>
                  </a:rPr>
                  <a:t>2. Συναρτήσεις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l-GR" dirty="0">
                  <a:solidFill>
                    <a:schemeClr val="bg1"/>
                  </a:solidFill>
                </a:endParaRPr>
              </a:p>
              <a:p>
                <a:pPr marL="285750" indent="-285750" algn="l">
                  <a:buClr>
                    <a:schemeClr val="bg1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u="sng" dirty="0">
                    <a:solidFill>
                      <a:schemeClr val="bg1"/>
                    </a:solidFill>
                  </a:rPr>
                  <a:t>rbfKernel():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l-GR" dirty="0">
                    <a:solidFill>
                      <a:schemeClr val="bg1"/>
                    </a:solidFill>
                    <a:latin typeface="+mn-lt"/>
                  </a:rPr>
                  <a:t>Υ</a:t>
                </a:r>
                <a:r>
                  <a:rPr lang="el-GR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πολογίζει τον πίνακα Radial Basis Function (RBF) μεταξύ</a:t>
                </a:r>
                <a:r>
                  <a:rPr lang="en-US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l-GR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όλων των δειγμάτων και των κέντρων που προκύπτουν από </a:t>
                </a:r>
                <a:r>
                  <a:rPr lang="en-US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Kmeans</a:t>
                </a:r>
                <a:r>
                  <a:rPr lang="el-GR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. </a:t>
                </a:r>
                <a:endParaRPr lang="en-US" b="0" i="0" u="none" strike="noStrike" baseline="0" dirty="0">
                  <a:solidFill>
                    <a:schemeClr val="bg1"/>
                  </a:solidFill>
                  <a:latin typeface="+mn-lt"/>
                </a:endParaRPr>
              </a:p>
              <a:p>
                <a:pPr marL="285750" indent="-285750" algn="l">
                  <a:buClr>
                    <a:schemeClr val="bg1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u="sng" dirty="0">
                    <a:solidFill>
                      <a:schemeClr val="bg1"/>
                    </a:solidFill>
                    <a:latin typeface="+mn-lt"/>
                  </a:rPr>
                  <a:t>rbfKernelDerivative():</a:t>
                </a:r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l-GR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υπολογίζει την παράγωγο του πυρήνα Radial Basis Function (RBF) ως προς </a:t>
                </a:r>
                <a:r>
                  <a:rPr lang="el-GR" dirty="0">
                    <a:solidFill>
                      <a:schemeClr val="bg1"/>
                    </a:solidFill>
                    <a:latin typeface="+mn-lt"/>
                  </a:rPr>
                  <a:t>τα δείγματα (</a:t>
                </a:r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l-GR" dirty="0">
                    <a:solidFill>
                      <a:schemeClr val="bg1"/>
                    </a:solidFill>
                    <a:latin typeface="+mn-lt"/>
                  </a:rPr>
                  <a:t>ως προς </a:t>
                </a:r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x  </a:t>
                </a:r>
                <a:r>
                  <a:rPr lang="el-GR" dirty="0">
                    <a:solidFill>
                      <a:schemeClr val="bg1"/>
                    </a:solidFill>
                    <a:latin typeface="+mn-lt"/>
                  </a:rPr>
                  <a:t>στην </a:t>
                </a:r>
                <a:r>
                  <a:rPr lang="el-GR" sz="1800" b="0" i="0" u="none" strike="noStrike" baseline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𝑓(𝑥)=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0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l-GR" b="0" i="0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0" i="0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l-GR" b="0" i="1" u="none" strike="noStrike" baseline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l-GR" b="0" i="1" u="none" strike="noStrike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b="0" i="0" u="none" strike="noStrike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l-GR" b="0" i="0" u="none" strike="noStrike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l-GR" b="0" i="1" u="none" strike="noStrike" baseline="0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0" i="0" u="none" strike="noStrike" baseline="0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l-GR" b="0" i="0" u="none" strike="noStrike" baseline="0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l-GR" b="0" i="0" u="none" strike="noStrike" baseline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l-GR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)</a:t>
                </a:r>
              </a:p>
              <a:p>
                <a:pPr marL="285750" indent="-285750" algn="l">
                  <a:buClr>
                    <a:schemeClr val="bg1"/>
                  </a:buClr>
                  <a:buSzPct val="130000"/>
                  <a:buFont typeface="Arial" panose="020B0604020202020204" pitchFamily="34" charset="0"/>
                  <a:buChar char="•"/>
                </a:pPr>
                <a:endParaRPr lang="el-GR" b="0" i="0" u="none" strike="noStrike" baseline="0" dirty="0">
                  <a:solidFill>
                    <a:schemeClr val="bg1"/>
                  </a:solidFill>
                  <a:latin typeface="+mn-lt"/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endParaRPr lang="el-GR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269C4E-7EA8-BDD5-7299-ADF65EC4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1" y="1792039"/>
                <a:ext cx="7717499" cy="1877437"/>
              </a:xfrm>
              <a:prstGeom prst="rect">
                <a:avLst/>
              </a:prstGeom>
              <a:blipFill>
                <a:blip r:embed="rId2"/>
                <a:stretch>
                  <a:fillRect l="-553" t="-649" r="-5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18EEB2-F610-1FA1-201D-509C4D007977}"/>
                  </a:ext>
                </a:extLst>
              </p:cNvPr>
              <p:cNvSpPr txBox="1"/>
              <p:nvPr/>
            </p:nvSpPr>
            <p:spPr>
              <a:xfrm>
                <a:off x="772630" y="3443794"/>
                <a:ext cx="7598739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  <a:r>
                  <a:rPr lang="el-GR" dirty="0">
                    <a:solidFill>
                      <a:schemeClr val="bg1"/>
                    </a:solidFill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</a:rPr>
                  <a:t>RBF </a:t>
                </a:r>
                <a:r>
                  <a:rPr lang="el-GR" dirty="0">
                    <a:solidFill>
                      <a:schemeClr val="bg1"/>
                    </a:solidFill>
                  </a:rPr>
                  <a:t>Νευρωνικό Δίκτυο</a:t>
                </a:r>
              </a:p>
              <a:p>
                <a:r>
                  <a:rPr lang="el-GR" dirty="0">
                    <a:solidFill>
                      <a:schemeClr val="bg1"/>
                    </a:solidFill>
                  </a:rPr>
                  <a:t>    </a:t>
                </a:r>
                <a:r>
                  <a:rPr lang="el-GR" dirty="0">
                    <a:solidFill>
                      <a:schemeClr val="bg1"/>
                    </a:solidFill>
                    <a:latin typeface="+mn-lt"/>
                  </a:rPr>
                  <a:t>Α</a:t>
                </a:r>
                <a:r>
                  <a:rPr lang="el-GR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λγόριθμος K-KMeans για τον υπολογισμό των κέντρων για τους πυρήνες RBF με βάση </a:t>
                </a:r>
                <a:r>
                  <a:rPr lang="en-US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   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    </a:t>
                </a:r>
                <a:r>
                  <a:rPr lang="el-GR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τον καθορισμένο αριθμό κέντρων (numCenters). </a:t>
                </a:r>
              </a:p>
              <a:p>
                <a:r>
                  <a:rPr lang="el-GR" dirty="0">
                    <a:solidFill>
                      <a:schemeClr val="bg1"/>
                    </a:solidFill>
                    <a:latin typeface="+mn-lt"/>
                  </a:rPr>
                  <a:t>    </a:t>
                </a:r>
              </a:p>
              <a:p>
                <a:r>
                  <a:rPr lang="el-GR" b="0" i="0" u="none" strike="noStrike" baseline="0" dirty="0">
                    <a:solidFill>
                      <a:schemeClr val="bg1"/>
                    </a:solidFill>
                    <a:latin typeface="+mn-lt"/>
                  </a:rPr>
                  <a:t>    </a:t>
                </a:r>
                <a:r>
                  <a:rPr lang="el-GR" dirty="0">
                    <a:solidFill>
                      <a:schemeClr val="bg1"/>
                    </a:solidFill>
                    <a:latin typeface="+mn-lt"/>
                  </a:rPr>
                  <a:t>Για τον υπολογισμό του γ , αρχικά υπολογισμός διασποράς σ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l-G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l-G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  ,  </a:t>
                </a:r>
                <a:r>
                  <a:rPr lang="el-GR" dirty="0">
                    <a:solidFill>
                      <a:schemeClr val="bg1"/>
                    </a:solidFill>
                    <a:latin typeface="+mn-lt"/>
                  </a:rPr>
                  <a:t>και γ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l-G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l-GR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18EEB2-F610-1FA1-201D-509C4D00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0" y="3443794"/>
                <a:ext cx="7598739" cy="1274195"/>
              </a:xfrm>
              <a:prstGeom prst="rect">
                <a:avLst/>
              </a:prstGeom>
              <a:blipFill>
                <a:blip r:embed="rId3"/>
                <a:stretch>
                  <a:fillRect l="-241" t="-95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4643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76AC8A-88C9-8A2A-3EB2-1107F35A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3</a:t>
            </a:r>
            <a:r>
              <a:rPr lang="el-GR" baseline="30000" dirty="0"/>
              <a:t>η</a:t>
            </a:r>
            <a:r>
              <a:rPr lang="el-GR" dirty="0"/>
              <a:t> Εργασία </a:t>
            </a:r>
            <a:r>
              <a:rPr lang="en-US" sz="3200" dirty="0"/>
              <a:t>RBF-NN Cifar 10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00C8D-11FB-3162-9E37-B79EEACBFD80}"/>
              </a:ext>
            </a:extLst>
          </p:cNvPr>
          <p:cNvSpPr txBox="1"/>
          <p:nvPr/>
        </p:nvSpPr>
        <p:spPr>
          <a:xfrm>
            <a:off x="921463" y="1119963"/>
            <a:ext cx="730102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3</a:t>
            </a:r>
            <a:r>
              <a:rPr lang="el-GR" u="sng" dirty="0">
                <a:solidFill>
                  <a:schemeClr val="bg1"/>
                </a:solidFill>
              </a:rPr>
              <a:t>. </a:t>
            </a:r>
            <a:r>
              <a:rPr lang="en-US" u="sng" dirty="0">
                <a:solidFill>
                  <a:schemeClr val="bg1"/>
                </a:solidFill>
              </a:rPr>
              <a:t>RBF </a:t>
            </a:r>
            <a:r>
              <a:rPr lang="el-GR" u="sng" dirty="0">
                <a:solidFill>
                  <a:schemeClr val="bg1"/>
                </a:solidFill>
              </a:rPr>
              <a:t>Νευρωνικό Δίκτυο (συνέχεια)</a:t>
            </a:r>
          </a:p>
          <a:p>
            <a:pPr algn="just"/>
            <a:r>
              <a:rPr lang="el-GR" dirty="0">
                <a:solidFill>
                  <a:schemeClr val="bg1"/>
                </a:solidFill>
                <a:latin typeface="+mn-lt"/>
              </a:rPr>
              <a:t>    Υ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πολογ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ισμός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 των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w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ως εξής : υπολογίζεται αρχικά κάθε ευκλείδεια   απόσταση μεταξύ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  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δειγμάτων του X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T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rain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και των κέντρων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(kernelXTrain)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και στην συνέχεια τα βάρη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προκύπτουν από το γινόμενο του yTrain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με τον ψευδο-αντίστροφο του kernelXTrain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+mn-lt"/>
              </a:rPr>
              <a:t>.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endParaRPr lang="en-US" sz="1800" dirty="0">
              <a:latin typeface="Calibri" panose="020F0502020204030204" pitchFamily="34" charset="0"/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Εκπαίδευση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(if trainEpochs is True)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Υπολογισμός πρόβλεψης (εσωτερικό γινόμενο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w 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με τα δείγματα και νευρώνας εξόδου  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 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με την μέγιστη τιμή) .  Στην συνέχεια , υπολογισμός σφάλματος και ανανέωση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w.</a:t>
            </a:r>
            <a:endParaRPr lang="el-GR" dirty="0">
              <a:solidFill>
                <a:schemeClr val="bg1"/>
              </a:solidFill>
              <a:latin typeface="+mn-lt"/>
            </a:endParaRPr>
          </a:p>
          <a:p>
            <a:pPr algn="just"/>
            <a:r>
              <a:rPr lang="el-GR" sz="1800" dirty="0">
                <a:solidFill>
                  <a:schemeClr val="bg1"/>
                </a:solidFill>
                <a:latin typeface="+mn-lt"/>
              </a:rPr>
              <a:t>   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+mn-lt"/>
              </a:rPr>
              <a:t>   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Τέλος ,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με βάση τα τελικά w προκύπτουν οι προβλέψεις για το ytest υπολογίζεται το </a:t>
            </a:r>
          </a:p>
          <a:p>
            <a:pPr algn="just"/>
            <a:r>
              <a:rPr lang="el-GR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accuracy score.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430523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B13B685-B5D6-B7DE-DC94-A90FFE51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17434"/>
            <a:ext cx="7717500" cy="577500"/>
          </a:xfrm>
        </p:spPr>
        <p:txBody>
          <a:bodyPr/>
          <a:lstStyle/>
          <a:p>
            <a:r>
              <a:rPr lang="el-GR" dirty="0"/>
              <a:t>Αποτελέσματα 3</a:t>
            </a:r>
            <a:r>
              <a:rPr lang="el-GR" baseline="30000" dirty="0"/>
              <a:t>ης</a:t>
            </a:r>
            <a:r>
              <a:rPr lang="el-GR" dirty="0"/>
              <a:t> εργασίας </a:t>
            </a:r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A80698C4-6709-37B5-4165-50EC96B8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40" y="944553"/>
            <a:ext cx="2749269" cy="2157173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9BB9F8C5-9C47-2B73-8FB6-8E8BEDDB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02" y="2737498"/>
            <a:ext cx="2813958" cy="2284051"/>
          </a:xfrm>
          <a:prstGeom prst="rect">
            <a:avLst/>
          </a:prstGeom>
        </p:spPr>
      </p:pic>
      <p:graphicFrame>
        <p:nvGraphicFramePr>
          <p:cNvPr id="19" name="Πίνακας 18">
            <a:extLst>
              <a:ext uri="{FF2B5EF4-FFF2-40B4-BE49-F238E27FC236}">
                <a16:creationId xmlns:a16="http://schemas.microsoft.com/office/drawing/2014/main" id="{32F448E9-A0A7-8269-69E9-4941C1EB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85487"/>
              </p:ext>
            </p:extLst>
          </p:nvPr>
        </p:nvGraphicFramePr>
        <p:xfrm>
          <a:off x="422627" y="3286726"/>
          <a:ext cx="3284592" cy="1655545"/>
        </p:xfrm>
        <a:graphic>
          <a:graphicData uri="http://schemas.openxmlformats.org/drawingml/2006/table">
            <a:tbl>
              <a:tblPr firstRow="1" bandRow="1">
                <a:tableStyleId>{696FA129-A39D-4049-8CE6-1F36E7144172}</a:tableStyleId>
              </a:tblPr>
              <a:tblGrid>
                <a:gridCol w="2247015">
                  <a:extLst>
                    <a:ext uri="{9D8B030D-6E8A-4147-A177-3AD203B41FA5}">
                      <a16:colId xmlns:a16="http://schemas.microsoft.com/office/drawing/2014/main" val="2333575522"/>
                    </a:ext>
                  </a:extLst>
                </a:gridCol>
                <a:gridCol w="1037577">
                  <a:extLst>
                    <a:ext uri="{9D8B030D-6E8A-4147-A177-3AD203B41FA5}">
                      <a16:colId xmlns:a16="http://schemas.microsoft.com/office/drawing/2014/main" val="2149563978"/>
                    </a:ext>
                  </a:extLst>
                </a:gridCol>
              </a:tblGrid>
              <a:tr h="331109"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Αριθμός κέντρων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1945"/>
                  </a:ext>
                </a:extLst>
              </a:tr>
              <a:tr h="3311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0.2092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1010"/>
                  </a:ext>
                </a:extLst>
              </a:tr>
              <a:tr h="3311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0.2477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68703"/>
                  </a:ext>
                </a:extLst>
              </a:tr>
              <a:tr h="3311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217 (features after PCA)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0.25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33324"/>
                  </a:ext>
                </a:extLst>
              </a:tr>
              <a:tr h="3311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0.251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149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B43032-9CBE-8638-3D24-26EB50DF235D}"/>
              </a:ext>
            </a:extLst>
          </p:cNvPr>
          <p:cNvSpPr txBox="1"/>
          <p:nvPr/>
        </p:nvSpPr>
        <p:spPr>
          <a:xfrm>
            <a:off x="5624893" y="2480930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Confusion matrix (217 centers)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EABEF-9934-9E96-2C8D-513BC07EF256}"/>
              </a:ext>
            </a:extLst>
          </p:cNvPr>
          <p:cNvSpPr txBox="1"/>
          <p:nvPr/>
        </p:nvSpPr>
        <p:spPr>
          <a:xfrm>
            <a:off x="3954351" y="1041858"/>
            <a:ext cx="4667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Για το κάθε ένα δίκτυο ο αριθμός των εποχών τέθηκε ίσος με 20 ενώ το learning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rate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στο 0.01 . </a:t>
            </a:r>
            <a:endParaRPr lang="en-US" b="0" i="0" u="none" strike="noStrike" baseline="0" dirty="0">
              <a:solidFill>
                <a:schemeClr val="bg1"/>
              </a:solidFill>
              <a:latin typeface="+mn-lt"/>
            </a:endParaRPr>
          </a:p>
          <a:p>
            <a:pPr algn="just"/>
            <a:endParaRPr lang="en-US" dirty="0">
              <a:solidFill>
                <a:schemeClr val="bg1"/>
              </a:solidFill>
              <a:latin typeface="+mn-lt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+mn-lt"/>
              </a:rPr>
              <a:t>M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όνο το πλοίο και λίγο το ελάφι κατηγοριοποιούνται σε σχετικά ικανοποιητικό βαθμό. Το αμάξι την χειρότερη κατηγοριοποίηση. 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386502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C13A391-7BAA-A00E-E636-BECCE0BF5251}"/>
              </a:ext>
            </a:extLst>
          </p:cNvPr>
          <p:cNvSpPr txBox="1"/>
          <p:nvPr/>
        </p:nvSpPr>
        <p:spPr>
          <a:xfrm>
            <a:off x="1233377" y="2434094"/>
            <a:ext cx="728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l-GR" sz="2400" dirty="0">
                <a:solidFill>
                  <a:schemeClr val="bg1"/>
                </a:solidFill>
              </a:rPr>
              <a:t>ΥΧΑΡΙΣΤΩ ΠΟΛΥ ΓΙΑ ΤΗΝ ΠΡΟΣΟΧΗ ΣΑΣ!!!  </a:t>
            </a:r>
          </a:p>
        </p:txBody>
      </p:sp>
    </p:spTree>
    <p:extLst>
      <p:ext uri="{BB962C8B-B14F-4D97-AF65-F5344CB8AC3E}">
        <p14:creationId xmlns:p14="http://schemas.microsoft.com/office/powerpoint/2010/main" val="106237897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1703933" y="3534708"/>
            <a:ext cx="618900" cy="618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9"/>
          <p:cNvSpPr/>
          <p:nvPr/>
        </p:nvSpPr>
        <p:spPr>
          <a:xfrm>
            <a:off x="1703933" y="2397090"/>
            <a:ext cx="618900" cy="618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9"/>
          <p:cNvSpPr/>
          <p:nvPr/>
        </p:nvSpPr>
        <p:spPr>
          <a:xfrm>
            <a:off x="1703933" y="1250533"/>
            <a:ext cx="618900" cy="618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2"/>
          </p:nvPr>
        </p:nvSpPr>
        <p:spPr>
          <a:xfrm>
            <a:off x="1720643" y="1344633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67" name="Google Shape;167;p29"/>
          <p:cNvSpPr txBox="1">
            <a:spLocks noGrp="1"/>
          </p:cNvSpPr>
          <p:nvPr>
            <p:ph type="subTitle" idx="1"/>
          </p:nvPr>
        </p:nvSpPr>
        <p:spPr>
          <a:xfrm>
            <a:off x="1636087" y="1944031"/>
            <a:ext cx="6794637" cy="299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latin typeface="Azeret Mono" panose="020B0604020202020204" charset="0"/>
                <a:cs typeface="Azeret Mono" panose="020B0604020202020204" charset="0"/>
              </a:rPr>
              <a:t>1</a:t>
            </a:r>
            <a:r>
              <a:rPr lang="el-GR" sz="1600" baseline="30000" dirty="0">
                <a:latin typeface="Azeret Mono" panose="020B0604020202020204" charset="0"/>
                <a:cs typeface="Azeret Mono" panose="020B0604020202020204" charset="0"/>
              </a:rPr>
              <a:t>η</a:t>
            </a:r>
            <a:r>
              <a:rPr lang="el-GR" sz="1600" dirty="0">
                <a:latin typeface="Azeret Mono" panose="020B0604020202020204" charset="0"/>
                <a:cs typeface="Azeret Mono" panose="020B0604020202020204" charset="0"/>
              </a:rPr>
              <a:t> Εργασία</a:t>
            </a:r>
            <a:r>
              <a:rPr lang="en-US" sz="1600" dirty="0">
                <a:latin typeface="Azeret Mono" panose="020B0604020202020204" charset="0"/>
                <a:cs typeface="Azeret Mono" panose="020B0604020202020204" charset="0"/>
              </a:rPr>
              <a:t>: MultiLayer Perceptron , Convolutional NN</a:t>
            </a:r>
            <a:endParaRPr sz="1600" dirty="0">
              <a:latin typeface="Azeret Mono" panose="020B0604020202020204" charset="0"/>
              <a:cs typeface="Azeret Mono" panose="020B0604020202020204" charset="0"/>
            </a:endParaRPr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 idx="3"/>
          </p:nvPr>
        </p:nvSpPr>
        <p:spPr>
          <a:xfrm>
            <a:off x="1720643" y="24822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4"/>
          </p:nvPr>
        </p:nvSpPr>
        <p:spPr>
          <a:xfrm>
            <a:off x="1636088" y="3081731"/>
            <a:ext cx="5636582" cy="299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1600" dirty="0"/>
              <a:t>2</a:t>
            </a:r>
            <a:r>
              <a:rPr lang="el-GR" sz="1600" baseline="30000" dirty="0"/>
              <a:t>η</a:t>
            </a:r>
            <a:r>
              <a:rPr lang="el-GR" sz="1600" dirty="0"/>
              <a:t> </a:t>
            </a:r>
            <a:r>
              <a:rPr lang="el-GR" sz="1600" dirty="0">
                <a:latin typeface="Azeret Mono" panose="020B0604020202020204" charset="0"/>
                <a:cs typeface="Azeret Mono" panose="020B0604020202020204" charset="0"/>
              </a:rPr>
              <a:t>Εργασία</a:t>
            </a:r>
            <a:r>
              <a:rPr lang="en-US" sz="1600" dirty="0"/>
              <a:t>: Support Vector Machine</a:t>
            </a:r>
            <a:r>
              <a:rPr lang="el-GR" sz="1600" dirty="0"/>
              <a:t> </a:t>
            </a:r>
            <a:endParaRPr sz="1600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title" idx="5"/>
          </p:nvPr>
        </p:nvSpPr>
        <p:spPr>
          <a:xfrm>
            <a:off x="1720643" y="3619908"/>
            <a:ext cx="618900" cy="406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6"/>
          </p:nvPr>
        </p:nvSpPr>
        <p:spPr>
          <a:xfrm>
            <a:off x="1636087" y="4219431"/>
            <a:ext cx="5423931" cy="299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1600" dirty="0"/>
              <a:t>3</a:t>
            </a:r>
            <a:r>
              <a:rPr lang="el-GR" sz="1600" baseline="30000" dirty="0"/>
              <a:t>η</a:t>
            </a:r>
            <a:r>
              <a:rPr lang="el-GR" sz="1600" dirty="0"/>
              <a:t> Εργασία</a:t>
            </a:r>
            <a:r>
              <a:rPr lang="en-US" sz="1600" dirty="0"/>
              <a:t>: Radial Basis Function NN</a:t>
            </a:r>
            <a:endParaRPr sz="16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1D706C-F26B-4A0D-1D52-3F81A38A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74527"/>
            <a:ext cx="7717500" cy="577500"/>
          </a:xfrm>
        </p:spPr>
        <p:txBody>
          <a:bodyPr/>
          <a:lstStyle/>
          <a:p>
            <a:r>
              <a:rPr lang="el-GR" dirty="0"/>
              <a:t>1</a:t>
            </a:r>
            <a:r>
              <a:rPr lang="el-GR" baseline="30000" dirty="0"/>
              <a:t>η</a:t>
            </a:r>
            <a:r>
              <a:rPr lang="el-GR" dirty="0"/>
              <a:t> Εργασία – </a:t>
            </a:r>
            <a:r>
              <a:rPr lang="en-US" dirty="0"/>
              <a:t>Cifar 10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2C7E9-FA27-05F2-066C-820E96F34482}"/>
              </a:ext>
            </a:extLst>
          </p:cNvPr>
          <p:cNvSpPr txBox="1"/>
          <p:nvPr/>
        </p:nvSpPr>
        <p:spPr>
          <a:xfrm>
            <a:off x="800987" y="831364"/>
            <a:ext cx="773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l-GR" u="sng" dirty="0">
                <a:solidFill>
                  <a:schemeClr val="bg1"/>
                </a:solidFill>
              </a:rPr>
              <a:t>Προεπεξεργασία</a:t>
            </a:r>
            <a:r>
              <a:rPr lang="en-US" dirty="0">
                <a:solidFill>
                  <a:schemeClr val="bg1"/>
                </a:solidFill>
              </a:rPr>
              <a:t> (1d arrays, </a:t>
            </a:r>
            <a:r>
              <a:rPr lang="el-GR" dirty="0">
                <a:solidFill>
                  <a:schemeClr val="bg1"/>
                </a:solidFill>
              </a:rPr>
              <a:t>κανονικοποίηση στο [0,1], </a:t>
            </a:r>
            <a:r>
              <a:rPr lang="en-US" dirty="0">
                <a:solidFill>
                  <a:schemeClr val="bg1"/>
                </a:solidFill>
              </a:rPr>
              <a:t>one hot encoding )</a:t>
            </a:r>
            <a:r>
              <a:rPr lang="el-GR" dirty="0">
                <a:solidFill>
                  <a:schemeClr val="bg1"/>
                </a:solidFill>
              </a:rPr>
              <a:t> και </a:t>
            </a:r>
            <a:r>
              <a:rPr lang="en-US" u="sng" dirty="0">
                <a:solidFill>
                  <a:schemeClr val="bg1"/>
                </a:solidFill>
              </a:rPr>
              <a:t>PCA</a:t>
            </a:r>
            <a:r>
              <a:rPr lang="en-US" dirty="0">
                <a:solidFill>
                  <a:schemeClr val="bg1"/>
                </a:solidFill>
              </a:rPr>
              <a:t> (90-95%)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16" name="Πίνακας 15">
            <a:extLst>
              <a:ext uri="{FF2B5EF4-FFF2-40B4-BE49-F238E27FC236}">
                <a16:creationId xmlns:a16="http://schemas.microsoft.com/office/drawing/2014/main" id="{44723E9C-E49C-D84C-490C-304EC099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8206"/>
              </p:ext>
            </p:extLst>
          </p:nvPr>
        </p:nvGraphicFramePr>
        <p:xfrm>
          <a:off x="1191440" y="1332012"/>
          <a:ext cx="6103681" cy="1483360"/>
        </p:xfrm>
        <a:graphic>
          <a:graphicData uri="http://schemas.openxmlformats.org/drawingml/2006/table">
            <a:tbl>
              <a:tblPr firstRow="1" bandRow="1">
                <a:tableStyleId>{696FA129-A39D-4049-8CE6-1F36E7144172}</a:tableStyleId>
              </a:tblPr>
              <a:tblGrid>
                <a:gridCol w="2039681">
                  <a:extLst>
                    <a:ext uri="{9D8B030D-6E8A-4147-A177-3AD203B41FA5}">
                      <a16:colId xmlns:a16="http://schemas.microsoft.com/office/drawing/2014/main" val="3897943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7713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316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1400" dirty="0">
                          <a:solidFill>
                            <a:schemeClr val="bg1"/>
                          </a:solidFill>
                        </a:rPr>
                        <a:t>Κατηγοριοποιητής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Accuracy 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3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1-NN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solidFill>
                            <a:schemeClr val="bg1"/>
                          </a:solidFill>
                        </a:rPr>
                        <a:t>0.3858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0.3851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9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3-ΝΝ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0.3066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0.3569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7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Nearest Centroid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0.3858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0.2734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885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08FF7A1-9F06-DF07-0232-D567C7AAC6AE}"/>
              </a:ext>
            </a:extLst>
          </p:cNvPr>
          <p:cNvSpPr txBox="1"/>
          <p:nvPr/>
        </p:nvSpPr>
        <p:spPr>
          <a:xfrm>
            <a:off x="800987" y="2815372"/>
            <a:ext cx="8016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l-GR" dirty="0">
                <a:solidFill>
                  <a:schemeClr val="bg1"/>
                </a:solidFill>
              </a:rPr>
              <a:t>Βασικό Μοντέλο </a:t>
            </a:r>
            <a:r>
              <a:rPr lang="en-US" dirty="0">
                <a:solidFill>
                  <a:schemeClr val="bg1"/>
                </a:solidFill>
              </a:rPr>
              <a:t>MLP : 1 </a:t>
            </a:r>
            <a:r>
              <a:rPr lang="el-GR" dirty="0">
                <a:solidFill>
                  <a:schemeClr val="bg1"/>
                </a:solidFill>
              </a:rPr>
              <a:t>κρυφό στρώμα 512 νευρώνων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Optimizer : </a:t>
            </a:r>
            <a:r>
              <a:rPr lang="en-US" dirty="0">
                <a:solidFill>
                  <a:srgbClr val="FFC000"/>
                </a:solidFill>
              </a:rPr>
              <a:t>Adam</a:t>
            </a:r>
            <a:r>
              <a:rPr lang="en-US" dirty="0">
                <a:solidFill>
                  <a:schemeClr val="bg1"/>
                </a:solidFill>
              </a:rPr>
              <a:t> , SGD  </a:t>
            </a:r>
            <a:r>
              <a:rPr lang="el-GR" dirty="0">
                <a:solidFill>
                  <a:schemeClr val="bg1"/>
                </a:solidFill>
              </a:rPr>
              <a:t>Συνάρτηση κόστους </a:t>
            </a:r>
            <a:r>
              <a:rPr lang="en-US" dirty="0">
                <a:solidFill>
                  <a:schemeClr val="bg1"/>
                </a:solidFill>
              </a:rPr>
              <a:t>: Categorical CE 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     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Π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α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ράμετροι :  epochs= 10 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ή </a:t>
            </a:r>
            <a:r>
              <a:rPr lang="el-GR" dirty="0">
                <a:solidFill>
                  <a:srgbClr val="FFC000"/>
                </a:solidFill>
                <a:latin typeface="+mn-lt"/>
              </a:rPr>
              <a:t>50</a:t>
            </a:r>
            <a:r>
              <a:rPr lang="en-US" b="0" i="0" u="none" strike="noStrike" baseline="0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, validation_split = 0.2, learning_rate = 0.001, batch_size=128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C69A2-97C6-409A-4435-C28C3EC41828}"/>
              </a:ext>
            </a:extLst>
          </p:cNvPr>
          <p:cNvSpPr txBox="1"/>
          <p:nvPr/>
        </p:nvSpPr>
        <p:spPr>
          <a:xfrm>
            <a:off x="800987" y="117812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l-GR" dirty="0">
              <a:solidFill>
                <a:schemeClr val="bg1"/>
              </a:solidFill>
            </a:endParaRPr>
          </a:p>
        </p:txBody>
      </p:sp>
      <p:graphicFrame>
        <p:nvGraphicFramePr>
          <p:cNvPr id="19" name="Πίνακας 18">
            <a:extLst>
              <a:ext uri="{FF2B5EF4-FFF2-40B4-BE49-F238E27FC236}">
                <a16:creationId xmlns:a16="http://schemas.microsoft.com/office/drawing/2014/main" id="{32405B9D-FF42-901D-231C-B67AAA4A6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62522"/>
              </p:ext>
            </p:extLst>
          </p:nvPr>
        </p:nvGraphicFramePr>
        <p:xfrm>
          <a:off x="1208254" y="3655838"/>
          <a:ext cx="6086867" cy="1285788"/>
        </p:xfrm>
        <a:graphic>
          <a:graphicData uri="http://schemas.openxmlformats.org/drawingml/2006/table">
            <a:tbl>
              <a:tblPr firstRow="1" bandRow="1">
                <a:tableStyleId>{696FA129-A39D-4049-8CE6-1F36E7144172}</a:tableStyleId>
              </a:tblPr>
              <a:tblGrid>
                <a:gridCol w="2022867">
                  <a:extLst>
                    <a:ext uri="{9D8B030D-6E8A-4147-A177-3AD203B41FA5}">
                      <a16:colId xmlns:a16="http://schemas.microsoft.com/office/drawing/2014/main" val="367393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0697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5777102"/>
                    </a:ext>
                  </a:extLst>
                </a:gridCol>
              </a:tblGrid>
              <a:tr h="321447"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hidden </a:t>
                      </a: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epochs=10) 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0.4368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0.3480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493965"/>
                  </a:ext>
                </a:extLst>
              </a:tr>
              <a:tr h="3214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hidden (epochs=50)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0.5001</a:t>
                      </a:r>
                      <a:endParaRPr lang="el-G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0.4066</a:t>
                      </a:r>
                      <a:endParaRPr lang="el-G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01272"/>
                  </a:ext>
                </a:extLst>
              </a:tr>
              <a:tr h="32144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2h., weight initialization</a:t>
                      </a:r>
                      <a:endParaRPr lang="el-G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rgbClr val="FFC000"/>
                          </a:solidFill>
                        </a:rPr>
                        <a:t>0.53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77</a:t>
                      </a:r>
                      <a:endParaRPr lang="el-G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rgbClr val="FFC000"/>
                          </a:solidFill>
                        </a:rPr>
                        <a:t>0.4577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91135"/>
                  </a:ext>
                </a:extLst>
              </a:tr>
              <a:tr h="3214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Learning rate(0.01) 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0.4021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0.3523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19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1720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8864C8-22AB-7005-347E-D4AC93A1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3" y="253639"/>
            <a:ext cx="7717500" cy="577500"/>
          </a:xfrm>
        </p:spPr>
        <p:txBody>
          <a:bodyPr/>
          <a:lstStyle/>
          <a:p>
            <a:r>
              <a:rPr lang="el-GR" dirty="0"/>
              <a:t>1</a:t>
            </a:r>
            <a:r>
              <a:rPr lang="el-GR" baseline="30000" dirty="0"/>
              <a:t>η</a:t>
            </a:r>
            <a:r>
              <a:rPr lang="el-GR" dirty="0"/>
              <a:t> Εργασία – </a:t>
            </a:r>
            <a:r>
              <a:rPr lang="en-US" dirty="0"/>
              <a:t>Cifar 10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7AFFF-E0DB-6499-81A3-7667F6E93662}"/>
              </a:ext>
            </a:extLst>
          </p:cNvPr>
          <p:cNvSpPr txBox="1"/>
          <p:nvPr/>
        </p:nvSpPr>
        <p:spPr>
          <a:xfrm>
            <a:off x="550193" y="883081"/>
            <a:ext cx="6442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Μοντέλο</a:t>
            </a:r>
            <a:r>
              <a:rPr lang="en-US" dirty="0">
                <a:solidFill>
                  <a:schemeClr val="bg1"/>
                </a:solidFill>
              </a:rPr>
              <a:t>: 2 </a:t>
            </a:r>
            <a:r>
              <a:rPr lang="el-GR" dirty="0">
                <a:solidFill>
                  <a:schemeClr val="bg1"/>
                </a:solidFill>
              </a:rPr>
              <a:t>ενδιάμεσα στρώματα 512 νευρώνων και στρώμα εξόδου(10 έξοδοι)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930211-3EBA-B995-299A-BF477663202D}"/>
              </a:ext>
            </a:extLst>
          </p:cNvPr>
          <p:cNvSpPr txBox="1"/>
          <p:nvPr/>
        </p:nvSpPr>
        <p:spPr>
          <a:xfrm>
            <a:off x="556581" y="1910253"/>
            <a:ext cx="8119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Hyperparameter tuning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l-GR" dirty="0">
                <a:solidFill>
                  <a:schemeClr val="bg1"/>
                </a:solidFill>
              </a:rPr>
              <a:t>Αντί </a:t>
            </a:r>
            <a:r>
              <a:rPr lang="en-US" dirty="0">
                <a:solidFill>
                  <a:schemeClr val="bg1"/>
                </a:solidFill>
              </a:rPr>
              <a:t>grid search </a:t>
            </a:r>
            <a:r>
              <a:rPr lang="el-GR" dirty="0">
                <a:solidFill>
                  <a:schemeClr val="bg1"/>
                </a:solidFill>
              </a:rPr>
              <a:t>, </a:t>
            </a:r>
            <a:r>
              <a:rPr lang="en-US" i="0" u="none" strike="noStrike" baseline="0" dirty="0">
                <a:solidFill>
                  <a:schemeClr val="bg1"/>
                </a:solidFill>
                <a:latin typeface="+mn-lt"/>
              </a:rPr>
              <a:t>RandomSearch (</a:t>
            </a:r>
            <a:r>
              <a:rPr lang="el-GR" i="0" u="none" strike="noStrike" baseline="0" dirty="0">
                <a:solidFill>
                  <a:schemeClr val="bg1"/>
                </a:solidFill>
                <a:latin typeface="+mn-lt"/>
              </a:rPr>
              <a:t>με ενδεχόμενη μη εύρεση βέλτιστου μοντέλο,</a:t>
            </a:r>
            <a:r>
              <a:rPr lang="en-US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αλλά μικρότερο χρόνο</a:t>
            </a:r>
            <a:r>
              <a:rPr lang="en-US" i="0" u="none" strike="noStrike" baseline="0" dirty="0">
                <a:solidFill>
                  <a:schemeClr val="bg1"/>
                </a:solidFill>
                <a:latin typeface="+mn-lt"/>
              </a:rPr>
              <a:t>) tuner </a:t>
            </a:r>
            <a:r>
              <a:rPr lang="el-GR" i="0" u="none" strike="noStrike" baseline="0" dirty="0">
                <a:solidFill>
                  <a:schemeClr val="bg1"/>
                </a:solidFill>
                <a:latin typeface="+mn-lt"/>
              </a:rPr>
              <a:t>από τη βιβλιοθήκη </a:t>
            </a:r>
            <a:r>
              <a:rPr lang="en-US" i="0" u="none" strike="noStrike" baseline="0" dirty="0">
                <a:solidFill>
                  <a:schemeClr val="bg1"/>
                </a:solidFill>
                <a:latin typeface="+mn-lt"/>
              </a:rPr>
              <a:t>KerasTuner </a:t>
            </a:r>
            <a:r>
              <a:rPr lang="el-GR" i="0" u="none" strike="noStrike" baseline="0" dirty="0">
                <a:solidFill>
                  <a:schemeClr val="bg1"/>
                </a:solidFill>
                <a:latin typeface="+mn-lt"/>
              </a:rPr>
              <a:t>.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1B96CD85-E57E-1064-E659-383EDA78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43" y="3933343"/>
            <a:ext cx="3962743" cy="838273"/>
          </a:xfrm>
          <a:prstGeom prst="rect">
            <a:avLst/>
          </a:prstGeom>
        </p:spPr>
      </p:pic>
      <p:pic>
        <p:nvPicPr>
          <p:cNvPr id="23" name="Εικόνα 22">
            <a:extLst>
              <a:ext uri="{FF2B5EF4-FFF2-40B4-BE49-F238E27FC236}">
                <a16:creationId xmlns:a16="http://schemas.microsoft.com/office/drawing/2014/main" id="{4CEEFDB6-45BE-9405-6313-FD97C773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74" y="3019839"/>
            <a:ext cx="3659065" cy="1444368"/>
          </a:xfrm>
          <a:prstGeom prst="rect">
            <a:avLst/>
          </a:prstGeom>
        </p:spPr>
      </p:pic>
      <p:graphicFrame>
        <p:nvGraphicFramePr>
          <p:cNvPr id="24" name="Πίνακας 23">
            <a:extLst>
              <a:ext uri="{FF2B5EF4-FFF2-40B4-BE49-F238E27FC236}">
                <a16:creationId xmlns:a16="http://schemas.microsoft.com/office/drawing/2014/main" id="{AC505B15-B1D8-9C8E-3FF8-46D64452D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30574"/>
              </p:ext>
            </p:extLst>
          </p:nvPr>
        </p:nvGraphicFramePr>
        <p:xfrm>
          <a:off x="657411" y="2522823"/>
          <a:ext cx="3476002" cy="1219200"/>
        </p:xfrm>
        <a:graphic>
          <a:graphicData uri="http://schemas.openxmlformats.org/drawingml/2006/table">
            <a:tbl>
              <a:tblPr firstRow="1" bandRow="1">
                <a:tableStyleId>{696FA129-A39D-4049-8CE6-1F36E7144172}</a:tableStyleId>
              </a:tblPr>
              <a:tblGrid>
                <a:gridCol w="3476002">
                  <a:extLst>
                    <a:ext uri="{9D8B030D-6E8A-4147-A177-3AD203B41FA5}">
                      <a16:colId xmlns:a16="http://schemas.microsoft.com/office/drawing/2014/main" val="241616731"/>
                    </a:ext>
                  </a:extLst>
                </a:gridCol>
              </a:tblGrid>
              <a:tr h="30264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 Rate : [0.1,  0.01,  0.001]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32762"/>
                  </a:ext>
                </a:extLst>
              </a:tr>
              <a:tr h="302645"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Neurons 1stLayer : [ 2048, 1024, 512  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15417"/>
                  </a:ext>
                </a:extLst>
              </a:tr>
              <a:tr h="302645"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Neurons 2ndLayer : [1024, 512, 256 ]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46279"/>
                  </a:ext>
                </a:extLst>
              </a:tr>
              <a:tr h="30264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of dropout : [ 0.1, 0.2, 0.3, 0.4 ]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394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D4DE30F-1B86-CE0F-D179-8AC5B0994131}"/>
              </a:ext>
            </a:extLst>
          </p:cNvPr>
          <p:cNvSpPr txBox="1"/>
          <p:nvPr/>
        </p:nvSpPr>
        <p:spPr>
          <a:xfrm>
            <a:off x="556581" y="1247631"/>
            <a:ext cx="758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Κανονικοποίηση για  αποφυγή </a:t>
            </a:r>
            <a:r>
              <a:rPr lang="en-US" dirty="0">
                <a:solidFill>
                  <a:schemeClr val="bg1"/>
                </a:solidFill>
              </a:rPr>
              <a:t>overfitting. </a:t>
            </a:r>
            <a:r>
              <a:rPr lang="el-GR" dirty="0">
                <a:solidFill>
                  <a:schemeClr val="bg1"/>
                </a:solidFill>
              </a:rPr>
              <a:t>Δοκιμή τεχνικών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i="0" u="none" strike="noStrike" baseline="0" dirty="0">
                <a:solidFill>
                  <a:schemeClr val="bg1"/>
                </a:solidFill>
                <a:latin typeface="+mn-lt"/>
              </a:rPr>
              <a:t>L1  Regularization of Weights, </a:t>
            </a:r>
            <a:r>
              <a:rPr lang="en-US" i="0" u="none" strike="noStrike" baseline="0" dirty="0">
                <a:solidFill>
                  <a:srgbClr val="FFC000"/>
                </a:solidFill>
                <a:latin typeface="+mn-lt"/>
              </a:rPr>
              <a:t>Dropout</a:t>
            </a:r>
            <a:r>
              <a:rPr lang="en-US" i="0" u="none" strike="noStrike" baseline="0" dirty="0">
                <a:solidFill>
                  <a:schemeClr val="bg1"/>
                </a:solidFill>
                <a:latin typeface="+mn-lt"/>
              </a:rPr>
              <a:t>, Batch Normalization,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bg1"/>
                </a:solidFill>
                <a:latin typeface="+mn-lt"/>
              </a:rPr>
              <a:t>Early Stopping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9172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C78AF1-5056-4835-3B51-4F9A5B4E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34049"/>
            <a:ext cx="7717500" cy="577500"/>
          </a:xfrm>
        </p:spPr>
        <p:txBody>
          <a:bodyPr/>
          <a:lstStyle/>
          <a:p>
            <a:r>
              <a:rPr lang="en-US" dirty="0"/>
              <a:t>Convolutional NN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47694-7B4C-1C3F-1634-AA4985AD8D84}"/>
              </a:ext>
            </a:extLst>
          </p:cNvPr>
          <p:cNvSpPr txBox="1"/>
          <p:nvPr/>
        </p:nvSpPr>
        <p:spPr>
          <a:xfrm>
            <a:off x="713224" y="1467295"/>
            <a:ext cx="824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X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αρακτηριστικό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: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K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άθε νευρώνας ενός στρώματος συνδεδεμένος με μία υποπεριοχή του προηγούμενου επιπέδου.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B22CA-DA6A-CA67-D3CF-89598022096B}"/>
              </a:ext>
            </a:extLst>
          </p:cNvPr>
          <p:cNvSpPr txBox="1"/>
          <p:nvPr/>
        </p:nvSpPr>
        <p:spPr>
          <a:xfrm>
            <a:off x="713224" y="865269"/>
            <a:ext cx="7009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</a:rPr>
              <a:t>Σειρά συνελικτικών επιπέδων (ενδιάμεσα και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επίπεδα υποδειγματοληψίας με σκοπό την μείωση των διαστάσεων των δεδομένων-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bg1"/>
                </a:solidFill>
                <a:latin typeface="+mn-lt"/>
              </a:rPr>
              <a:t>MaxPooling </a:t>
            </a:r>
            <a:r>
              <a:rPr lang="el-GR" i="0" u="none" strike="noStrike" baseline="0" dirty="0">
                <a:solidFill>
                  <a:schemeClr val="bg1"/>
                </a:solidFill>
                <a:latin typeface="+mn-lt"/>
              </a:rPr>
              <a:t>στρώμα σε 2</a:t>
            </a:r>
            <a:r>
              <a:rPr lang="en-US" i="0" u="none" strike="noStrike" baseline="0" dirty="0">
                <a:solidFill>
                  <a:schemeClr val="bg1"/>
                </a:solidFill>
                <a:latin typeface="+mn-lt"/>
              </a:rPr>
              <a:t>x2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)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D32D3-219A-7178-A70E-860AE019C439}"/>
              </a:ext>
            </a:extLst>
          </p:cNvPr>
          <p:cNvSpPr txBox="1"/>
          <p:nvPr/>
        </p:nvSpPr>
        <p:spPr>
          <a:xfrm>
            <a:off x="4363736" y="2169542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Για αποφυγή του overfitting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: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dropout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504EA-5264-FD3E-D315-0F8B066FAD96}"/>
              </a:ext>
            </a:extLst>
          </p:cNvPr>
          <p:cNvSpPr txBox="1"/>
          <p:nvPr/>
        </p:nvSpPr>
        <p:spPr>
          <a:xfrm>
            <a:off x="713224" y="1954209"/>
            <a:ext cx="790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Επίπεδο Flatten για τη μετατροπή πολυδιάστατων δεδομένων σε μονοδιάστατο πίνακα , πριν από την τροφοδοσία τους σε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fully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 dense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d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 επίπεδα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.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9ED9AE-F2B1-333A-49F1-BB74728F2B1C}"/>
              </a:ext>
            </a:extLst>
          </p:cNvPr>
          <p:cNvSpPr txBox="1"/>
          <p:nvPr/>
        </p:nvSpPr>
        <p:spPr>
          <a:xfrm>
            <a:off x="713224" y="2451713"/>
            <a:ext cx="8294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Παράμετροι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l-GR" i="0" u="none" strike="noStrike" baseline="0" dirty="0">
                <a:solidFill>
                  <a:srgbClr val="FFC000"/>
                </a:solidFill>
                <a:latin typeface="+mn-lt"/>
              </a:rPr>
              <a:t>Αριθμός φίλτρων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,</a:t>
            </a:r>
            <a:r>
              <a:rPr lang="el-GR" i="0" u="none" strike="noStrike" baseline="0" dirty="0">
                <a:solidFill>
                  <a:srgbClr val="FFC000"/>
                </a:solidFill>
                <a:latin typeface="+mn-lt"/>
              </a:rPr>
              <a:t> Μέγεθος παραθύρου συνέλιξης</a:t>
            </a:r>
            <a:r>
              <a:rPr lang="en-US" i="0" u="none" strike="noStrike" baseline="0" dirty="0">
                <a:solidFill>
                  <a:srgbClr val="FFC000"/>
                </a:solidFill>
                <a:latin typeface="+mn-lt"/>
              </a:rPr>
              <a:t>(2x2)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,</a:t>
            </a:r>
            <a:r>
              <a:rPr lang="en-US" i="0" u="none" strike="noStrike" baseline="0" dirty="0">
                <a:solidFill>
                  <a:srgbClr val="FFC000"/>
                </a:solidFill>
                <a:latin typeface="+mn-lt"/>
              </a:rPr>
              <a:t> zero-padding, ac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tivation function</a:t>
            </a:r>
            <a:endParaRPr lang="el-GR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F6F2A357-8832-EC50-5117-5792DE4A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92" y="3041661"/>
            <a:ext cx="2321726" cy="1851812"/>
          </a:xfrm>
          <a:prstGeom prst="rect">
            <a:avLst/>
          </a:prstGeom>
        </p:spPr>
      </p:pic>
      <p:pic>
        <p:nvPicPr>
          <p:cNvPr id="23" name="Εικόνα 22">
            <a:extLst>
              <a:ext uri="{FF2B5EF4-FFF2-40B4-BE49-F238E27FC236}">
                <a16:creationId xmlns:a16="http://schemas.microsoft.com/office/drawing/2014/main" id="{EA31009D-494D-8370-03FA-E5692B32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18" y="3041661"/>
            <a:ext cx="2386835" cy="1851812"/>
          </a:xfrm>
          <a:prstGeom prst="rect">
            <a:avLst/>
          </a:prstGeom>
        </p:spPr>
      </p:pic>
      <p:graphicFrame>
        <p:nvGraphicFramePr>
          <p:cNvPr id="24" name="Πίνακας 23">
            <a:extLst>
              <a:ext uri="{FF2B5EF4-FFF2-40B4-BE49-F238E27FC236}">
                <a16:creationId xmlns:a16="http://schemas.microsoft.com/office/drawing/2014/main" id="{07C37C34-DB50-06DC-19E0-F4F46712A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54008"/>
              </p:ext>
            </p:extLst>
          </p:nvPr>
        </p:nvGraphicFramePr>
        <p:xfrm>
          <a:off x="713224" y="2996666"/>
          <a:ext cx="3220823" cy="1853550"/>
        </p:xfrm>
        <a:graphic>
          <a:graphicData uri="http://schemas.openxmlformats.org/drawingml/2006/table">
            <a:tbl>
              <a:tblPr firstRow="1" bandRow="1">
                <a:tableStyleId>{696FA129-A39D-4049-8CE6-1F36E7144172}</a:tableStyleId>
              </a:tblPr>
              <a:tblGrid>
                <a:gridCol w="3220823">
                  <a:extLst>
                    <a:ext uri="{9D8B030D-6E8A-4147-A177-3AD203B41FA5}">
                      <a16:colId xmlns:a16="http://schemas.microsoft.com/office/drawing/2014/main" val="3351748319"/>
                    </a:ext>
                  </a:extLst>
                </a:gridCol>
              </a:tblGrid>
              <a:tr h="3089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2xCL(filter size=32x32) , MaxPool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73396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2xCL(filter size=64x64) , MaxPool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29433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2xCL(filter size=128x128) , MaxPool</a:t>
                      </a:r>
                      <a:endParaRPr lang="el-G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17946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r>
                        <a:rPr lang="el-GR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Στρώμα </a:t>
                      </a: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2487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r>
                        <a:rPr lang="el-GR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Dense Layer με 512 νευρώνες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77480"/>
                  </a:ext>
                </a:extLst>
              </a:tr>
              <a:tr h="30892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Dense</a:t>
                      </a:r>
                      <a:r>
                        <a:rPr lang="el-GR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Layer </a:t>
                      </a:r>
                      <a:r>
                        <a:rPr lang="el-GR" sz="1400" b="0" i="0" u="none" strike="noStrike" cap="none" baseline="0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εξόδου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4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211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08E182-DE94-A4C7-3F48-9EC50C51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62" y="169736"/>
            <a:ext cx="7717500" cy="577500"/>
          </a:xfrm>
        </p:spPr>
        <p:txBody>
          <a:bodyPr/>
          <a:lstStyle/>
          <a:p>
            <a:r>
              <a:rPr lang="el-GR" dirty="0"/>
              <a:t>Σύγκριση μεταξύ </a:t>
            </a:r>
            <a:r>
              <a:rPr lang="en-US" dirty="0"/>
              <a:t>MLP </a:t>
            </a:r>
            <a:r>
              <a:rPr lang="el-GR" dirty="0"/>
              <a:t>και </a:t>
            </a:r>
            <a:r>
              <a:rPr lang="en-US" dirty="0"/>
              <a:t>CNN</a:t>
            </a:r>
            <a:endParaRPr lang="el-GR" dirty="0"/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21AB0635-F1B1-5E13-B654-474E87B1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34" y="1116567"/>
            <a:ext cx="2880272" cy="22942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6A9B06-2CE8-35E6-D0AC-AB7B2855E079}"/>
              </a:ext>
            </a:extLst>
          </p:cNvPr>
          <p:cNvSpPr txBox="1"/>
          <p:nvPr/>
        </p:nvSpPr>
        <p:spPr>
          <a:xfrm>
            <a:off x="652130" y="3501656"/>
            <a:ext cx="3806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+mn-lt"/>
              </a:rPr>
              <a:t>X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ειρότερη επίδοση η γάτα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(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αναγνώριση συχνά ως σκύλος αλλά και ως βάτραχος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)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.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Όμοια σκύλος και ελάφι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DEA60F-FBD9-9797-3FE3-92FF3D726E30}"/>
              </a:ext>
            </a:extLst>
          </p:cNvPr>
          <p:cNvSpPr txBox="1"/>
          <p:nvPr/>
        </p:nvSpPr>
        <p:spPr>
          <a:xfrm>
            <a:off x="652130" y="80879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MLP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625E9856-B664-F1C6-0F40-F2270333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39" y="1113041"/>
            <a:ext cx="2880272" cy="22977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3793F4-3EFA-DBA0-9E2C-01C93286C7D6}"/>
              </a:ext>
            </a:extLst>
          </p:cNvPr>
          <p:cNvSpPr txBox="1"/>
          <p:nvPr/>
        </p:nvSpPr>
        <p:spPr>
          <a:xfrm>
            <a:off x="4898064" y="808790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CNN</a:t>
            </a:r>
            <a:r>
              <a:rPr lang="el-GR" dirty="0">
                <a:solidFill>
                  <a:srgbClr val="FFC000"/>
                </a:solidFill>
              </a:rPr>
              <a:t> (πιο αποτελεσματικό)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6558D-6E94-56F8-9BCA-334D7EB4C9B2}"/>
              </a:ext>
            </a:extLst>
          </p:cNvPr>
          <p:cNvSpPr txBox="1"/>
          <p:nvPr/>
        </p:nvSpPr>
        <p:spPr>
          <a:xfrm>
            <a:off x="4898064" y="3410834"/>
            <a:ext cx="404037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Αρκετά καλή επίδοση.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X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ειρότερη επίδοση η γάτα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(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αναγνώριση ως σκύλος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)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. Υψηλή επίδοση από </a:t>
            </a:r>
            <a:r>
              <a:rPr lang="el-GR" sz="1300" b="0" i="0" u="none" strike="noStrike" baseline="0" dirty="0">
                <a:solidFill>
                  <a:schemeClr val="bg1"/>
                </a:solidFill>
                <a:latin typeface="+mn-lt"/>
              </a:rPr>
              <a:t>αυτοκίνητο, βάτραχο, άλογο, καράβι και φορτηγό </a:t>
            </a:r>
            <a:endParaRPr lang="el-GR" sz="1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1565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4CAA27-D7E9-A78C-5194-DD2EBA76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36685"/>
            <a:ext cx="7717500" cy="577500"/>
          </a:xfrm>
        </p:spPr>
        <p:txBody>
          <a:bodyPr/>
          <a:lstStyle/>
          <a:p>
            <a:r>
              <a:rPr lang="el-GR" dirty="0"/>
              <a:t>2</a:t>
            </a:r>
            <a:r>
              <a:rPr lang="el-GR" baseline="30000" dirty="0"/>
              <a:t>η</a:t>
            </a:r>
            <a:r>
              <a:rPr lang="el-GR" dirty="0"/>
              <a:t> Εργασία–</a:t>
            </a:r>
            <a:r>
              <a:rPr lang="en-US" sz="2400" dirty="0"/>
              <a:t>SVM Breast Cancer(UCI)</a:t>
            </a:r>
            <a:endParaRPr lang="el-G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1930E-58EF-28E6-EA0C-31B65F05A8C1}"/>
              </a:ext>
            </a:extLst>
          </p:cNvPr>
          <p:cNvSpPr txBox="1"/>
          <p:nvPr/>
        </p:nvSpPr>
        <p:spPr>
          <a:xfrm>
            <a:off x="809811" y="640945"/>
            <a:ext cx="7717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l-G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Dataset: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569 δείγματα κυττάρων και 30 features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(</a:t>
            </a:r>
            <a:r>
              <a:rPr lang="en-US" dirty="0"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ταξινόμηση καρκινικών κυττάρων του μαστού σε κακοήθη (M) και καλοήθη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(B)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)</a:t>
            </a:r>
            <a:endParaRPr lang="el-GR" b="0" i="0" u="none" strike="noStrike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5C1FF-8749-0D77-7E26-BE9AAD49396C}"/>
              </a:ext>
            </a:extLst>
          </p:cNvPr>
          <p:cNvSpPr txBox="1"/>
          <p:nvPr/>
        </p:nvSpPr>
        <p:spPr>
          <a:xfrm>
            <a:off x="758382" y="150025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SVM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A0635-75B1-32D1-0ED7-000967DAA301}"/>
              </a:ext>
            </a:extLst>
          </p:cNvPr>
          <p:cNvSpPr txBox="1"/>
          <p:nvPr/>
        </p:nvSpPr>
        <p:spPr>
          <a:xfrm>
            <a:off x="929439" y="1745424"/>
            <a:ext cx="759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u="sng" dirty="0">
                <a:solidFill>
                  <a:schemeClr val="bg1"/>
                </a:solidFill>
              </a:rPr>
              <a:t>Μεταβλητές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</a:rPr>
              <a:t>kernel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l-GR" dirty="0">
                <a:solidFill>
                  <a:schemeClr val="bg1"/>
                </a:solidFill>
              </a:rPr>
              <a:t>πυρήνας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l-GR" dirty="0">
                <a:solidFill>
                  <a:schemeClr val="bg1"/>
                </a:solidFill>
              </a:rPr>
              <a:t> , 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l-GR" dirty="0">
                <a:solidFill>
                  <a:schemeClr val="bg1"/>
                </a:solidFill>
              </a:rPr>
              <a:t>παράμετρος κανονικοποίησης) , </a:t>
            </a:r>
            <a:r>
              <a:rPr lang="en-US" dirty="0">
                <a:solidFill>
                  <a:srgbClr val="FFC000"/>
                </a:solidFill>
              </a:rPr>
              <a:t>gamma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l-GR" dirty="0">
                <a:solidFill>
                  <a:schemeClr val="bg1"/>
                </a:solidFill>
              </a:rPr>
              <a:t>για τον </a:t>
            </a:r>
            <a:r>
              <a:rPr lang="en-US" dirty="0">
                <a:solidFill>
                  <a:schemeClr val="bg1"/>
                </a:solidFill>
              </a:rPr>
              <a:t>RBF </a:t>
            </a:r>
            <a:r>
              <a:rPr lang="el-GR" dirty="0">
                <a:solidFill>
                  <a:schemeClr val="bg1"/>
                </a:solidFill>
              </a:rPr>
              <a:t>πυρήνα) , </a:t>
            </a:r>
            <a:r>
              <a:rPr lang="en-US" dirty="0">
                <a:solidFill>
                  <a:srgbClr val="FFC000"/>
                </a:solidFill>
              </a:rPr>
              <a:t>degree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l-GR" dirty="0">
                <a:solidFill>
                  <a:schemeClr val="bg1"/>
                </a:solidFill>
              </a:rPr>
              <a:t>βαθμός πολ/μικού πυρήνα) , </a:t>
            </a:r>
            <a:r>
              <a:rPr lang="en-US" dirty="0">
                <a:solidFill>
                  <a:srgbClr val="FFC000"/>
                </a:solidFill>
              </a:rPr>
              <a:t>constant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σταθερά πολυωνυμικού πυρήνα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) . 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2209C-9FE5-278D-4393-5DF26A057A86}"/>
              </a:ext>
            </a:extLst>
          </p:cNvPr>
          <p:cNvSpPr txBox="1"/>
          <p:nvPr/>
        </p:nvSpPr>
        <p:spPr>
          <a:xfrm>
            <a:off x="897486" y="2394092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u="sng" dirty="0">
                <a:solidFill>
                  <a:schemeClr val="bg1"/>
                </a:solidFill>
              </a:rPr>
              <a:t>Συναρτήσεις</a:t>
            </a:r>
            <a:r>
              <a:rPr lang="en-US" u="sng" dirty="0">
                <a:solidFill>
                  <a:schemeClr val="bg1"/>
                </a:solidFill>
              </a:rPr>
              <a:t>:</a:t>
            </a:r>
            <a:endParaRPr lang="el-GR" u="sng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2F1A6E-BA0A-67F1-04D5-38C24B027869}"/>
              </a:ext>
            </a:extLst>
          </p:cNvPr>
          <p:cNvSpPr txBox="1"/>
          <p:nvPr/>
        </p:nvSpPr>
        <p:spPr>
          <a:xfrm>
            <a:off x="1136741" y="2403253"/>
            <a:ext cx="75012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l-G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l-GR" b="1" i="0" u="sng" strike="noStrike" baseline="0" dirty="0">
                <a:solidFill>
                  <a:srgbClr val="FFC000"/>
                </a:solidFill>
                <a:latin typeface="+mn-lt"/>
              </a:rPr>
              <a:t>Fit</a:t>
            </a:r>
            <a:r>
              <a:rPr lang="el-GR" b="0" i="0" u="none" strike="noStrike" baseline="0" dirty="0">
                <a:solidFill>
                  <a:srgbClr val="FFC000"/>
                </a:solidFill>
                <a:latin typeface="+mn-lt"/>
              </a:rPr>
              <a:t>()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: Εκπαίδευση του μοντέλου. </a:t>
            </a:r>
          </a:p>
          <a:p>
            <a:pPr marL="285750" indent="-285750" algn="just"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Υπολογισμός γραμμικού πίνακα (Gram matrix) από το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train set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 με βάσει τον πυρήνα . </a:t>
            </a:r>
          </a:p>
          <a:p>
            <a:pPr marL="285750" indent="-285750" algn="just"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  <a:latin typeface="+mn-lt"/>
              </a:rPr>
              <a:t>Δ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ημιουργία πινάκων για Quadratic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Programming (P, q, A, b) και ορισμός των περιορισμών (constraints) ανάλογα με την παράμετρο C. </a:t>
            </a:r>
          </a:p>
          <a:p>
            <a:pPr marL="285750" indent="-285750" algn="just"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Υπολογισμός συντελεστών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Lagrange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από τη λύση του QP προβλήματος και με βάση αυτούς προκύπτουν τα support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vectors. </a:t>
            </a:r>
            <a:endParaRPr lang="el-GR" dirty="0">
              <a:solidFill>
                <a:schemeClr val="bg1"/>
              </a:solidFill>
              <a:latin typeface="+mn-lt"/>
            </a:endParaRPr>
          </a:p>
          <a:p>
            <a:pPr marL="285750" indent="-285750" algn="just"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Εύρεση του σταθερό όριο (bias).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6EA96-ABA4-F2E5-5AD5-7E8A328CA4D7}"/>
              </a:ext>
            </a:extLst>
          </p:cNvPr>
          <p:cNvSpPr txBox="1"/>
          <p:nvPr/>
        </p:nvSpPr>
        <p:spPr>
          <a:xfrm>
            <a:off x="1136741" y="4310879"/>
            <a:ext cx="7293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u="sng" dirty="0">
                <a:solidFill>
                  <a:srgbClr val="FFC000"/>
                </a:solidFill>
                <a:latin typeface="+mn-lt"/>
              </a:rPr>
              <a:t>Predict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()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Υλοποίηση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πρόβλεψης του μοντέλου SVM ανάλογα με τον τύπο του kernel και </a:t>
            </a:r>
            <a:endParaRPr lang="el-G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                  επιστρέφει ως έξοδο τις προβλέψεις (-1 ή 1 για κάθε test sample) </a:t>
            </a:r>
          </a:p>
          <a:p>
            <a:pPr algn="l"/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r>
              <a:rPr lang="el-G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82522223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0FF3ED-5DAA-3F56-9B9F-38172234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26024"/>
            <a:ext cx="7717500" cy="577500"/>
          </a:xfrm>
        </p:spPr>
        <p:txBody>
          <a:bodyPr/>
          <a:lstStyle/>
          <a:p>
            <a:r>
              <a:rPr lang="el-GR" dirty="0"/>
              <a:t>2</a:t>
            </a:r>
            <a:r>
              <a:rPr lang="el-GR" baseline="30000" dirty="0"/>
              <a:t>η</a:t>
            </a:r>
            <a:r>
              <a:rPr lang="el-GR" dirty="0"/>
              <a:t> Εργασία–</a:t>
            </a:r>
            <a:r>
              <a:rPr lang="en-US" sz="2400" dirty="0"/>
              <a:t>SVM Breast Cancer(UCI)</a:t>
            </a:r>
            <a:endParaRPr lang="el-G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C09EE-22C9-586F-0AE7-726620A72BF9}"/>
              </a:ext>
            </a:extLst>
          </p:cNvPr>
          <p:cNvSpPr txBox="1"/>
          <p:nvPr/>
        </p:nvSpPr>
        <p:spPr>
          <a:xfrm>
            <a:off x="713250" y="1197935"/>
            <a:ext cx="4544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A. </a:t>
            </a:r>
            <a:r>
              <a:rPr lang="en-US" b="0" i="0" u="none" strike="noStrike" baseline="0" dirty="0">
                <a:solidFill>
                  <a:srgbClr val="FFC000"/>
                </a:solidFill>
              </a:rPr>
              <a:t>Linear</a:t>
            </a:r>
            <a:r>
              <a:rPr lang="en-US" b="0" i="0" u="none" strike="noStrike" baseline="0" dirty="0">
                <a:solidFill>
                  <a:schemeClr val="bg1"/>
                </a:solidFill>
              </a:rPr>
              <a:t> Kernel SVM ( C=1)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l-GR" dirty="0">
                <a:solidFill>
                  <a:schemeClr val="bg1"/>
                </a:solidFill>
              </a:rPr>
              <a:t>Αποτελέσματα </a:t>
            </a:r>
            <a:r>
              <a:rPr lang="en-US" dirty="0">
                <a:solidFill>
                  <a:schemeClr val="bg1"/>
                </a:solidFill>
              </a:rPr>
              <a:t>:  </a:t>
            </a:r>
            <a:r>
              <a:rPr lang="en-US" dirty="0">
                <a:solidFill>
                  <a:srgbClr val="FFC000"/>
                </a:solidFill>
              </a:rPr>
              <a:t>Accuracy : 0.8947</a:t>
            </a:r>
            <a:r>
              <a:rPr lang="en-US" dirty="0">
                <a:solidFill>
                  <a:schemeClr val="bg1"/>
                </a:solidFill>
              </a:rPr>
              <a:t> , F1 Score : 0.90</a:t>
            </a:r>
            <a:endParaRPr lang="el-GR" b="0" i="0" u="none" strike="noStrike" baseline="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ED07A-0A1F-513E-69DE-C909C94E5281}"/>
              </a:ext>
            </a:extLst>
          </p:cNvPr>
          <p:cNvSpPr txBox="1"/>
          <p:nvPr/>
        </p:nvSpPr>
        <p:spPr>
          <a:xfrm>
            <a:off x="713250" y="2512507"/>
            <a:ext cx="4544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B. </a:t>
            </a:r>
            <a:r>
              <a:rPr lang="en-US" b="0" i="0" u="none" strike="noStrike" baseline="0" dirty="0">
                <a:solidFill>
                  <a:srgbClr val="FFC000"/>
                </a:solidFill>
              </a:rPr>
              <a:t>Gaussian</a:t>
            </a:r>
            <a:r>
              <a:rPr lang="en-US" b="0" i="0" u="none" strike="noStrike" baseline="0" dirty="0">
                <a:solidFill>
                  <a:schemeClr val="bg1"/>
                </a:solidFill>
              </a:rPr>
              <a:t> Kernel SVM ( C=1,gamma=0.1)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l-GR" dirty="0">
                <a:solidFill>
                  <a:schemeClr val="bg1"/>
                </a:solidFill>
              </a:rPr>
              <a:t>Αποτελέσματα </a:t>
            </a:r>
            <a:r>
              <a:rPr lang="en-US" dirty="0">
                <a:solidFill>
                  <a:schemeClr val="bg1"/>
                </a:solidFill>
              </a:rPr>
              <a:t>:  </a:t>
            </a:r>
            <a:r>
              <a:rPr lang="en-US" dirty="0">
                <a:solidFill>
                  <a:srgbClr val="FFC000"/>
                </a:solidFill>
              </a:rPr>
              <a:t>Accuracy : 0.9473 </a:t>
            </a:r>
            <a:r>
              <a:rPr lang="en-US" dirty="0">
                <a:solidFill>
                  <a:schemeClr val="bg1"/>
                </a:solidFill>
              </a:rPr>
              <a:t>, F1 Score : 0.95</a:t>
            </a:r>
            <a:endParaRPr lang="el-GR" b="0" i="0" u="none" strike="noStrike" baseline="0" dirty="0">
              <a:solidFill>
                <a:schemeClr val="bg1"/>
              </a:solidFill>
            </a:endParaRPr>
          </a:p>
          <a:p>
            <a:endParaRPr lang="el-GR" dirty="0"/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DCAAE144-8B6C-E85A-5540-E004DA66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41" y="740975"/>
            <a:ext cx="1892352" cy="1286299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ABC7E918-EAC8-2D8F-EFCF-938A8073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62" y="2286317"/>
            <a:ext cx="1944510" cy="1191044"/>
          </a:xfrm>
          <a:prstGeom prst="rect">
            <a:avLst/>
          </a:prstGeom>
        </p:spPr>
      </p:pic>
      <p:pic>
        <p:nvPicPr>
          <p:cNvPr id="23" name="Εικόνα 22">
            <a:extLst>
              <a:ext uri="{FF2B5EF4-FFF2-40B4-BE49-F238E27FC236}">
                <a16:creationId xmlns:a16="http://schemas.microsoft.com/office/drawing/2014/main" id="{1D562EBF-BBA5-8217-1810-5F9AAC903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63" y="3637169"/>
            <a:ext cx="1944509" cy="11910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414A39-DBCA-DFCC-43E4-2211521B1E7A}"/>
              </a:ext>
            </a:extLst>
          </p:cNvPr>
          <p:cNvSpPr txBox="1"/>
          <p:nvPr/>
        </p:nvSpPr>
        <p:spPr>
          <a:xfrm>
            <a:off x="713250" y="3680533"/>
            <a:ext cx="4544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rgbClr val="FFC000"/>
                </a:solidFill>
              </a:rPr>
              <a:t>Polynomial</a:t>
            </a:r>
            <a:r>
              <a:rPr lang="en-US" b="0" i="0" u="none" strike="noStrike" baseline="0" dirty="0">
                <a:solidFill>
                  <a:schemeClr val="bg1"/>
                </a:solidFill>
              </a:rPr>
              <a:t> Kernel SVM ( C=1,degree=2,constant=0)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l-GR" dirty="0">
                <a:solidFill>
                  <a:schemeClr val="bg1"/>
                </a:solidFill>
              </a:rPr>
              <a:t>Αποτελέσματα </a:t>
            </a:r>
            <a:r>
              <a:rPr lang="en-US" dirty="0">
                <a:solidFill>
                  <a:schemeClr val="bg1"/>
                </a:solidFill>
              </a:rPr>
              <a:t>:  </a:t>
            </a:r>
            <a:r>
              <a:rPr lang="en-US" dirty="0">
                <a:solidFill>
                  <a:srgbClr val="FFC000"/>
                </a:solidFill>
              </a:rPr>
              <a:t>Accuracy : 0.9385 </a:t>
            </a:r>
            <a:r>
              <a:rPr lang="en-US" dirty="0">
                <a:solidFill>
                  <a:schemeClr val="bg1"/>
                </a:solidFill>
              </a:rPr>
              <a:t>, F1 Score : 0.94</a:t>
            </a:r>
            <a:endParaRPr lang="el-GR" b="0" i="0" u="none" strike="noStrike" baseline="0" dirty="0">
              <a:solidFill>
                <a:schemeClr val="bg1"/>
              </a:solidFill>
            </a:endParaRPr>
          </a:p>
          <a:p>
            <a:endParaRPr lang="el-G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8988D4-5AE9-9684-BA40-F335E41C2D47}"/>
              </a:ext>
            </a:extLst>
          </p:cNvPr>
          <p:cNvSpPr txBox="1"/>
          <p:nvPr/>
        </p:nvSpPr>
        <p:spPr>
          <a:xfrm>
            <a:off x="891183" y="1721155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</a:rPr>
              <a:t>Παρατήρηση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K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ακοήθης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(M)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42 φορές σωστά από 43</a:t>
            </a:r>
          </a:p>
          <a:p>
            <a:r>
              <a:rPr lang="el-GR" sz="1800" b="0" i="0" u="none" strike="noStrike" baseline="0" dirty="0">
                <a:solidFill>
                  <a:srgbClr val="000000"/>
                </a:solidFill>
              </a:rPr>
              <a:t>                 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K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αλοήθης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(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Β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)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60 φορές σωστά από 71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887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55C433-3C18-390C-8447-2368EA4A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16218"/>
            <a:ext cx="7717500" cy="577500"/>
          </a:xfrm>
        </p:spPr>
        <p:txBody>
          <a:bodyPr/>
          <a:lstStyle/>
          <a:p>
            <a:r>
              <a:rPr lang="en-US" sz="2400" dirty="0"/>
              <a:t>Hyperparameter Tuning </a:t>
            </a:r>
            <a:r>
              <a:rPr lang="el-GR" sz="2400" dirty="0"/>
              <a:t>και τελική σύγκριση</a:t>
            </a:r>
          </a:p>
        </p:txBody>
      </p:sp>
      <p:graphicFrame>
        <p:nvGraphicFramePr>
          <p:cNvPr id="15" name="Πίνακας 14">
            <a:extLst>
              <a:ext uri="{FF2B5EF4-FFF2-40B4-BE49-F238E27FC236}">
                <a16:creationId xmlns:a16="http://schemas.microsoft.com/office/drawing/2014/main" id="{BC2AC3CC-8F0F-B0DA-5FA7-ECC24B606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39912"/>
              </p:ext>
            </p:extLst>
          </p:nvPr>
        </p:nvGraphicFramePr>
        <p:xfrm>
          <a:off x="1925403" y="3668119"/>
          <a:ext cx="3768983" cy="1097280"/>
        </p:xfrm>
        <a:graphic>
          <a:graphicData uri="http://schemas.openxmlformats.org/drawingml/2006/table">
            <a:tbl>
              <a:tblPr firstRow="1" firstCol="1" bandRow="1">
                <a:tableStyleId>{696FA129-A39D-4049-8CE6-1F36E7144172}</a:tableStyleId>
              </a:tblPr>
              <a:tblGrid>
                <a:gridCol w="2834681">
                  <a:extLst>
                    <a:ext uri="{9D8B030D-6E8A-4147-A177-3AD203B41FA5}">
                      <a16:colId xmlns:a16="http://schemas.microsoft.com/office/drawing/2014/main" val="1527007299"/>
                    </a:ext>
                  </a:extLst>
                </a:gridCol>
                <a:gridCol w="934302">
                  <a:extLst>
                    <a:ext uri="{9D8B030D-6E8A-4147-A177-3AD203B41FA5}">
                      <a16:colId xmlns:a16="http://schemas.microsoft.com/office/drawing/2014/main" val="3439735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kern="100" dirty="0">
                          <a:solidFill>
                            <a:schemeClr val="bg1"/>
                          </a:solidFill>
                          <a:effectLst/>
                        </a:rPr>
                        <a:t>1 –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Nearest Neighbor 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83,55 %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762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3 – Nearest Neighbors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91,35 %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44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Nearest Centroid (Euclidean distance)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93,04 %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8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SVM with linear kernel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92,45 %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040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SVM with RBF kernel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91,56 %</a:t>
                      </a:r>
                      <a:endParaRPr lang="el-GR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89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C000"/>
                          </a:solidFill>
                          <a:effectLst/>
                        </a:rPr>
                        <a:t>SVM with Polynomial kernel</a:t>
                      </a:r>
                      <a:endParaRPr lang="el-GR" sz="1200" b="1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C000"/>
                          </a:solidFill>
                          <a:effectLst/>
                        </a:rPr>
                        <a:t>92,97 %</a:t>
                      </a:r>
                      <a:endParaRPr lang="el-GR" sz="1200" b="1" kern="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80154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3997D8-C597-1417-3DB2-DFCBC315A02E}"/>
              </a:ext>
            </a:extLst>
          </p:cNvPr>
          <p:cNvSpPr txBox="1"/>
          <p:nvPr/>
        </p:nvSpPr>
        <p:spPr>
          <a:xfrm>
            <a:off x="708628" y="837140"/>
            <a:ext cx="7058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</a:rPr>
              <a:t>Ε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ύρεση καταλληλότερου 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kernel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 των βέλτιστων παραμέτρων για το επιλεγμένο dataset. 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BE243-8896-86B0-ED5F-4D2906168AD3}"/>
              </a:ext>
            </a:extLst>
          </p:cNvPr>
          <p:cNvSpPr txBox="1"/>
          <p:nvPr/>
        </p:nvSpPr>
        <p:spPr>
          <a:xfrm>
            <a:off x="708628" y="1144917"/>
            <a:ext cx="787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Ένωση train και test sets για χρήση τεχνικής Cross validation. Για κάθε τύπο kernel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, </a:t>
            </a:r>
            <a:r>
              <a:rPr lang="el-GR" b="0" i="0" u="none" strike="noStrike" baseline="0" dirty="0">
                <a:solidFill>
                  <a:srgbClr val="FFC000"/>
                </a:solidFill>
                <a:latin typeface="+mn-lt"/>
              </a:rPr>
              <a:t>grid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rgbClr val="FFC000"/>
                </a:solidFill>
                <a:latin typeface="+mn-lt"/>
              </a:rPr>
              <a:t>search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(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for loops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) για τις αντίστοιχες υπερπαραμετρους</a:t>
            </a:r>
            <a:r>
              <a:rPr lang="en-US" b="0" i="0" u="none" strike="noStrike" baseline="0" dirty="0">
                <a:solidFill>
                  <a:schemeClr val="bg1"/>
                </a:solidFill>
                <a:latin typeface="+mn-lt"/>
              </a:rPr>
              <a:t>. (5-fold Cross validation: </a:t>
            </a:r>
            <a:r>
              <a:rPr lang="el-GR" b="0" i="0" u="none" strike="noStrike" baseline="0" dirty="0">
                <a:solidFill>
                  <a:schemeClr val="bg1"/>
                </a:solidFill>
                <a:latin typeface="+mn-lt"/>
              </a:rPr>
              <a:t>αξιοπιστία, ακρίβεια)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2C1B5-0D13-636C-614B-21D99437D6EB}"/>
              </a:ext>
            </a:extLst>
          </p:cNvPr>
          <p:cNvSpPr txBox="1"/>
          <p:nvPr/>
        </p:nvSpPr>
        <p:spPr>
          <a:xfrm>
            <a:off x="656518" y="1882443"/>
            <a:ext cx="4775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</a:rPr>
              <a:t>Α. 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Linear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Kernel SVM : 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= [ 0.1, 1, 10, 100, 1000 , 10</a:t>
            </a:r>
            <a:r>
              <a:rPr lang="en-US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41A5C4D9-F3FC-541B-88C6-9BC107AA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42" y="1668137"/>
            <a:ext cx="2567940" cy="609600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6472FE97-535D-F14C-FEAF-7594E652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42" y="2262231"/>
            <a:ext cx="2567940" cy="822960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E9E7B798-4137-80BB-98F2-4909C513D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542" y="3061323"/>
            <a:ext cx="2567940" cy="9372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D53EF1-E941-33DB-1A27-FBDAB6D9D0B1}"/>
              </a:ext>
            </a:extLst>
          </p:cNvPr>
          <p:cNvSpPr txBox="1"/>
          <p:nvPr/>
        </p:nvSpPr>
        <p:spPr>
          <a:xfrm>
            <a:off x="656518" y="2341131"/>
            <a:ext cx="4648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B.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Kernel SVM : </a:t>
            </a:r>
            <a:r>
              <a:rPr lang="en-US" dirty="0">
                <a:solidFill>
                  <a:srgbClr val="FFC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[ 1, 10, 100, 1000, 10</a:t>
            </a:r>
            <a:r>
              <a:rPr lang="en-US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3] και </a:t>
            </a:r>
            <a:r>
              <a:rPr lang="en-US" kern="0" dirty="0">
                <a:solidFill>
                  <a:srgbClr val="FFC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el-GR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= [0.01, 0.1, 1, 10, 100]. 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l-GR" dirty="0">
              <a:solidFill>
                <a:schemeClr val="bg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1C9CF-D270-02C6-3AE3-7277324E2991}"/>
              </a:ext>
            </a:extLst>
          </p:cNvPr>
          <p:cNvSpPr txBox="1"/>
          <p:nvPr/>
        </p:nvSpPr>
        <p:spPr>
          <a:xfrm>
            <a:off x="656517" y="2909613"/>
            <a:ext cx="4648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dirty="0">
                <a:solidFill>
                  <a:schemeClr val="bg1"/>
                </a:solidFill>
                <a:latin typeface="+mn-lt"/>
              </a:rPr>
              <a:t>Γ. </a:t>
            </a:r>
            <a:r>
              <a:rPr lang="en-US" dirty="0">
                <a:solidFill>
                  <a:srgbClr val="FFC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en-US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Kernel SVM :</a:t>
            </a:r>
            <a:r>
              <a:rPr lang="el-GR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kern="0" dirty="0">
                <a:solidFill>
                  <a:srgbClr val="FFC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l-GR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= [0.1 , 1, 10, 100, 1000] , </a:t>
            </a:r>
            <a:r>
              <a:rPr lang="en-US" kern="0" dirty="0">
                <a:solidFill>
                  <a:srgbClr val="FFC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l-GR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= [2, 3, 4] , </a:t>
            </a:r>
            <a:r>
              <a:rPr lang="en-US" kern="0" dirty="0">
                <a:solidFill>
                  <a:srgbClr val="FFC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l-GR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= [ 0 , 0.1, 1, 2</a:t>
            </a:r>
            <a:r>
              <a:rPr lang="en-US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l-G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523897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Electronic Project Proposal by Slidesgo">
  <a:themeElements>
    <a:clrScheme name="Simple Light">
      <a:dk1>
        <a:srgbClr val="080E3C"/>
      </a:dk1>
      <a:lt1>
        <a:srgbClr val="FFFFFF"/>
      </a:lt1>
      <a:dk2>
        <a:srgbClr val="131B60"/>
      </a:dk2>
      <a:lt2>
        <a:srgbClr val="252279"/>
      </a:lt2>
      <a:accent1>
        <a:srgbClr val="254E86"/>
      </a:accent1>
      <a:accent2>
        <a:srgbClr val="55ACFF"/>
      </a:accent2>
      <a:accent3>
        <a:srgbClr val="3DC7CF"/>
      </a:accent3>
      <a:accent4>
        <a:srgbClr val="53F0E7"/>
      </a:accent4>
      <a:accent5>
        <a:srgbClr val="5DFEF4"/>
      </a:accent5>
      <a:accent6>
        <a:srgbClr val="CA13D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1260</Words>
  <Application>Microsoft Office PowerPoint</Application>
  <PresentationFormat>Προβολή στην οθόνη (16:9)</PresentationFormat>
  <Paragraphs>149</Paragraphs>
  <Slides>13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9" baseType="lpstr">
      <vt:lpstr>Azeret Mono</vt:lpstr>
      <vt:lpstr>Bai Jamjuree</vt:lpstr>
      <vt:lpstr>Calibri</vt:lpstr>
      <vt:lpstr>Cambria Math</vt:lpstr>
      <vt:lpstr>Arial</vt:lpstr>
      <vt:lpstr>Electronic Project Proposal by Slidesgo</vt:lpstr>
      <vt:lpstr>Νευρωνικά Δίκτυα και Βαθιά Μάθηση</vt:lpstr>
      <vt:lpstr>Table of contents</vt:lpstr>
      <vt:lpstr>1η Εργασία – Cifar 10</vt:lpstr>
      <vt:lpstr>1η Εργασία – Cifar 10</vt:lpstr>
      <vt:lpstr>Convolutional NN</vt:lpstr>
      <vt:lpstr>Σύγκριση μεταξύ MLP και CNN</vt:lpstr>
      <vt:lpstr>2η Εργασία–SVM Breast Cancer(UCI)</vt:lpstr>
      <vt:lpstr>2η Εργασία–SVM Breast Cancer(UCI)</vt:lpstr>
      <vt:lpstr>Hyperparameter Tuning και τελική σύγκριση</vt:lpstr>
      <vt:lpstr>3η Εργασία RBF-NN Cifar 10</vt:lpstr>
      <vt:lpstr>3η Εργασία RBF-NN Cifar 10</vt:lpstr>
      <vt:lpstr>Αποτελέσματα 3ης εργασίας 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Νευρωνικά Δικτυα και Βαθια Μαθηση</dc:title>
  <dc:creator>User</dc:creator>
  <cp:lastModifiedBy>john deirmentzoglou</cp:lastModifiedBy>
  <cp:revision>24</cp:revision>
  <dcterms:modified xsi:type="dcterms:W3CDTF">2024-01-16T16:20:08Z</dcterms:modified>
</cp:coreProperties>
</file>