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5" r:id="rId4"/>
    <p:sldId id="293" r:id="rId5"/>
    <p:sldId id="286" r:id="rId6"/>
    <p:sldId id="284" r:id="rId7"/>
    <p:sldId id="294" r:id="rId8"/>
    <p:sldId id="296" r:id="rId9"/>
    <p:sldId id="287" r:id="rId10"/>
    <p:sldId id="295" r:id="rId11"/>
    <p:sldId id="297" r:id="rId12"/>
    <p:sldId id="298" r:id="rId13"/>
    <p:sldId id="288" r:id="rId14"/>
    <p:sldId id="299" r:id="rId15"/>
    <p:sldId id="290" r:id="rId16"/>
    <p:sldId id="301" r:id="rId17"/>
    <p:sldId id="292" r:id="rId18"/>
    <p:sldId id="300" r:id="rId19"/>
  </p:sldIdLst>
  <p:sldSz cx="9144000" cy="6858000" type="screen4x3"/>
  <p:notesSz cx="7099300" cy="102346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  <a:srgbClr val="006600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Estilo com Tema 2 - Destaqu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982"/>
          </a:xfrm>
          <a:prstGeom prst="rect">
            <a:avLst/>
          </a:prstGeom>
        </p:spPr>
        <p:txBody>
          <a:bodyPr vert="horz" lIns="95655" tIns="47828" rIns="95655" bIns="47828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982"/>
          </a:xfrm>
          <a:prstGeom prst="rect">
            <a:avLst/>
          </a:prstGeom>
        </p:spPr>
        <p:txBody>
          <a:bodyPr vert="horz" lIns="95655" tIns="47828" rIns="95655" bIns="47828" rtlCol="0"/>
          <a:lstStyle>
            <a:lvl1pPr algn="r">
              <a:defRPr sz="1300"/>
            </a:lvl1pPr>
          </a:lstStyle>
          <a:p>
            <a:fld id="{E9259B7C-3080-4F3D-BE14-CB5B27A1BCA2}" type="datetimeFigureOut">
              <a:rPr lang="pt-PT" smtClean="0"/>
              <a:pPr/>
              <a:t>16/06/2016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720958"/>
            <a:ext cx="3076363" cy="511982"/>
          </a:xfrm>
          <a:prstGeom prst="rect">
            <a:avLst/>
          </a:prstGeom>
        </p:spPr>
        <p:txBody>
          <a:bodyPr vert="horz" lIns="95655" tIns="47828" rIns="95655" bIns="47828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4" y="9720958"/>
            <a:ext cx="3076363" cy="511982"/>
          </a:xfrm>
          <a:prstGeom prst="rect">
            <a:avLst/>
          </a:prstGeom>
        </p:spPr>
        <p:txBody>
          <a:bodyPr vert="horz" lIns="95655" tIns="47828" rIns="95655" bIns="47828" rtlCol="0" anchor="b"/>
          <a:lstStyle>
            <a:lvl1pPr algn="r">
              <a:defRPr sz="1300"/>
            </a:lvl1pPr>
          </a:lstStyle>
          <a:p>
            <a:fld id="{2C6877FF-A13F-40ED-A831-87650727E31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764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655" tIns="47828" rIns="95655" bIns="47828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655" tIns="47828" rIns="95655" bIns="47828" rtlCol="0"/>
          <a:lstStyle>
            <a:lvl1pPr algn="r">
              <a:defRPr sz="1300"/>
            </a:lvl1pPr>
          </a:lstStyle>
          <a:p>
            <a:fld id="{7BB74649-6BB1-49FE-BF4A-DA3E77675A84}" type="datetimeFigureOut">
              <a:rPr lang="pt-PT" smtClean="0"/>
              <a:pPr/>
              <a:t>16/06/2016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55" tIns="47828" rIns="95655" bIns="47828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655" tIns="47828" rIns="95655" bIns="47828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5655" tIns="47828" rIns="95655" bIns="47828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5655" tIns="47828" rIns="95655" bIns="47828" rtlCol="0" anchor="b"/>
          <a:lstStyle>
            <a:lvl1pPr algn="r">
              <a:defRPr sz="1300"/>
            </a:lvl1pPr>
          </a:lstStyle>
          <a:p>
            <a:fld id="{617B29B3-B9D3-4736-B68F-F56989DDA43A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994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29B3-B9D3-4736-B68F-F56989DDA43A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397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29B3-B9D3-4736-B68F-F56989DDA43A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9169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29B3-B9D3-4736-B68F-F56989DDA43A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643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96B1-C175-4FB4-AF07-1AB6D89AD98A}" type="datetimeFigureOut">
              <a:rPr lang="pt-PT" smtClean="0"/>
              <a:pPr/>
              <a:t>16/06/2016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A164-CD44-44C7-8B34-D0E71910631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96B1-C175-4FB4-AF07-1AB6D89AD98A}" type="datetimeFigureOut">
              <a:rPr lang="pt-PT" smtClean="0"/>
              <a:pPr/>
              <a:t>16/06/2016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A164-CD44-44C7-8B34-D0E71910631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96B1-C175-4FB4-AF07-1AB6D89AD98A}" type="datetimeFigureOut">
              <a:rPr lang="pt-PT" smtClean="0"/>
              <a:pPr/>
              <a:t>16/06/2016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A164-CD44-44C7-8B34-D0E71910631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96B1-C175-4FB4-AF07-1AB6D89AD98A}" type="datetimeFigureOut">
              <a:rPr lang="pt-PT" smtClean="0"/>
              <a:pPr/>
              <a:t>16/06/2016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A164-CD44-44C7-8B34-D0E71910631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96B1-C175-4FB4-AF07-1AB6D89AD98A}" type="datetimeFigureOut">
              <a:rPr lang="pt-PT" smtClean="0"/>
              <a:pPr/>
              <a:t>16/06/2016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A164-CD44-44C7-8B34-D0E71910631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96B1-C175-4FB4-AF07-1AB6D89AD98A}" type="datetimeFigureOut">
              <a:rPr lang="pt-PT" smtClean="0"/>
              <a:pPr/>
              <a:t>16/06/2016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A164-CD44-44C7-8B34-D0E71910631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96B1-C175-4FB4-AF07-1AB6D89AD98A}" type="datetimeFigureOut">
              <a:rPr lang="pt-PT" smtClean="0"/>
              <a:pPr/>
              <a:t>16/06/2016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A164-CD44-44C7-8B34-D0E71910631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96B1-C175-4FB4-AF07-1AB6D89AD98A}" type="datetimeFigureOut">
              <a:rPr lang="pt-PT" smtClean="0"/>
              <a:pPr/>
              <a:t>16/06/2016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A164-CD44-44C7-8B34-D0E71910631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96B1-C175-4FB4-AF07-1AB6D89AD98A}" type="datetimeFigureOut">
              <a:rPr lang="pt-PT" smtClean="0"/>
              <a:pPr/>
              <a:t>16/06/2016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A164-CD44-44C7-8B34-D0E71910631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96B1-C175-4FB4-AF07-1AB6D89AD98A}" type="datetimeFigureOut">
              <a:rPr lang="pt-PT" smtClean="0"/>
              <a:pPr/>
              <a:t>16/06/2016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A164-CD44-44C7-8B34-D0E71910631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96B1-C175-4FB4-AF07-1AB6D89AD98A}" type="datetimeFigureOut">
              <a:rPr lang="pt-PT" smtClean="0"/>
              <a:pPr/>
              <a:t>16/06/2016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A164-CD44-44C7-8B34-D0E71910631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D96B1-C175-4FB4-AF07-1AB6D89AD98A}" type="datetimeFigureOut">
              <a:rPr lang="pt-PT" smtClean="0"/>
              <a:pPr/>
              <a:t>16/06/2016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DA164-CD44-44C7-8B34-D0E71910631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0832" y="3717032"/>
            <a:ext cx="9144000" cy="1470025"/>
          </a:xfrm>
        </p:spPr>
        <p:txBody>
          <a:bodyPr>
            <a:noAutofit/>
          </a:bodyPr>
          <a:lstStyle/>
          <a:p>
            <a:br>
              <a:rPr lang="pt-PT" sz="2400" b="1" dirty="0">
                <a:latin typeface="Comic Sans MS" pitchFamily="66" charset="0"/>
              </a:rPr>
            </a:br>
            <a:br>
              <a:rPr lang="pt-PT" sz="2400" b="1" dirty="0">
                <a:latin typeface="Comic Sans MS" pitchFamily="66" charset="0"/>
              </a:rPr>
            </a:br>
            <a:br>
              <a:rPr lang="pt-PT" sz="2400" b="1" dirty="0">
                <a:latin typeface="Comic Sans MS" pitchFamily="66" charset="0"/>
              </a:rPr>
            </a:br>
            <a:br>
              <a:rPr lang="pt-PT" sz="2400" b="1" dirty="0">
                <a:latin typeface="Comic Sans MS" pitchFamily="66" charset="0"/>
              </a:rPr>
            </a:br>
            <a:r>
              <a:rPr lang="pt-PT" sz="2400" b="1" dirty="0">
                <a:latin typeface="Comic Sans MS" pitchFamily="66" charset="0"/>
              </a:rPr>
              <a:t>Utilização de Ferramentas </a:t>
            </a:r>
            <a:r>
              <a:rPr lang="pt-PT" sz="2400" b="1" i="1" dirty="0">
                <a:latin typeface="Comic Sans MS" pitchFamily="66" charset="0"/>
              </a:rPr>
              <a:t>open </a:t>
            </a:r>
            <a:r>
              <a:rPr lang="pt-PT" sz="2400" b="1" i="1" dirty="0" err="1">
                <a:latin typeface="Comic Sans MS" pitchFamily="66" charset="0"/>
              </a:rPr>
              <a:t>source</a:t>
            </a:r>
            <a:r>
              <a:rPr lang="pt-PT" sz="2400" b="1" i="1" dirty="0">
                <a:latin typeface="Comic Sans MS" pitchFamily="66" charset="0"/>
              </a:rPr>
              <a:t> </a:t>
            </a:r>
            <a:r>
              <a:rPr lang="pt-PT" sz="2400" b="1" dirty="0">
                <a:latin typeface="Comic Sans MS" pitchFamily="66" charset="0"/>
              </a:rPr>
              <a:t>para a caraterização de uma paisagem. O módulo </a:t>
            </a:r>
            <a:r>
              <a:rPr lang="pt-PT" sz="2400" b="1" dirty="0" err="1">
                <a:latin typeface="Comic Sans MS" pitchFamily="66" charset="0"/>
              </a:rPr>
              <a:t>LecoS</a:t>
            </a:r>
            <a:r>
              <a:rPr lang="pt-PT" sz="2400" b="1" dirty="0">
                <a:latin typeface="Comic Sans MS" pitchFamily="66" charset="0"/>
              </a:rPr>
              <a:t> do QGIS</a:t>
            </a:r>
            <a:br>
              <a:rPr lang="pt-PT" sz="2400" b="1" dirty="0">
                <a:latin typeface="Comic Sans MS" pitchFamily="66" charset="0"/>
              </a:rPr>
            </a:br>
            <a:br>
              <a:rPr lang="pt-PT" sz="2400" b="1" dirty="0">
                <a:latin typeface="Comic Sans MS" pitchFamily="66" charset="0"/>
              </a:rPr>
            </a:br>
            <a:br>
              <a:rPr lang="pt-PT" sz="2400" b="1" dirty="0">
                <a:latin typeface="Comic Sans MS" pitchFamily="66" charset="0"/>
              </a:rPr>
            </a:br>
            <a:br>
              <a:rPr lang="pt-PT" sz="2400" b="1" dirty="0">
                <a:latin typeface="Comic Sans MS" pitchFamily="66" charset="0"/>
              </a:rPr>
            </a:br>
            <a:r>
              <a:rPr lang="pt-PT" sz="1800" b="1" dirty="0">
                <a:latin typeface="Comic Sans MS" pitchFamily="66" charset="0"/>
              </a:rPr>
              <a:t>André Duarte</a:t>
            </a:r>
            <a:br>
              <a:rPr lang="pt-PT" sz="2400" b="1" dirty="0">
                <a:latin typeface="Comic Sans MS" pitchFamily="66" charset="0"/>
              </a:rPr>
            </a:br>
            <a:r>
              <a:rPr lang="pt-PT" sz="1400" b="1" dirty="0">
                <a:latin typeface="Comic Sans MS" pitchFamily="66" charset="0"/>
              </a:rPr>
              <a:t>Porto, 17 de Junho de 2016</a:t>
            </a:r>
            <a:br>
              <a:rPr lang="pt-PT" sz="1400" b="1" dirty="0">
                <a:latin typeface="Comic Sans MS" pitchFamily="66" charset="0"/>
              </a:rPr>
            </a:br>
            <a:br>
              <a:rPr lang="pt-PT" sz="1400" b="1" dirty="0">
                <a:latin typeface="Comic Sans MS" pitchFamily="66" charset="0"/>
              </a:rPr>
            </a:br>
            <a:br>
              <a:rPr lang="pt-PT" sz="1400" b="1" dirty="0">
                <a:latin typeface="Comic Sans MS" pitchFamily="66" charset="0"/>
              </a:rPr>
            </a:br>
            <a:br>
              <a:rPr lang="pt-PT" dirty="0"/>
            </a:br>
            <a:br>
              <a:rPr lang="pt-PT" sz="1400" b="1" dirty="0">
                <a:latin typeface="Comic Sans MS" pitchFamily="66" charset="0"/>
              </a:rPr>
            </a:br>
            <a:br>
              <a:rPr lang="pt-PT" sz="2400" b="1" dirty="0">
                <a:latin typeface="Comic Sans MS" pitchFamily="66" charset="0"/>
              </a:rPr>
            </a:br>
            <a:br>
              <a:rPr lang="pt-PT" sz="2400" b="1" dirty="0">
                <a:solidFill>
                  <a:srgbClr val="006600"/>
                </a:solidFill>
                <a:latin typeface="Comic Sans MS" pitchFamily="66" charset="0"/>
              </a:rPr>
            </a:br>
            <a:endParaRPr lang="pt-PT" sz="2400" dirty="0">
              <a:solidFill>
                <a:srgbClr val="0066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620688"/>
            <a:ext cx="9144000" cy="936104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 b="1" i="1" dirty="0">
              <a:solidFill>
                <a:schemeClr val="lt1"/>
              </a:solidFill>
              <a:latin typeface="Comic Sans MS" pitchFamily="66" charset="0"/>
            </a:endParaRPr>
          </a:p>
          <a:p>
            <a:pPr algn="ctr"/>
            <a:endParaRPr lang="pt-PT" sz="1400" b="1" i="1" dirty="0">
              <a:latin typeface="Comic Sans MS" pitchFamily="66" charset="0"/>
            </a:endParaRPr>
          </a:p>
          <a:p>
            <a:pPr algn="ctr"/>
            <a:r>
              <a:rPr lang="pt-PT" sz="2000" b="1" i="1" dirty="0">
                <a:solidFill>
                  <a:schemeClr val="lt1"/>
                </a:solidFill>
                <a:latin typeface="Comic Sans MS" pitchFamily="66" charset="0"/>
              </a:rPr>
              <a:t>3.º Encontro de Utilizadores do QGIS Portugal</a:t>
            </a:r>
          </a:p>
          <a:p>
            <a:pPr algn="ctr"/>
            <a:r>
              <a:rPr lang="pt-PT" sz="1400" b="1" dirty="0"/>
              <a:t>17-18 de Junho, 2016 - Porto</a:t>
            </a:r>
          </a:p>
          <a:p>
            <a:pPr algn="ctr"/>
            <a:r>
              <a:rPr lang="pt-PT" sz="1400" b="1" i="1" dirty="0">
                <a:solidFill>
                  <a:schemeClr val="lt1"/>
                </a:solidFill>
                <a:latin typeface="Comic Sans MS" pitchFamily="66" charset="0"/>
              </a:rPr>
              <a:t> </a:t>
            </a:r>
          </a:p>
          <a:p>
            <a:pPr algn="ctr"/>
            <a:endParaRPr lang="pt-PT" sz="1400" b="1" i="1" dirty="0">
              <a:solidFill>
                <a:schemeClr val="lt1"/>
              </a:solidFill>
              <a:latin typeface="Comic Sans MS" pitchFamily="66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84" y="764704"/>
            <a:ext cx="708746" cy="708746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2267744" y="6021288"/>
            <a:ext cx="4273173" cy="704053"/>
            <a:chOff x="29208" y="6134148"/>
            <a:chExt cx="4273173" cy="704053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3728" y="6228601"/>
              <a:ext cx="1352550" cy="609600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7904" y="6203620"/>
              <a:ext cx="594477" cy="608767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08" y="6134148"/>
              <a:ext cx="2004234" cy="678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0" y="6309320"/>
            <a:ext cx="7308304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249398" y="6309320"/>
            <a:ext cx="374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3.º Encontro de Utilizadores do QGIS Portugal</a:t>
            </a:r>
          </a:p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17 e 18 de Junho 2016, Porto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95250" y="6464369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b="1" dirty="0">
                <a:solidFill>
                  <a:schemeClr val="bg1"/>
                </a:solidFill>
                <a:latin typeface="Comic Sans MS" pitchFamily="66" charset="0"/>
              </a:rPr>
              <a:t>André Duarte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8244408" y="6309320"/>
            <a:ext cx="899592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8528126" y="6488668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9 </a:t>
            </a:r>
            <a:r>
              <a:rPr lang="pt-PT" sz="1100" b="1" dirty="0">
                <a:solidFill>
                  <a:schemeClr val="bg1"/>
                </a:solidFill>
                <a:latin typeface="Comic Sans MS" pitchFamily="66" charset="0"/>
              </a:rPr>
              <a:t>l  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13" name="Rectângulo 1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latin typeface="Comic Sans MS" pitchFamily="66" charset="0"/>
              </a:rPr>
              <a:t>Utilização de Ferramentas open </a:t>
            </a:r>
            <a:r>
              <a:rPr lang="pt-PT" sz="1200" b="1" dirty="0" err="1">
                <a:latin typeface="Comic Sans MS" pitchFamily="66" charset="0"/>
              </a:rPr>
              <a:t>source</a:t>
            </a:r>
            <a:r>
              <a:rPr lang="pt-PT" sz="1200" b="1" dirty="0">
                <a:latin typeface="Comic Sans MS" pitchFamily="66" charset="0"/>
              </a:rPr>
              <a:t> para a caraterização de uma paisagem. O módulo </a:t>
            </a:r>
            <a:r>
              <a:rPr lang="pt-PT" sz="1200" b="1" dirty="0" err="1">
                <a:latin typeface="Comic Sans MS" pitchFamily="66" charset="0"/>
              </a:rPr>
              <a:t>LecoS</a:t>
            </a:r>
            <a:r>
              <a:rPr lang="pt-PT" sz="1200" b="1" dirty="0">
                <a:latin typeface="Comic Sans MS" pitchFamily="66" charset="0"/>
              </a:rPr>
              <a:t> do QGIS</a:t>
            </a:r>
            <a:endParaRPr lang="pt-PT" sz="1200" b="1" i="1" dirty="0">
              <a:latin typeface="Comic Sans MS" pitchFamily="66" charset="0"/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0" y="836712"/>
            <a:ext cx="3923928" cy="43204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Resultados</a:t>
            </a:r>
          </a:p>
        </p:txBody>
      </p:sp>
      <p:sp>
        <p:nvSpPr>
          <p:cNvPr id="10" name="Rectângulo 20"/>
          <p:cNvSpPr/>
          <p:nvPr/>
        </p:nvSpPr>
        <p:spPr>
          <a:xfrm>
            <a:off x="3923928" y="836712"/>
            <a:ext cx="5220072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Padrão Estrutural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309320"/>
            <a:ext cx="504056" cy="50840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4305452" cy="388843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973" y="3829390"/>
            <a:ext cx="2844316" cy="199502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973" y="1844824"/>
            <a:ext cx="2644361" cy="1852235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179512" y="3140968"/>
            <a:ext cx="4538626" cy="34006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tângulo 26"/>
          <p:cNvSpPr/>
          <p:nvPr/>
        </p:nvSpPr>
        <p:spPr>
          <a:xfrm>
            <a:off x="179512" y="4143034"/>
            <a:ext cx="4538626" cy="19605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/>
          <p:cNvSpPr/>
          <p:nvPr/>
        </p:nvSpPr>
        <p:spPr>
          <a:xfrm>
            <a:off x="179512" y="5255217"/>
            <a:ext cx="4538626" cy="19605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140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0" y="6309320"/>
            <a:ext cx="7308304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249398" y="6309320"/>
            <a:ext cx="374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3.º Encontro de Utilizadores do QGIS Portugal</a:t>
            </a:r>
          </a:p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17 e 18 de Junho 2016, Porto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95250" y="6464369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b="1" dirty="0">
                <a:solidFill>
                  <a:schemeClr val="bg1"/>
                </a:solidFill>
                <a:latin typeface="Comic Sans MS" pitchFamily="66" charset="0"/>
              </a:rPr>
              <a:t>André Duarte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8244408" y="6309320"/>
            <a:ext cx="899592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8528126" y="6488668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10 </a:t>
            </a:r>
            <a:r>
              <a:rPr lang="pt-PT" sz="1100" b="1" dirty="0">
                <a:solidFill>
                  <a:schemeClr val="bg1"/>
                </a:solidFill>
                <a:latin typeface="Comic Sans MS" pitchFamily="66" charset="0"/>
              </a:rPr>
              <a:t>l  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13" name="Rectângulo 1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latin typeface="Comic Sans MS" pitchFamily="66" charset="0"/>
              </a:rPr>
              <a:t>Utilização de Ferramentas open </a:t>
            </a:r>
            <a:r>
              <a:rPr lang="pt-PT" sz="1200" b="1" dirty="0" err="1">
                <a:latin typeface="Comic Sans MS" pitchFamily="66" charset="0"/>
              </a:rPr>
              <a:t>source</a:t>
            </a:r>
            <a:r>
              <a:rPr lang="pt-PT" sz="1200" b="1" dirty="0">
                <a:latin typeface="Comic Sans MS" pitchFamily="66" charset="0"/>
              </a:rPr>
              <a:t> para a caraterização de uma paisagem. O módulo </a:t>
            </a:r>
            <a:r>
              <a:rPr lang="pt-PT" sz="1200" b="1" dirty="0" err="1">
                <a:latin typeface="Comic Sans MS" pitchFamily="66" charset="0"/>
              </a:rPr>
              <a:t>LecoS</a:t>
            </a:r>
            <a:r>
              <a:rPr lang="pt-PT" sz="1200" b="1" dirty="0">
                <a:latin typeface="Comic Sans MS" pitchFamily="66" charset="0"/>
              </a:rPr>
              <a:t> do QGIS</a:t>
            </a:r>
            <a:endParaRPr lang="pt-PT" sz="1200" b="1" i="1" dirty="0">
              <a:latin typeface="Comic Sans MS" pitchFamily="66" charset="0"/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0" y="836712"/>
            <a:ext cx="3923928" cy="43204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Resultados</a:t>
            </a:r>
          </a:p>
        </p:txBody>
      </p:sp>
      <p:sp>
        <p:nvSpPr>
          <p:cNvPr id="10" name="Rectângulo 20"/>
          <p:cNvSpPr/>
          <p:nvPr/>
        </p:nvSpPr>
        <p:spPr>
          <a:xfrm>
            <a:off x="3923928" y="836712"/>
            <a:ext cx="5220072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Padrão Estrutural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309320"/>
            <a:ext cx="504056" cy="50840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82" y="1806996"/>
            <a:ext cx="5801729" cy="3744416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187623" y="2132856"/>
            <a:ext cx="5943488" cy="7920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/>
          <p:cNvSpPr/>
          <p:nvPr/>
        </p:nvSpPr>
        <p:spPr>
          <a:xfrm>
            <a:off x="1187624" y="3933056"/>
            <a:ext cx="5943487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ta para a esquerda 18"/>
          <p:cNvSpPr/>
          <p:nvPr/>
        </p:nvSpPr>
        <p:spPr>
          <a:xfrm>
            <a:off x="7408381" y="3914142"/>
            <a:ext cx="584938" cy="25045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eta para a esquerda 19"/>
          <p:cNvSpPr/>
          <p:nvPr/>
        </p:nvSpPr>
        <p:spPr>
          <a:xfrm rot="10800000">
            <a:off x="7408381" y="2401064"/>
            <a:ext cx="584938" cy="255671"/>
          </a:xfrm>
          <a:prstGeom prst="lef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 22"/>
          <p:cNvSpPr/>
          <p:nvPr/>
        </p:nvSpPr>
        <p:spPr>
          <a:xfrm>
            <a:off x="1187624" y="4164599"/>
            <a:ext cx="5943487" cy="41652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Seta para a esquerda 23"/>
          <p:cNvSpPr/>
          <p:nvPr/>
        </p:nvSpPr>
        <p:spPr>
          <a:xfrm>
            <a:off x="7408381" y="4286972"/>
            <a:ext cx="584938" cy="25045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Seta para a esquerda e para a direita 24"/>
          <p:cNvSpPr/>
          <p:nvPr/>
        </p:nvSpPr>
        <p:spPr>
          <a:xfrm>
            <a:off x="7431479" y="5025171"/>
            <a:ext cx="612068" cy="28803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251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0" y="6309320"/>
            <a:ext cx="7308304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249398" y="6309320"/>
            <a:ext cx="374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3.º Encontro de Utilizadores do QGIS Portugal</a:t>
            </a:r>
          </a:p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17 e 18 de Junho 2016, Porto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95250" y="6464369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b="1" dirty="0">
                <a:solidFill>
                  <a:schemeClr val="bg1"/>
                </a:solidFill>
                <a:latin typeface="Comic Sans MS" pitchFamily="66" charset="0"/>
              </a:rPr>
              <a:t>André Duarte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8244408" y="6309320"/>
            <a:ext cx="899592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8528126" y="6488668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11 </a:t>
            </a:r>
            <a:r>
              <a:rPr lang="pt-PT" sz="1100" b="1" dirty="0">
                <a:solidFill>
                  <a:schemeClr val="bg1"/>
                </a:solidFill>
                <a:latin typeface="Comic Sans MS" pitchFamily="66" charset="0"/>
              </a:rPr>
              <a:t>l  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13" name="Rectângulo 1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latin typeface="Comic Sans MS" pitchFamily="66" charset="0"/>
              </a:rPr>
              <a:t>Utilização de Ferramentas open </a:t>
            </a:r>
            <a:r>
              <a:rPr lang="pt-PT" sz="1200" b="1" dirty="0" err="1">
                <a:latin typeface="Comic Sans MS" pitchFamily="66" charset="0"/>
              </a:rPr>
              <a:t>source</a:t>
            </a:r>
            <a:r>
              <a:rPr lang="pt-PT" sz="1200" b="1" dirty="0">
                <a:latin typeface="Comic Sans MS" pitchFamily="66" charset="0"/>
              </a:rPr>
              <a:t> para a caraterização de uma paisagem. O módulo </a:t>
            </a:r>
            <a:r>
              <a:rPr lang="pt-PT" sz="1200" b="1" dirty="0" err="1">
                <a:latin typeface="Comic Sans MS" pitchFamily="66" charset="0"/>
              </a:rPr>
              <a:t>LecoS</a:t>
            </a:r>
            <a:r>
              <a:rPr lang="pt-PT" sz="1200" b="1" dirty="0">
                <a:latin typeface="Comic Sans MS" pitchFamily="66" charset="0"/>
              </a:rPr>
              <a:t> do QGIS</a:t>
            </a:r>
            <a:endParaRPr lang="pt-PT" sz="1200" b="1" i="1" dirty="0">
              <a:latin typeface="Comic Sans MS" pitchFamily="66" charset="0"/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0" y="836712"/>
            <a:ext cx="3923928" cy="43204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Resultados</a:t>
            </a:r>
          </a:p>
        </p:txBody>
      </p:sp>
      <p:sp>
        <p:nvSpPr>
          <p:cNvPr id="10" name="Rectângulo 20"/>
          <p:cNvSpPr/>
          <p:nvPr/>
        </p:nvSpPr>
        <p:spPr>
          <a:xfrm>
            <a:off x="3923928" y="836712"/>
            <a:ext cx="5220072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Índices de Biodiversidade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309320"/>
            <a:ext cx="504056" cy="508402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25503"/>
              </p:ext>
            </p:extLst>
          </p:nvPr>
        </p:nvGraphicFramePr>
        <p:xfrm>
          <a:off x="2590510" y="2060848"/>
          <a:ext cx="3528392" cy="2042160"/>
        </p:xfrm>
        <a:graphic>
          <a:graphicData uri="http://schemas.openxmlformats.org/drawingml/2006/table">
            <a:tbl>
              <a:tblPr/>
              <a:tblGrid>
                <a:gridCol w="1876072">
                  <a:extLst>
                    <a:ext uri="{9D8B030D-6E8A-4147-A177-3AD203B41FA5}">
                      <a16:colId xmlns:a16="http://schemas.microsoft.com/office/drawing/2014/main" val="1757125671"/>
                    </a:ext>
                  </a:extLst>
                </a:gridCol>
                <a:gridCol w="826160">
                  <a:extLst>
                    <a:ext uri="{9D8B030D-6E8A-4147-A177-3AD203B41FA5}">
                      <a16:colId xmlns:a16="http://schemas.microsoft.com/office/drawing/2014/main" val="1363432045"/>
                    </a:ext>
                  </a:extLst>
                </a:gridCol>
                <a:gridCol w="826160">
                  <a:extLst>
                    <a:ext uri="{9D8B030D-6E8A-4147-A177-3AD203B41FA5}">
                      <a16:colId xmlns:a16="http://schemas.microsoft.com/office/drawing/2014/main" val="3713982070"/>
                    </a:ext>
                  </a:extLst>
                </a:gridCol>
              </a:tblGrid>
              <a:tr h="34293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Diversidade</a:t>
                      </a:r>
                    </a:p>
                    <a:p>
                      <a:pPr algn="ctr" fontAlgn="b"/>
                      <a:endParaRPr lang="pt-PT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 algn="ctr" fontAlgn="b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1990</a:t>
                      </a:r>
                    </a:p>
                    <a:p>
                      <a:pPr algn="ctr" fontAlgn="b"/>
                      <a:endParaRPr lang="pt-PT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 algn="ctr" fontAlgn="b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2006</a:t>
                      </a:r>
                    </a:p>
                    <a:p>
                      <a:pPr algn="ctr" fontAlgn="b"/>
                      <a:endParaRPr lang="pt-PT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033458"/>
                  </a:ext>
                </a:extLst>
              </a:tr>
              <a:tr h="342935">
                <a:tc>
                  <a:txBody>
                    <a:bodyPr/>
                    <a:lstStyle/>
                    <a:p>
                      <a:pPr algn="ctr" fontAlgn="b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Índice de Shannon</a:t>
                      </a:r>
                    </a:p>
                    <a:p>
                      <a:pPr algn="ctr" fontAlgn="b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1.69</a:t>
                      </a:r>
                    </a:p>
                    <a:p>
                      <a:pPr algn="ctr" fontAlgn="b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1.86</a:t>
                      </a:r>
                    </a:p>
                    <a:p>
                      <a:pPr algn="ctr" fontAlgn="b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728880"/>
                  </a:ext>
                </a:extLst>
              </a:tr>
              <a:tr h="342935">
                <a:tc>
                  <a:txBody>
                    <a:bodyPr/>
                    <a:lstStyle/>
                    <a:p>
                      <a:pPr algn="ctr" fontAlgn="b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Índice de Uniformidade</a:t>
                      </a:r>
                    </a:p>
                    <a:p>
                      <a:pPr algn="ctr" fontAlgn="b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0.70</a:t>
                      </a:r>
                    </a:p>
                    <a:p>
                      <a:pPr algn="ctr" fontAlgn="b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0.75</a:t>
                      </a:r>
                    </a:p>
                    <a:p>
                      <a:pPr algn="ctr" fontAlgn="b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097624"/>
                  </a:ext>
                </a:extLst>
              </a:tr>
              <a:tr h="342935">
                <a:tc>
                  <a:txBody>
                    <a:bodyPr/>
                    <a:lstStyle/>
                    <a:p>
                      <a:pPr algn="ctr" fontAlgn="b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Índice de Simpson</a:t>
                      </a:r>
                    </a:p>
                    <a:p>
                      <a:pPr algn="ctr" fontAlgn="b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0.76</a:t>
                      </a:r>
                    </a:p>
                    <a:p>
                      <a:pPr algn="ctr" fontAlgn="b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0.82</a:t>
                      </a:r>
                    </a:p>
                    <a:p>
                      <a:pPr algn="ctr" fontAlgn="b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15760"/>
                  </a:ext>
                </a:extLst>
              </a:tr>
            </a:tbl>
          </a:graphicData>
        </a:graphic>
      </p:graphicFrame>
      <p:sp>
        <p:nvSpPr>
          <p:cNvPr id="17" name="Seta para a esquerda 16"/>
          <p:cNvSpPr/>
          <p:nvPr/>
        </p:nvSpPr>
        <p:spPr>
          <a:xfrm rot="10800000">
            <a:off x="6271792" y="2708920"/>
            <a:ext cx="584938" cy="255671"/>
          </a:xfrm>
          <a:prstGeom prst="lef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eta para a esquerda 17"/>
          <p:cNvSpPr/>
          <p:nvPr/>
        </p:nvSpPr>
        <p:spPr>
          <a:xfrm rot="10800000">
            <a:off x="6271792" y="3148612"/>
            <a:ext cx="584938" cy="255671"/>
          </a:xfrm>
          <a:prstGeom prst="lef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ta para a esquerda 18"/>
          <p:cNvSpPr/>
          <p:nvPr/>
        </p:nvSpPr>
        <p:spPr>
          <a:xfrm rot="10800000">
            <a:off x="6291318" y="3720076"/>
            <a:ext cx="584938" cy="255671"/>
          </a:xfrm>
          <a:prstGeom prst="lef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/>
          <p:cNvSpPr/>
          <p:nvPr/>
        </p:nvSpPr>
        <p:spPr>
          <a:xfrm>
            <a:off x="1387170" y="4728392"/>
            <a:ext cx="6641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No geral a biodiversidade aumentou de 1990 para 2006</a:t>
            </a:r>
          </a:p>
          <a:p>
            <a:pPr algn="just"/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0" y="6309320"/>
            <a:ext cx="7308304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249398" y="6309320"/>
            <a:ext cx="374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3.º Encontro de Utilizadores do QGIS Portugal</a:t>
            </a:r>
          </a:p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17 e 18 de Junho 2016, Porto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95250" y="6464369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b="1" dirty="0">
                <a:solidFill>
                  <a:schemeClr val="bg1"/>
                </a:solidFill>
                <a:latin typeface="Comic Sans MS" pitchFamily="66" charset="0"/>
              </a:rPr>
              <a:t>André Duarte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8244408" y="6309320"/>
            <a:ext cx="899592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8528126" y="6488668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12 </a:t>
            </a:r>
            <a:r>
              <a:rPr lang="pt-PT" sz="1100" b="1" dirty="0">
                <a:solidFill>
                  <a:schemeClr val="bg1"/>
                </a:solidFill>
                <a:latin typeface="Comic Sans MS" pitchFamily="66" charset="0"/>
              </a:rPr>
              <a:t>l  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13" name="Rectângulo 1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latin typeface="Comic Sans MS" pitchFamily="66" charset="0"/>
              </a:rPr>
              <a:t>Utilização de Ferramentas open </a:t>
            </a:r>
            <a:r>
              <a:rPr lang="pt-PT" sz="1200" b="1" dirty="0" err="1">
                <a:latin typeface="Comic Sans MS" pitchFamily="66" charset="0"/>
              </a:rPr>
              <a:t>source</a:t>
            </a:r>
            <a:r>
              <a:rPr lang="pt-PT" sz="1200" b="1" dirty="0">
                <a:latin typeface="Comic Sans MS" pitchFamily="66" charset="0"/>
              </a:rPr>
              <a:t> para a caraterização de uma paisagem. O módulo </a:t>
            </a:r>
            <a:r>
              <a:rPr lang="pt-PT" sz="1200" b="1" dirty="0" err="1">
                <a:latin typeface="Comic Sans MS" pitchFamily="66" charset="0"/>
              </a:rPr>
              <a:t>LecoS</a:t>
            </a:r>
            <a:r>
              <a:rPr lang="pt-PT" sz="1200" b="1" dirty="0">
                <a:latin typeface="Comic Sans MS" pitchFamily="66" charset="0"/>
              </a:rPr>
              <a:t> do QGIS</a:t>
            </a:r>
            <a:endParaRPr lang="pt-PT" sz="1200" b="1" i="1" dirty="0">
              <a:latin typeface="Comic Sans MS" pitchFamily="66" charset="0"/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0" y="836712"/>
            <a:ext cx="3923928" cy="43204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Resultados</a:t>
            </a:r>
          </a:p>
        </p:txBody>
      </p:sp>
      <p:sp>
        <p:nvSpPr>
          <p:cNvPr id="10" name="Rectângulo 20"/>
          <p:cNvSpPr/>
          <p:nvPr/>
        </p:nvSpPr>
        <p:spPr>
          <a:xfrm>
            <a:off x="3923928" y="836712"/>
            <a:ext cx="5220072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Comparação/Validação com o </a:t>
            </a:r>
            <a:r>
              <a:rPr lang="pt-PT" b="1" i="1" dirty="0" err="1">
                <a:latin typeface="Comic Sans MS" pitchFamily="66" charset="0"/>
              </a:rPr>
              <a:t>Fragstats</a:t>
            </a:r>
            <a:endParaRPr lang="pt-PT" b="1" i="1" dirty="0">
              <a:latin typeface="Comic Sans MS" pitchFamily="66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309320"/>
            <a:ext cx="504056" cy="50840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30" y="1352360"/>
            <a:ext cx="5232158" cy="48995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022" y="3140968"/>
            <a:ext cx="6911752" cy="2916124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16687" y="1725506"/>
            <a:ext cx="38905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pt-PT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Corine</a:t>
            </a: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 Land Cover de 2006</a:t>
            </a:r>
          </a:p>
          <a:p>
            <a:pPr marL="285750" indent="-285750" algn="just">
              <a:buFontTx/>
              <a:buChar char="-"/>
            </a:pP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Índices de Diversidade e métricas com o mesmo resultado que o </a:t>
            </a:r>
            <a:r>
              <a:rPr lang="pt-PT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LecoS</a:t>
            </a:r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/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5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0" y="6309320"/>
            <a:ext cx="7308304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249398" y="6309320"/>
            <a:ext cx="374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3.º Encontro de Utilizadores do QGIS Portugal</a:t>
            </a:r>
          </a:p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17 e 18 de Junho 2016, Porto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95250" y="6464369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b="1" dirty="0">
                <a:solidFill>
                  <a:schemeClr val="bg1"/>
                </a:solidFill>
                <a:latin typeface="Comic Sans MS" pitchFamily="66" charset="0"/>
              </a:rPr>
              <a:t>André Duarte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8244408" y="6309320"/>
            <a:ext cx="899592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8528126" y="6488668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13 </a:t>
            </a:r>
            <a:r>
              <a:rPr lang="pt-PT" sz="1100" b="1" dirty="0">
                <a:solidFill>
                  <a:schemeClr val="bg1"/>
                </a:solidFill>
                <a:latin typeface="Comic Sans MS" pitchFamily="66" charset="0"/>
              </a:rPr>
              <a:t>l  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13" name="Rectângulo 1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latin typeface="Comic Sans MS" pitchFamily="66" charset="0"/>
              </a:rPr>
              <a:t>Utilização de Ferramentas open </a:t>
            </a:r>
            <a:r>
              <a:rPr lang="pt-PT" sz="1200" b="1" dirty="0" err="1">
                <a:latin typeface="Comic Sans MS" pitchFamily="66" charset="0"/>
              </a:rPr>
              <a:t>source</a:t>
            </a:r>
            <a:r>
              <a:rPr lang="pt-PT" sz="1200" b="1" dirty="0">
                <a:latin typeface="Comic Sans MS" pitchFamily="66" charset="0"/>
              </a:rPr>
              <a:t> para a caraterização de uma paisagem. O módulo </a:t>
            </a:r>
            <a:r>
              <a:rPr lang="pt-PT" sz="1200" b="1" dirty="0" err="1">
                <a:latin typeface="Comic Sans MS" pitchFamily="66" charset="0"/>
              </a:rPr>
              <a:t>LecoS</a:t>
            </a:r>
            <a:r>
              <a:rPr lang="pt-PT" sz="1200" b="1" dirty="0">
                <a:latin typeface="Comic Sans MS" pitchFamily="66" charset="0"/>
              </a:rPr>
              <a:t> do QGIS</a:t>
            </a:r>
            <a:endParaRPr lang="pt-PT" sz="1200" b="1" i="1" dirty="0">
              <a:latin typeface="Comic Sans MS" pitchFamily="66" charset="0"/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0" y="836712"/>
            <a:ext cx="3923928" cy="43204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Resultados</a:t>
            </a:r>
          </a:p>
        </p:txBody>
      </p:sp>
      <p:sp>
        <p:nvSpPr>
          <p:cNvPr id="10" name="Rectângulo 20"/>
          <p:cNvSpPr/>
          <p:nvPr/>
        </p:nvSpPr>
        <p:spPr>
          <a:xfrm>
            <a:off x="3923928" y="836712"/>
            <a:ext cx="5220072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Comparação/Validação com o </a:t>
            </a:r>
            <a:r>
              <a:rPr lang="pt-PT" b="1" i="1" dirty="0" err="1">
                <a:latin typeface="Comic Sans MS" pitchFamily="66" charset="0"/>
              </a:rPr>
              <a:t>Patch</a:t>
            </a:r>
            <a:r>
              <a:rPr lang="pt-PT" b="1" i="1" dirty="0">
                <a:latin typeface="Comic Sans MS" pitchFamily="66" charset="0"/>
              </a:rPr>
              <a:t> </a:t>
            </a:r>
            <a:r>
              <a:rPr lang="pt-PT" b="1" i="1" dirty="0" err="1">
                <a:latin typeface="Comic Sans MS" pitchFamily="66" charset="0"/>
              </a:rPr>
              <a:t>Analyst</a:t>
            </a:r>
            <a:endParaRPr lang="pt-PT" b="1" i="1" dirty="0">
              <a:latin typeface="Comic Sans MS" pitchFamily="66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309320"/>
            <a:ext cx="504056" cy="50840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3" y="1381781"/>
            <a:ext cx="7805613" cy="4199582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872185" y="5581363"/>
            <a:ext cx="81197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pt-PT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Corine</a:t>
            </a: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 Land Cover de 1990</a:t>
            </a:r>
          </a:p>
          <a:p>
            <a:pPr marL="285750" indent="-285750" algn="just">
              <a:buFontTx/>
              <a:buChar char="-"/>
            </a:pP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Índices de Diversidade e métricas com o mesmo resultado que o </a:t>
            </a:r>
            <a:r>
              <a:rPr lang="pt-PT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LecoS</a:t>
            </a:r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/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64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0" y="6309320"/>
            <a:ext cx="7308304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249398" y="6309320"/>
            <a:ext cx="374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3.º Encontro de Utilizadores do QGIS Portugal</a:t>
            </a:r>
          </a:p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17 e 18 de Junho 2016, Porto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95250" y="6464369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b="1" dirty="0">
                <a:solidFill>
                  <a:schemeClr val="bg1"/>
                </a:solidFill>
                <a:latin typeface="Comic Sans MS" pitchFamily="66" charset="0"/>
              </a:rPr>
              <a:t>André Duarte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8244408" y="6309320"/>
            <a:ext cx="899592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8528126" y="6488668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14 </a:t>
            </a:r>
            <a:r>
              <a:rPr lang="pt-PT" sz="1100" b="1" dirty="0">
                <a:solidFill>
                  <a:schemeClr val="bg1"/>
                </a:solidFill>
                <a:latin typeface="Comic Sans MS" pitchFamily="66" charset="0"/>
              </a:rPr>
              <a:t>l  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13" name="Rectângulo 1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latin typeface="Comic Sans MS" pitchFamily="66" charset="0"/>
              </a:rPr>
              <a:t>Utilização de Ferramentas open </a:t>
            </a:r>
            <a:r>
              <a:rPr lang="pt-PT" sz="1200" b="1" dirty="0" err="1">
                <a:latin typeface="Comic Sans MS" pitchFamily="66" charset="0"/>
              </a:rPr>
              <a:t>source</a:t>
            </a:r>
            <a:r>
              <a:rPr lang="pt-PT" sz="1200" b="1" dirty="0">
                <a:latin typeface="Comic Sans MS" pitchFamily="66" charset="0"/>
              </a:rPr>
              <a:t> para a caraterização de uma paisagem. O módulo </a:t>
            </a:r>
            <a:r>
              <a:rPr lang="pt-PT" sz="1200" b="1" dirty="0" err="1">
                <a:latin typeface="Comic Sans MS" pitchFamily="66" charset="0"/>
              </a:rPr>
              <a:t>LecoS</a:t>
            </a:r>
            <a:r>
              <a:rPr lang="pt-PT" sz="1200" b="1" dirty="0">
                <a:latin typeface="Comic Sans MS" pitchFamily="66" charset="0"/>
              </a:rPr>
              <a:t> do QGIS</a:t>
            </a:r>
            <a:endParaRPr lang="pt-PT" sz="1200" b="1" i="1" dirty="0">
              <a:latin typeface="Comic Sans MS" pitchFamily="66" charset="0"/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0" y="836712"/>
            <a:ext cx="3923928" cy="43204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Conclusões</a:t>
            </a:r>
          </a:p>
        </p:txBody>
      </p:sp>
      <p:sp>
        <p:nvSpPr>
          <p:cNvPr id="10" name="Rectângulo 20"/>
          <p:cNvSpPr/>
          <p:nvPr/>
        </p:nvSpPr>
        <p:spPr>
          <a:xfrm>
            <a:off x="3923928" y="836712"/>
            <a:ext cx="5220072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 i="1" dirty="0">
              <a:latin typeface="Comic Sans MS" pitchFamily="66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309320"/>
            <a:ext cx="504056" cy="508402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5496" y="1368058"/>
            <a:ext cx="90364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O aumento do número de manchas  e da área total dos núcleos entre 1990 e 2006 são indicadores da fragmentação;</a:t>
            </a:r>
          </a:p>
          <a:p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342900" indent="-342900">
              <a:buFontTx/>
              <a:buChar char="-"/>
            </a:pPr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342900" indent="-342900">
              <a:buFontTx/>
              <a:buChar char="-"/>
            </a:pP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A complexidade da forma mostra-nos que as classes como os espaços verdes urbanos e as áreas agrícolas são mais regulares;</a:t>
            </a:r>
          </a:p>
          <a:p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342900" indent="-342900">
              <a:buFontTx/>
              <a:buChar char="-"/>
            </a:pPr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342900" indent="-342900">
              <a:buFontTx/>
              <a:buChar char="-"/>
            </a:pP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métricas de agregação (MESH e SPLIT) mostram-nos que as classes inerentes às áreas florestais e ago-florestais estão a desagregar-se;</a:t>
            </a:r>
          </a:p>
          <a:p>
            <a:endParaRPr lang="pt-PT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pt-PT" dirty="0">
              <a:solidFill>
                <a:srgbClr val="00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A biodiversidade aumentou de 1990 para 2006 devido ao aumento do número de manchas nesta série;</a:t>
            </a: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342900" indent="-342900">
              <a:buFontTx/>
              <a:buChar char="-"/>
            </a:pPr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59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0" y="6309320"/>
            <a:ext cx="7308304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249398" y="6309320"/>
            <a:ext cx="374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3.º Encontro de Utilizadores do QGIS Portugal</a:t>
            </a:r>
          </a:p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17 e 18 de Junho 2016, Porto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95250" y="6464369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b="1" dirty="0">
                <a:solidFill>
                  <a:schemeClr val="bg1"/>
                </a:solidFill>
                <a:latin typeface="Comic Sans MS" pitchFamily="66" charset="0"/>
              </a:rPr>
              <a:t>André Duarte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8244408" y="6309320"/>
            <a:ext cx="899592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8528126" y="6488668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15 </a:t>
            </a:r>
            <a:r>
              <a:rPr lang="pt-PT" sz="1100" b="1" dirty="0">
                <a:solidFill>
                  <a:schemeClr val="bg1"/>
                </a:solidFill>
                <a:latin typeface="Comic Sans MS" pitchFamily="66" charset="0"/>
              </a:rPr>
              <a:t>l  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13" name="Rectângulo 1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latin typeface="Comic Sans MS" pitchFamily="66" charset="0"/>
              </a:rPr>
              <a:t>Utilização de Ferramentas open </a:t>
            </a:r>
            <a:r>
              <a:rPr lang="pt-PT" sz="1200" b="1" dirty="0" err="1">
                <a:latin typeface="Comic Sans MS" pitchFamily="66" charset="0"/>
              </a:rPr>
              <a:t>source</a:t>
            </a:r>
            <a:r>
              <a:rPr lang="pt-PT" sz="1200" b="1" dirty="0">
                <a:latin typeface="Comic Sans MS" pitchFamily="66" charset="0"/>
              </a:rPr>
              <a:t> para a caraterização de uma paisagem. O módulo </a:t>
            </a:r>
            <a:r>
              <a:rPr lang="pt-PT" sz="1200" b="1" dirty="0" err="1">
                <a:latin typeface="Comic Sans MS" pitchFamily="66" charset="0"/>
              </a:rPr>
              <a:t>LecoS</a:t>
            </a:r>
            <a:r>
              <a:rPr lang="pt-PT" sz="1200" b="1" dirty="0">
                <a:latin typeface="Comic Sans MS" pitchFamily="66" charset="0"/>
              </a:rPr>
              <a:t> do QGIS</a:t>
            </a:r>
            <a:endParaRPr lang="pt-PT" sz="1200" b="1" i="1" dirty="0">
              <a:latin typeface="Comic Sans MS" pitchFamily="66" charset="0"/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0" y="836712"/>
            <a:ext cx="3923928" cy="43204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Conclusões</a:t>
            </a:r>
          </a:p>
        </p:txBody>
      </p:sp>
      <p:sp>
        <p:nvSpPr>
          <p:cNvPr id="10" name="Rectângulo 20"/>
          <p:cNvSpPr/>
          <p:nvPr/>
        </p:nvSpPr>
        <p:spPr>
          <a:xfrm>
            <a:off x="3923928" y="836712"/>
            <a:ext cx="5220072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 i="1" dirty="0">
              <a:latin typeface="Comic Sans MS" pitchFamily="66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309320"/>
            <a:ext cx="504056" cy="508402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5496" y="1368058"/>
            <a:ext cx="90364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342900" indent="-342900">
              <a:buFontTx/>
              <a:buChar char="-"/>
            </a:pP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 Perante os resultados obtidos podemos afirmar que a área de estudo apresenta problemas de fragmentação devido à pressão antrópica;</a:t>
            </a:r>
          </a:p>
          <a:p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Obtiveram-se os mesmos resultados no </a:t>
            </a:r>
            <a:r>
              <a:rPr lang="pt-PT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Fragstats</a:t>
            </a: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 e no </a:t>
            </a:r>
            <a:r>
              <a:rPr lang="pt-PT" dirty="0" err="1">
                <a:solidFill>
                  <a:srgbClr val="000000"/>
                </a:solidFill>
                <a:latin typeface="Comic Sans MS" panose="030F0702030302020204" pitchFamily="66" charset="0"/>
              </a:rPr>
              <a:t>Patch</a:t>
            </a: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pt-PT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Analyst</a:t>
            </a: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; </a:t>
            </a:r>
          </a:p>
          <a:p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O QGIS revelou-se bastante intuitivo, muito prático no cálculo das métricas da paisagem e índices de biodiversidade;</a:t>
            </a:r>
          </a:p>
          <a:p>
            <a:pPr marL="285750" indent="-285750">
              <a:buFontTx/>
              <a:buChar char="-"/>
            </a:pPr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19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0" y="6309320"/>
            <a:ext cx="7308304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249398" y="6309320"/>
            <a:ext cx="374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3.º Encontro de Utilizadores do QGIS Portugal</a:t>
            </a:r>
          </a:p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17 e 18 de Junho 2016, Porto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95250" y="6464369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b="1" dirty="0">
                <a:solidFill>
                  <a:schemeClr val="bg1"/>
                </a:solidFill>
                <a:latin typeface="Comic Sans MS" pitchFamily="66" charset="0"/>
              </a:rPr>
              <a:t>André Duarte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8244408" y="6309320"/>
            <a:ext cx="899592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8528126" y="6488668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16 </a:t>
            </a:r>
            <a:r>
              <a:rPr lang="pt-PT" sz="1100" b="1" dirty="0">
                <a:solidFill>
                  <a:schemeClr val="bg1"/>
                </a:solidFill>
                <a:latin typeface="Comic Sans MS" pitchFamily="66" charset="0"/>
              </a:rPr>
              <a:t>l  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13" name="Rectângulo 1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latin typeface="Comic Sans MS" pitchFamily="66" charset="0"/>
              </a:rPr>
              <a:t>Utilização de Ferramentas open </a:t>
            </a:r>
            <a:r>
              <a:rPr lang="pt-PT" sz="1200" b="1" dirty="0" err="1">
                <a:latin typeface="Comic Sans MS" pitchFamily="66" charset="0"/>
              </a:rPr>
              <a:t>source</a:t>
            </a:r>
            <a:r>
              <a:rPr lang="pt-PT" sz="1200" b="1" dirty="0">
                <a:latin typeface="Comic Sans MS" pitchFamily="66" charset="0"/>
              </a:rPr>
              <a:t> para a caraterização de uma paisagem. O módulo </a:t>
            </a:r>
            <a:r>
              <a:rPr lang="pt-PT" sz="1200" b="1" dirty="0" err="1">
                <a:latin typeface="Comic Sans MS" pitchFamily="66" charset="0"/>
              </a:rPr>
              <a:t>LecoS</a:t>
            </a:r>
            <a:r>
              <a:rPr lang="pt-PT" sz="1200" b="1" dirty="0">
                <a:latin typeface="Comic Sans MS" pitchFamily="66" charset="0"/>
              </a:rPr>
              <a:t> do QGIS</a:t>
            </a:r>
            <a:endParaRPr lang="pt-PT" sz="1200" b="1" i="1" dirty="0">
              <a:latin typeface="Comic Sans MS" pitchFamily="66" charset="0"/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0" y="836712"/>
            <a:ext cx="3923928" cy="43204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Conclusões</a:t>
            </a:r>
          </a:p>
        </p:txBody>
      </p:sp>
      <p:sp>
        <p:nvSpPr>
          <p:cNvPr id="10" name="Rectângulo 20"/>
          <p:cNvSpPr/>
          <p:nvPr/>
        </p:nvSpPr>
        <p:spPr>
          <a:xfrm>
            <a:off x="3923928" y="836712"/>
            <a:ext cx="5220072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Vantagens e Desvantagens 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309320"/>
            <a:ext cx="504056" cy="508402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35496" y="1368058"/>
            <a:ext cx="90364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Vantagens: </a:t>
            </a:r>
          </a:p>
          <a:p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Possibilidade de cálculo de métricas da paisagem de várias formas (Modelador gráfico, módulo </a:t>
            </a:r>
            <a:r>
              <a:rPr lang="pt-PT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LecoS</a:t>
            </a: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 e na Caixa de Ferramentas);</a:t>
            </a:r>
          </a:p>
          <a:p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O </a:t>
            </a:r>
            <a:r>
              <a:rPr lang="pt-PT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Fragstats</a:t>
            </a: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 desde 2012 que aceita </a:t>
            </a:r>
            <a:r>
              <a:rPr lang="pt-PT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GeoTiff´s</a:t>
            </a: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 produzidos no QGIS; </a:t>
            </a:r>
          </a:p>
          <a:p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Possibilidade de usar o R e calcular mais métricas;</a:t>
            </a:r>
          </a:p>
          <a:p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Interface gráfica amigável e intuitiva do QGIS + </a:t>
            </a:r>
            <a:r>
              <a:rPr lang="pt-PT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LecoS</a:t>
            </a: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  <a:p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Desvantagens:</a:t>
            </a:r>
          </a:p>
          <a:p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O </a:t>
            </a:r>
            <a:r>
              <a:rPr lang="pt-PT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LecoS</a:t>
            </a: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 apresenta poucas métricas ao nível da Mancha e da Paisagem (20 + 3 métricas de diversidade).</a:t>
            </a:r>
          </a:p>
          <a:p>
            <a:pPr marL="285750" indent="-285750">
              <a:buFontTx/>
              <a:buChar char="-"/>
            </a:pPr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1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49398" y="6309320"/>
            <a:ext cx="374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3.º Encontro de Utilizadores do QGIS Portugal</a:t>
            </a:r>
          </a:p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17 e 18 de Junho 2016, Porto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987824" y="2686560"/>
            <a:ext cx="36724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800" dirty="0">
                <a:solidFill>
                  <a:srgbClr val="000000"/>
                </a:solidFill>
                <a:latin typeface="Comic Sans MS" panose="030F0702030302020204" pitchFamily="66" charset="0"/>
              </a:rPr>
              <a:t>Obrigada!!!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82" y="4259997"/>
            <a:ext cx="4273666" cy="701101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0" y="620688"/>
            <a:ext cx="9144000" cy="936104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 b="1" i="1" dirty="0">
              <a:solidFill>
                <a:schemeClr val="lt1"/>
              </a:solidFill>
              <a:latin typeface="Comic Sans MS" pitchFamily="66" charset="0"/>
            </a:endParaRPr>
          </a:p>
          <a:p>
            <a:pPr algn="ctr"/>
            <a:endParaRPr lang="pt-PT" sz="1400" b="1" i="1" dirty="0">
              <a:latin typeface="Comic Sans MS" pitchFamily="66" charset="0"/>
            </a:endParaRPr>
          </a:p>
          <a:p>
            <a:pPr algn="ctr"/>
            <a:r>
              <a:rPr lang="pt-PT" sz="2000" b="1" i="1" dirty="0">
                <a:solidFill>
                  <a:schemeClr val="lt1"/>
                </a:solidFill>
                <a:latin typeface="Comic Sans MS" pitchFamily="66" charset="0"/>
              </a:rPr>
              <a:t>3.º Encontro de Utilizadores do QGIS Portugal</a:t>
            </a:r>
          </a:p>
          <a:p>
            <a:pPr algn="ctr"/>
            <a:r>
              <a:rPr lang="pt-PT" sz="1400" b="1" dirty="0"/>
              <a:t>17-18 de Junho, 2016 - Porto</a:t>
            </a:r>
          </a:p>
          <a:p>
            <a:pPr algn="ctr"/>
            <a:r>
              <a:rPr lang="pt-PT" sz="1400" b="1" i="1" dirty="0">
                <a:solidFill>
                  <a:schemeClr val="lt1"/>
                </a:solidFill>
                <a:latin typeface="Comic Sans MS" pitchFamily="66" charset="0"/>
              </a:rPr>
              <a:t> </a:t>
            </a:r>
          </a:p>
          <a:p>
            <a:pPr algn="ctr"/>
            <a:endParaRPr lang="pt-PT" sz="1400" b="1" i="1" dirty="0">
              <a:solidFill>
                <a:schemeClr val="lt1"/>
              </a:solidFill>
              <a:latin typeface="Comic Sans MS" pitchFamily="66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392" y="732093"/>
            <a:ext cx="707197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1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767800"/>
            <a:ext cx="4770603" cy="3373567"/>
          </a:xfrm>
          <a:prstGeom prst="rect">
            <a:avLst/>
          </a:prstGeom>
        </p:spPr>
      </p:pic>
      <p:sp>
        <p:nvSpPr>
          <p:cNvPr id="11" name="Rectângulo 10"/>
          <p:cNvSpPr/>
          <p:nvPr/>
        </p:nvSpPr>
        <p:spPr>
          <a:xfrm>
            <a:off x="8244408" y="6309320"/>
            <a:ext cx="899592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8528126" y="6488668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1 </a:t>
            </a:r>
            <a:r>
              <a:rPr lang="pt-PT" sz="1100" b="1" dirty="0">
                <a:solidFill>
                  <a:schemeClr val="bg1"/>
                </a:solidFill>
                <a:latin typeface="Comic Sans MS" pitchFamily="66" charset="0"/>
              </a:rPr>
              <a:t>l  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13" name="Rectângulo 1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latin typeface="Comic Sans MS" pitchFamily="66" charset="0"/>
              </a:rPr>
              <a:t>Utilização de Ferramentas </a:t>
            </a:r>
            <a:r>
              <a:rPr lang="pt-PT" sz="1200" b="1" i="1" dirty="0">
                <a:latin typeface="Comic Sans MS" pitchFamily="66" charset="0"/>
              </a:rPr>
              <a:t>open </a:t>
            </a:r>
            <a:r>
              <a:rPr lang="pt-PT" sz="1200" b="1" i="1" dirty="0" err="1">
                <a:latin typeface="Comic Sans MS" pitchFamily="66" charset="0"/>
              </a:rPr>
              <a:t>source</a:t>
            </a:r>
            <a:r>
              <a:rPr lang="pt-PT" sz="1200" b="1" i="1" dirty="0">
                <a:latin typeface="Comic Sans MS" pitchFamily="66" charset="0"/>
              </a:rPr>
              <a:t> </a:t>
            </a:r>
            <a:r>
              <a:rPr lang="pt-PT" sz="1200" b="1" dirty="0">
                <a:latin typeface="Comic Sans MS" pitchFamily="66" charset="0"/>
              </a:rPr>
              <a:t>para a caraterização de uma paisagem. O módulo </a:t>
            </a:r>
            <a:r>
              <a:rPr lang="pt-PT" sz="1200" b="1" dirty="0" err="1">
                <a:latin typeface="Comic Sans MS" pitchFamily="66" charset="0"/>
              </a:rPr>
              <a:t>LecoS</a:t>
            </a:r>
            <a:r>
              <a:rPr lang="pt-PT" sz="1200" b="1" dirty="0">
                <a:latin typeface="Comic Sans MS" pitchFamily="66" charset="0"/>
              </a:rPr>
              <a:t> do QGIS</a:t>
            </a:r>
            <a:endParaRPr lang="pt-PT" sz="1200" b="1" i="1" dirty="0">
              <a:latin typeface="Comic Sans MS" pitchFamily="66" charset="0"/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0" y="836712"/>
            <a:ext cx="3923928" cy="43204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Enquadramento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07504" y="1628800"/>
            <a:ext cx="87484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pt-PT" dirty="0">
                <a:latin typeface="Comic Sans MS" pitchFamily="66" charset="0"/>
              </a:rPr>
              <a:t> Parte do Projeto final da Pós-Graduação em SIG (</a:t>
            </a:r>
            <a:r>
              <a:rPr lang="pt-PT" dirty="0" err="1">
                <a:latin typeface="Comic Sans MS" pitchFamily="66" charset="0"/>
              </a:rPr>
              <a:t>Geopoint</a:t>
            </a:r>
            <a:r>
              <a:rPr lang="pt-PT" dirty="0">
                <a:latin typeface="Comic Sans MS" pitchFamily="66" charset="0"/>
              </a:rPr>
              <a:t>);</a:t>
            </a:r>
          </a:p>
          <a:p>
            <a:endParaRPr lang="pt-PT" dirty="0">
              <a:latin typeface="Comic Sans MS" pitchFamily="66" charset="0"/>
            </a:endParaRPr>
          </a:p>
          <a:p>
            <a:pPr>
              <a:buFont typeface="Courier New" pitchFamily="49" charset="0"/>
              <a:buChar char="o"/>
            </a:pPr>
            <a:r>
              <a:rPr lang="pt-PT" dirty="0">
                <a:latin typeface="Comic Sans MS" pitchFamily="66" charset="0"/>
              </a:rPr>
              <a:t> Concelho de Coimbra;  </a:t>
            </a:r>
          </a:p>
          <a:p>
            <a:pPr>
              <a:buFont typeface="Courier New" pitchFamily="49" charset="0"/>
              <a:buChar char="o"/>
            </a:pPr>
            <a:endParaRPr lang="pt-PT" dirty="0">
              <a:latin typeface="Comic Sans MS" pitchFamily="66" charset="0"/>
            </a:endParaRPr>
          </a:p>
          <a:p>
            <a:pPr>
              <a:buFont typeface="Courier New" pitchFamily="49" charset="0"/>
              <a:buChar char="o"/>
            </a:pPr>
            <a:r>
              <a:rPr lang="pt-PT" dirty="0">
                <a:latin typeface="Comic Sans MS" pitchFamily="66" charset="0"/>
              </a:rPr>
              <a:t> Situa-se no Centro Litoral de Portugal com uma área total de 31940ha; </a:t>
            </a:r>
          </a:p>
          <a:p>
            <a:endParaRPr lang="pt-PT" dirty="0">
              <a:latin typeface="Comic Sans MS" pitchFamily="66" charset="0"/>
            </a:endParaRPr>
          </a:p>
          <a:p>
            <a:pPr>
              <a:buFont typeface="Courier New" pitchFamily="49" charset="0"/>
              <a:buChar char="o"/>
            </a:pPr>
            <a:r>
              <a:rPr lang="pt-PT" dirty="0">
                <a:latin typeface="Comic Sans MS" pitchFamily="66" charset="0"/>
              </a:rPr>
              <a:t> Caso de estudo partilhado na comunidade.</a:t>
            </a:r>
          </a:p>
          <a:p>
            <a:endParaRPr lang="pt-PT" dirty="0">
              <a:latin typeface="Comic Sans MS" pitchFamily="66" charset="0"/>
            </a:endParaRPr>
          </a:p>
          <a:p>
            <a:pPr>
              <a:buFont typeface="Courier New" pitchFamily="49" charset="0"/>
              <a:buChar char="o"/>
            </a:pPr>
            <a:endParaRPr lang="pt-PT" dirty="0">
              <a:latin typeface="Comic Sans MS" pitchFamily="66" charset="0"/>
            </a:endParaRPr>
          </a:p>
          <a:p>
            <a:endParaRPr lang="pt-PT" dirty="0">
              <a:latin typeface="Comic Sans MS" pitchFamily="66" charset="0"/>
            </a:endParaRPr>
          </a:p>
          <a:p>
            <a:r>
              <a:rPr lang="pt-PT" dirty="0">
                <a:latin typeface="Comic Sans MS" pitchFamily="66" charset="0"/>
              </a:rPr>
              <a:t> </a:t>
            </a:r>
          </a:p>
        </p:txBody>
      </p:sp>
      <p:sp>
        <p:nvSpPr>
          <p:cNvPr id="14" name="Rectângulo 6"/>
          <p:cNvSpPr/>
          <p:nvPr/>
        </p:nvSpPr>
        <p:spPr>
          <a:xfrm>
            <a:off x="0" y="6309320"/>
            <a:ext cx="7308304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249398" y="6309320"/>
            <a:ext cx="374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3.º Encontro de Utilizadores do QGIS Portugal</a:t>
            </a:r>
          </a:p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17 e 18 de Junho 2016, Porto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095250" y="6464369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b="1" dirty="0">
                <a:solidFill>
                  <a:schemeClr val="bg1"/>
                </a:solidFill>
                <a:latin typeface="Comic Sans MS" pitchFamily="66" charset="0"/>
              </a:rPr>
              <a:t>André Duarte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328" y="6309320"/>
            <a:ext cx="504056" cy="508402"/>
          </a:xfrm>
          <a:prstGeom prst="rect">
            <a:avLst/>
          </a:prstGeom>
        </p:spPr>
      </p:pic>
      <p:sp>
        <p:nvSpPr>
          <p:cNvPr id="17" name="Rectângulo 20"/>
          <p:cNvSpPr/>
          <p:nvPr/>
        </p:nvSpPr>
        <p:spPr>
          <a:xfrm>
            <a:off x="3923928" y="836712"/>
            <a:ext cx="5220072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 i="1" dirty="0">
              <a:latin typeface="Comic Sans MS" pitchFamily="66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40" y="3717195"/>
            <a:ext cx="3219312" cy="22679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ângulo 10"/>
          <p:cNvSpPr/>
          <p:nvPr/>
        </p:nvSpPr>
        <p:spPr>
          <a:xfrm>
            <a:off x="8244408" y="6309320"/>
            <a:ext cx="899592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8528126" y="6488668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2 </a:t>
            </a:r>
            <a:r>
              <a:rPr lang="pt-PT" sz="1100" b="1" dirty="0">
                <a:solidFill>
                  <a:schemeClr val="bg1"/>
                </a:solidFill>
                <a:latin typeface="Comic Sans MS" pitchFamily="66" charset="0"/>
              </a:rPr>
              <a:t>l  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13" name="Rectângulo 1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latin typeface="Comic Sans MS" pitchFamily="66" charset="0"/>
              </a:rPr>
              <a:t>Utilização de Ferramentas </a:t>
            </a:r>
            <a:r>
              <a:rPr lang="pt-PT" sz="1200" b="1" i="1" dirty="0">
                <a:latin typeface="Comic Sans MS" pitchFamily="66" charset="0"/>
              </a:rPr>
              <a:t>open </a:t>
            </a:r>
            <a:r>
              <a:rPr lang="pt-PT" sz="1200" b="1" i="1" dirty="0" err="1">
                <a:latin typeface="Comic Sans MS" pitchFamily="66" charset="0"/>
              </a:rPr>
              <a:t>source</a:t>
            </a:r>
            <a:r>
              <a:rPr lang="pt-PT" sz="1200" b="1" i="1" dirty="0">
                <a:latin typeface="Comic Sans MS" pitchFamily="66" charset="0"/>
              </a:rPr>
              <a:t> </a:t>
            </a:r>
            <a:r>
              <a:rPr lang="pt-PT" sz="1200" b="1" dirty="0">
                <a:latin typeface="Comic Sans MS" pitchFamily="66" charset="0"/>
              </a:rPr>
              <a:t>para a caraterização de uma paisagem. O módulo </a:t>
            </a:r>
            <a:r>
              <a:rPr lang="pt-PT" sz="1200" b="1" dirty="0" err="1">
                <a:latin typeface="Comic Sans MS" pitchFamily="66" charset="0"/>
              </a:rPr>
              <a:t>LecoS</a:t>
            </a:r>
            <a:r>
              <a:rPr lang="pt-PT" sz="1200" b="1" dirty="0">
                <a:latin typeface="Comic Sans MS" pitchFamily="66" charset="0"/>
              </a:rPr>
              <a:t> do QGIS</a:t>
            </a:r>
            <a:endParaRPr lang="pt-PT" sz="1200" b="1" i="1" dirty="0">
              <a:latin typeface="Comic Sans MS" pitchFamily="66" charset="0"/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0" y="836712"/>
            <a:ext cx="3923928" cy="43204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Objetivos gerais e específicos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97768" y="1772816"/>
            <a:ext cx="8748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>
                <a:latin typeface="Comic Sans MS" pitchFamily="66" charset="0"/>
              </a:rPr>
              <a:t> Contributo para o conhecimento sobre a paisagem recorrendo a </a:t>
            </a:r>
            <a:r>
              <a:rPr lang="pt-PT" i="1" dirty="0">
                <a:latin typeface="Comic Sans MS" pitchFamily="66" charset="0"/>
              </a:rPr>
              <a:t>software open </a:t>
            </a:r>
            <a:r>
              <a:rPr lang="pt-PT" i="1" dirty="0" err="1">
                <a:latin typeface="Comic Sans MS" pitchFamily="66" charset="0"/>
              </a:rPr>
              <a:t>source</a:t>
            </a:r>
            <a:r>
              <a:rPr lang="pt-PT" i="1" dirty="0">
                <a:latin typeface="Comic Sans MS" pitchFamily="66" charset="0"/>
              </a:rPr>
              <a:t> (QGIS)</a:t>
            </a:r>
            <a:r>
              <a:rPr lang="pt-PT" dirty="0">
                <a:latin typeface="Comic Sans MS" pitchFamily="66" charset="0"/>
              </a:rPr>
              <a:t>  em alternativa ao proprietário.</a:t>
            </a:r>
          </a:p>
          <a:p>
            <a:endParaRPr lang="pt-PT" dirty="0">
              <a:latin typeface="Comic Sans MS" pitchFamily="66" charset="0"/>
            </a:endParaRPr>
          </a:p>
          <a:p>
            <a:endParaRPr lang="pt-PT" dirty="0">
              <a:latin typeface="Comic Sans MS" pitchFamily="66" charset="0"/>
            </a:endParaRPr>
          </a:p>
          <a:p>
            <a:pPr>
              <a:buFont typeface="Courier New" pitchFamily="49" charset="0"/>
              <a:buChar char="o"/>
            </a:pPr>
            <a:endParaRPr lang="pt-PT" dirty="0">
              <a:latin typeface="Comic Sans MS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Comic Sans MS" pitchFamily="66" charset="0"/>
              </a:rPr>
              <a:t>Comparar uma série temporal (1990-2006);</a:t>
            </a:r>
          </a:p>
          <a:p>
            <a:pPr>
              <a:buFont typeface="Courier New" pitchFamily="49" charset="0"/>
              <a:buChar char="o"/>
            </a:pPr>
            <a:endParaRPr lang="pt-PT" dirty="0">
              <a:latin typeface="Comic Sans MS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Comic Sans MS" pitchFamily="66" charset="0"/>
              </a:rPr>
              <a:t>Descrever e analisar o padrão estrutural da paisagem recorrendo a métricas da paisagem;</a:t>
            </a:r>
          </a:p>
          <a:p>
            <a:pPr>
              <a:buFont typeface="Courier New" pitchFamily="49" charset="0"/>
              <a:buChar char="o"/>
            </a:pPr>
            <a:endParaRPr lang="pt-PT" dirty="0">
              <a:latin typeface="Comic Sans MS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Comic Sans MS" pitchFamily="66" charset="0"/>
              </a:rPr>
              <a:t>Calcular os índices de biodiversidade;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Comic Sans MS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Comic Sans MS" pitchFamily="66" charset="0"/>
              </a:rPr>
              <a:t>Comparar os resultados com o </a:t>
            </a:r>
            <a:r>
              <a:rPr lang="pt-PT" i="1" dirty="0" err="1">
                <a:latin typeface="Comic Sans MS" pitchFamily="66" charset="0"/>
              </a:rPr>
              <a:t>Fragstats</a:t>
            </a:r>
            <a:r>
              <a:rPr lang="pt-PT" dirty="0">
                <a:latin typeface="Comic Sans MS" pitchFamily="66" charset="0"/>
              </a:rPr>
              <a:t> e com o </a:t>
            </a:r>
            <a:r>
              <a:rPr lang="pt-PT" i="1" dirty="0" err="1">
                <a:latin typeface="Comic Sans MS" pitchFamily="66" charset="0"/>
              </a:rPr>
              <a:t>Patch</a:t>
            </a:r>
            <a:r>
              <a:rPr lang="pt-PT" i="1" dirty="0">
                <a:latin typeface="Comic Sans MS" pitchFamily="66" charset="0"/>
              </a:rPr>
              <a:t> </a:t>
            </a:r>
            <a:r>
              <a:rPr lang="pt-PT" i="1" dirty="0" err="1">
                <a:latin typeface="Comic Sans MS" pitchFamily="66" charset="0"/>
              </a:rPr>
              <a:t>Analyst</a:t>
            </a:r>
            <a:r>
              <a:rPr lang="pt-PT" i="1" dirty="0">
                <a:latin typeface="Comic Sans MS" pitchFamily="66" charset="0"/>
              </a:rPr>
              <a:t>.</a:t>
            </a:r>
          </a:p>
        </p:txBody>
      </p:sp>
      <p:sp>
        <p:nvSpPr>
          <p:cNvPr id="14" name="Rectângulo 6"/>
          <p:cNvSpPr/>
          <p:nvPr/>
        </p:nvSpPr>
        <p:spPr>
          <a:xfrm>
            <a:off x="0" y="6309320"/>
            <a:ext cx="7308304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249398" y="6309320"/>
            <a:ext cx="374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3.º Encontro de Utilizadores do QGIS Portugal</a:t>
            </a:r>
          </a:p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17 e 18 de Junho 2016, Porto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095250" y="6464369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b="1" dirty="0">
                <a:solidFill>
                  <a:schemeClr val="bg1"/>
                </a:solidFill>
                <a:latin typeface="Comic Sans MS" pitchFamily="66" charset="0"/>
              </a:rPr>
              <a:t>André Duarte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6309320"/>
            <a:ext cx="504056" cy="508402"/>
          </a:xfrm>
          <a:prstGeom prst="rect">
            <a:avLst/>
          </a:prstGeom>
        </p:spPr>
      </p:pic>
      <p:sp>
        <p:nvSpPr>
          <p:cNvPr id="17" name="Rectângulo 20"/>
          <p:cNvSpPr/>
          <p:nvPr/>
        </p:nvSpPr>
        <p:spPr>
          <a:xfrm>
            <a:off x="3923928" y="836712"/>
            <a:ext cx="5220072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ângulo 10"/>
          <p:cNvSpPr/>
          <p:nvPr/>
        </p:nvSpPr>
        <p:spPr>
          <a:xfrm>
            <a:off x="8244408" y="6309320"/>
            <a:ext cx="899592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8528126" y="6488668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3 </a:t>
            </a:r>
            <a:r>
              <a:rPr lang="pt-PT" sz="1100" b="1" dirty="0">
                <a:solidFill>
                  <a:schemeClr val="bg1"/>
                </a:solidFill>
                <a:latin typeface="Comic Sans MS" pitchFamily="66" charset="0"/>
              </a:rPr>
              <a:t>l  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13" name="Rectângulo 1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latin typeface="Comic Sans MS" pitchFamily="66" charset="0"/>
              </a:rPr>
              <a:t>Utilização de Ferramentas </a:t>
            </a:r>
            <a:r>
              <a:rPr lang="pt-PT" sz="1200" b="1" i="1" dirty="0">
                <a:latin typeface="Comic Sans MS" pitchFamily="66" charset="0"/>
              </a:rPr>
              <a:t>open </a:t>
            </a:r>
            <a:r>
              <a:rPr lang="pt-PT" sz="1200" b="1" i="1" dirty="0" err="1">
                <a:latin typeface="Comic Sans MS" pitchFamily="66" charset="0"/>
              </a:rPr>
              <a:t>source</a:t>
            </a:r>
            <a:r>
              <a:rPr lang="pt-PT" sz="1200" b="1" i="1" dirty="0">
                <a:latin typeface="Comic Sans MS" pitchFamily="66" charset="0"/>
              </a:rPr>
              <a:t> </a:t>
            </a:r>
            <a:r>
              <a:rPr lang="pt-PT" sz="1200" b="1" dirty="0">
                <a:latin typeface="Comic Sans MS" pitchFamily="66" charset="0"/>
              </a:rPr>
              <a:t>para a caraterização de uma paisagem. O módulo </a:t>
            </a:r>
            <a:r>
              <a:rPr lang="pt-PT" sz="1200" b="1" dirty="0" err="1">
                <a:latin typeface="Comic Sans MS" pitchFamily="66" charset="0"/>
              </a:rPr>
              <a:t>LecoS</a:t>
            </a:r>
            <a:r>
              <a:rPr lang="pt-PT" sz="1200" b="1" dirty="0">
                <a:latin typeface="Comic Sans MS" pitchFamily="66" charset="0"/>
              </a:rPr>
              <a:t> do QGIS</a:t>
            </a:r>
            <a:endParaRPr lang="pt-PT" sz="1200" b="1" i="1" dirty="0">
              <a:latin typeface="Comic Sans MS" pitchFamily="66" charset="0"/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0" y="836712"/>
            <a:ext cx="3923928" cy="43204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Introdução</a:t>
            </a:r>
          </a:p>
        </p:txBody>
      </p:sp>
      <p:sp>
        <p:nvSpPr>
          <p:cNvPr id="14" name="Rectângulo 6"/>
          <p:cNvSpPr/>
          <p:nvPr/>
        </p:nvSpPr>
        <p:spPr>
          <a:xfrm>
            <a:off x="0" y="6309320"/>
            <a:ext cx="7308304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249398" y="6309320"/>
            <a:ext cx="374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3.º Encontro de Utilizadores do QGIS Portugal</a:t>
            </a:r>
          </a:p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17 e 18 de Junho 2016, Porto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095250" y="6464369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b="1" dirty="0">
                <a:solidFill>
                  <a:schemeClr val="bg1"/>
                </a:solidFill>
                <a:latin typeface="Comic Sans MS" pitchFamily="66" charset="0"/>
              </a:rPr>
              <a:t>André Duarte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6309320"/>
            <a:ext cx="504056" cy="508402"/>
          </a:xfrm>
          <a:prstGeom prst="rect">
            <a:avLst/>
          </a:prstGeom>
        </p:spPr>
      </p:pic>
      <p:sp>
        <p:nvSpPr>
          <p:cNvPr id="17" name="Rectângulo 20"/>
          <p:cNvSpPr/>
          <p:nvPr/>
        </p:nvSpPr>
        <p:spPr>
          <a:xfrm>
            <a:off x="3923928" y="836712"/>
            <a:ext cx="5220072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 i="1" dirty="0">
              <a:latin typeface="Comic Sans MS" pitchFamily="66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49398" y="1556792"/>
            <a:ext cx="86065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-  A caracterização da paisagem pode ser realizada através índices quantitativos designados por métricas da paisagem. </a:t>
            </a:r>
          </a:p>
          <a:p>
            <a:pPr algn="just"/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/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- As métricas permite-nos descrever as características da estrutura da paisagem, estabelecer relações entre espécies e vários grupos de espécies, estudar as mudanças nos ecossistemas.</a:t>
            </a:r>
          </a:p>
          <a:p>
            <a:pPr algn="just"/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/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buFontTx/>
              <a:buChar char="-"/>
            </a:pP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Podem ser calculadas ao nível da paisagem, da classe e da mancha. </a:t>
            </a:r>
          </a:p>
          <a:p>
            <a:pPr marL="285750" indent="-285750" algn="just">
              <a:buFontTx/>
              <a:buChar char="-"/>
            </a:pPr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buFontTx/>
              <a:buChar char="-"/>
            </a:pPr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-  Utilizam-se as coberturas de Uso/Ocupação do Solo para levar a cabo estas análises.</a:t>
            </a:r>
            <a:endParaRPr lang="pt-PT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0" y="6309320"/>
            <a:ext cx="7308304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249398" y="6309320"/>
            <a:ext cx="374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3.º Encontro de Utilizadores do QGIS Portugal</a:t>
            </a:r>
          </a:p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17 e 18 de Junho 2016, Porto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95250" y="6464369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b="1" dirty="0">
                <a:solidFill>
                  <a:schemeClr val="bg1"/>
                </a:solidFill>
                <a:latin typeface="Comic Sans MS" pitchFamily="66" charset="0"/>
              </a:rPr>
              <a:t>André Duarte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8244408" y="6309320"/>
            <a:ext cx="899592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8528126" y="6488668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4 </a:t>
            </a:r>
            <a:r>
              <a:rPr lang="pt-PT" sz="1100" b="1" dirty="0">
                <a:solidFill>
                  <a:schemeClr val="bg1"/>
                </a:solidFill>
                <a:latin typeface="Comic Sans MS" pitchFamily="66" charset="0"/>
              </a:rPr>
              <a:t>l  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13" name="Rectângulo 1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latin typeface="Comic Sans MS" pitchFamily="66" charset="0"/>
              </a:rPr>
              <a:t>Utilização de Ferramentas open </a:t>
            </a:r>
            <a:r>
              <a:rPr lang="pt-PT" sz="1200" b="1" dirty="0" err="1">
                <a:latin typeface="Comic Sans MS" pitchFamily="66" charset="0"/>
              </a:rPr>
              <a:t>source</a:t>
            </a:r>
            <a:r>
              <a:rPr lang="pt-PT" sz="1200" b="1" dirty="0">
                <a:latin typeface="Comic Sans MS" pitchFamily="66" charset="0"/>
              </a:rPr>
              <a:t> para a caraterização de uma paisagem. O módulo </a:t>
            </a:r>
            <a:r>
              <a:rPr lang="pt-PT" sz="1200" b="1" dirty="0" err="1">
                <a:latin typeface="Comic Sans MS" pitchFamily="66" charset="0"/>
              </a:rPr>
              <a:t>LecoS</a:t>
            </a:r>
            <a:r>
              <a:rPr lang="pt-PT" sz="1200" b="1" dirty="0">
                <a:latin typeface="Comic Sans MS" pitchFamily="66" charset="0"/>
              </a:rPr>
              <a:t> do QGIS</a:t>
            </a:r>
            <a:endParaRPr lang="pt-PT" sz="1200" b="1" i="1" dirty="0">
              <a:latin typeface="Comic Sans MS" pitchFamily="66" charset="0"/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0" y="836712"/>
            <a:ext cx="3923928" cy="43204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Material e Métodos</a:t>
            </a:r>
          </a:p>
        </p:txBody>
      </p:sp>
      <p:sp>
        <p:nvSpPr>
          <p:cNvPr id="10" name="Rectângulo 20"/>
          <p:cNvSpPr/>
          <p:nvPr/>
        </p:nvSpPr>
        <p:spPr>
          <a:xfrm>
            <a:off x="3923928" y="836712"/>
            <a:ext cx="5220072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Informação de base e meios técnicos 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309320"/>
            <a:ext cx="504056" cy="508402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252237" y="1412776"/>
            <a:ext cx="86065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>
                <a:solidFill>
                  <a:srgbClr val="000000"/>
                </a:solidFill>
                <a:latin typeface="Comic Sans MS" panose="030F0702030302020204" pitchFamily="66" charset="0"/>
              </a:rPr>
              <a:t>A informação geográfica de base:</a:t>
            </a:r>
          </a:p>
          <a:p>
            <a:pPr algn="just"/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buFontTx/>
              <a:buChar char="-"/>
            </a:pPr>
            <a:r>
              <a:rPr lang="pt-PT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Corine</a:t>
            </a: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 Land Cover 1990;</a:t>
            </a:r>
          </a:p>
          <a:p>
            <a:pPr algn="just"/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buFontTx/>
              <a:buChar char="-"/>
            </a:pPr>
            <a:r>
              <a:rPr lang="pt-PT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Corine</a:t>
            </a: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 Land Cover 2006;</a:t>
            </a:r>
          </a:p>
          <a:p>
            <a:pPr algn="just"/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buFontTx/>
              <a:buChar char="-"/>
            </a:pP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Carta Administrativa Oficial de Portugal de 2015 (CAOP).</a:t>
            </a:r>
          </a:p>
          <a:p>
            <a:pPr algn="just"/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/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pt-PT" b="1" dirty="0">
                <a:solidFill>
                  <a:srgbClr val="000000"/>
                </a:solidFill>
                <a:latin typeface="Comic Sans MS" panose="030F0702030302020204" pitchFamily="66" charset="0"/>
              </a:rPr>
              <a:t>Meios técnicos:</a:t>
            </a:r>
          </a:p>
          <a:p>
            <a:pPr marL="285750" indent="-285750" algn="just">
              <a:buFontTx/>
              <a:buChar char="-"/>
            </a:pPr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buFontTx/>
              <a:buChar char="-"/>
            </a:pP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 QGIS 2.14 </a:t>
            </a:r>
            <a:r>
              <a:rPr lang="pt-PT" i="1" dirty="0">
                <a:solidFill>
                  <a:srgbClr val="000000"/>
                </a:solidFill>
                <a:latin typeface="Comic Sans MS" panose="030F0702030302020204" pitchFamily="66" charset="0"/>
              </a:rPr>
              <a:t>Essen</a:t>
            </a: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 com Módulo </a:t>
            </a:r>
            <a:r>
              <a:rPr lang="pt-PT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LecoS</a:t>
            </a: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  (Martin </a:t>
            </a:r>
            <a:r>
              <a:rPr lang="pt-PT" dirty="0" err="1">
                <a:solidFill>
                  <a:srgbClr val="000000"/>
                </a:solidFill>
                <a:latin typeface="Comic Sans MS" panose="030F0702030302020204" pitchFamily="66" charset="0"/>
              </a:rPr>
              <a:t>Jung</a:t>
            </a: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, 2012);</a:t>
            </a:r>
          </a:p>
          <a:p>
            <a:pPr algn="just"/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buFontTx/>
              <a:buChar char="-"/>
            </a:pPr>
            <a:r>
              <a:rPr lang="pt-PT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Fragstats</a:t>
            </a:r>
            <a:r>
              <a:rPr lang="pt-PT" i="1" dirty="0">
                <a:solidFill>
                  <a:srgbClr val="000000"/>
                </a:solidFill>
                <a:latin typeface="Comic Sans MS" panose="030F0702030302020204" pitchFamily="66" charset="0"/>
              </a:rPr>
              <a:t> 4.2 </a:t>
            </a: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pt-PT" i="1" dirty="0">
                <a:solidFill>
                  <a:srgbClr val="000000"/>
                </a:solidFill>
                <a:latin typeface="Comic Sans MS" panose="030F0702030302020204" pitchFamily="66" charset="0"/>
              </a:rPr>
              <a:t>Software</a:t>
            </a: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 de Domínio Público);</a:t>
            </a:r>
          </a:p>
          <a:p>
            <a:pPr algn="just"/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buFontTx/>
              <a:buChar char="-"/>
            </a:pPr>
            <a:r>
              <a:rPr lang="pt-PT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Patch</a:t>
            </a:r>
            <a:r>
              <a:rPr lang="pt-PT" i="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pt-PT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Analyst</a:t>
            </a:r>
            <a:r>
              <a:rPr lang="pt-PT" i="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(Freeware + Trial </a:t>
            </a:r>
            <a:r>
              <a:rPr lang="pt-PT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ArcMAP</a:t>
            </a:r>
            <a:r>
              <a:rPr lang="pt-PT" i="1" dirty="0">
                <a:solidFill>
                  <a:srgbClr val="000000"/>
                </a:solidFill>
                <a:latin typeface="Comic Sans MS" panose="030F0702030302020204" pitchFamily="66" charset="0"/>
              </a:rPr>
              <a:t> 10.4</a:t>
            </a:r>
            <a:r>
              <a:rPr lang="pt-PT" dirty="0">
                <a:solidFill>
                  <a:srgbClr val="000000"/>
                </a:solidFill>
                <a:latin typeface="Comic Sans MS" panose="030F0702030302020204" pitchFamily="66" charset="0"/>
              </a:rPr>
              <a:t>). </a:t>
            </a:r>
          </a:p>
          <a:p>
            <a:pPr marL="285750" indent="-285750" algn="just">
              <a:buFontTx/>
              <a:buChar char="-"/>
            </a:pPr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/>
            <a:endParaRPr lang="pt-PT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4293096"/>
            <a:ext cx="1187772" cy="56647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105" y="4293095"/>
            <a:ext cx="502839" cy="50283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4928592"/>
            <a:ext cx="660648" cy="66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7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0" y="6309320"/>
            <a:ext cx="7308304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249398" y="6309320"/>
            <a:ext cx="374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3.º Encontro de Utilizadores do QGIS Portugal</a:t>
            </a:r>
          </a:p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17 e 18 de Junho 2016, Porto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95250" y="6464369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b="1" dirty="0">
                <a:solidFill>
                  <a:schemeClr val="bg1"/>
                </a:solidFill>
                <a:latin typeface="Comic Sans MS" pitchFamily="66" charset="0"/>
              </a:rPr>
              <a:t>André Duarte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8244408" y="6309320"/>
            <a:ext cx="899592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8528126" y="6488668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5 </a:t>
            </a:r>
            <a:r>
              <a:rPr lang="pt-PT" sz="1100" b="1" dirty="0">
                <a:solidFill>
                  <a:schemeClr val="bg1"/>
                </a:solidFill>
                <a:latin typeface="Comic Sans MS" pitchFamily="66" charset="0"/>
              </a:rPr>
              <a:t>l  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13" name="Rectângulo 1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latin typeface="Comic Sans MS" pitchFamily="66" charset="0"/>
              </a:rPr>
              <a:t>Utilização de Ferramentas open </a:t>
            </a:r>
            <a:r>
              <a:rPr lang="pt-PT" sz="1200" b="1" dirty="0" err="1">
                <a:latin typeface="Comic Sans MS" pitchFamily="66" charset="0"/>
              </a:rPr>
              <a:t>source</a:t>
            </a:r>
            <a:r>
              <a:rPr lang="pt-PT" sz="1200" b="1" dirty="0">
                <a:latin typeface="Comic Sans MS" pitchFamily="66" charset="0"/>
              </a:rPr>
              <a:t> para a caraterização de uma paisagem. O módulo </a:t>
            </a:r>
            <a:r>
              <a:rPr lang="pt-PT" sz="1200" b="1" dirty="0" err="1">
                <a:latin typeface="Comic Sans MS" pitchFamily="66" charset="0"/>
              </a:rPr>
              <a:t>LecoS</a:t>
            </a:r>
            <a:r>
              <a:rPr lang="pt-PT" sz="1200" b="1" dirty="0">
                <a:latin typeface="Comic Sans MS" pitchFamily="66" charset="0"/>
              </a:rPr>
              <a:t> do QGIS</a:t>
            </a:r>
            <a:endParaRPr lang="pt-PT" sz="1200" b="1" i="1" dirty="0">
              <a:latin typeface="Comic Sans MS" pitchFamily="66" charset="0"/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0" y="836712"/>
            <a:ext cx="3923928" cy="43204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Material e Métodos</a:t>
            </a:r>
          </a:p>
        </p:txBody>
      </p:sp>
      <p:sp>
        <p:nvSpPr>
          <p:cNvPr id="10" name="Rectângulo 20"/>
          <p:cNvSpPr/>
          <p:nvPr/>
        </p:nvSpPr>
        <p:spPr>
          <a:xfrm>
            <a:off x="3923928" y="836712"/>
            <a:ext cx="5220072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Métodos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309320"/>
            <a:ext cx="504056" cy="50840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233" y="1340768"/>
            <a:ext cx="6450135" cy="482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9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0" y="6309320"/>
            <a:ext cx="7308304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249398" y="6309320"/>
            <a:ext cx="374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3.º Encontro de Utilizadores do QGIS Portugal</a:t>
            </a:r>
          </a:p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17 e 18 de Junho 2016, Porto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95250" y="6464369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b="1" dirty="0">
                <a:solidFill>
                  <a:schemeClr val="bg1"/>
                </a:solidFill>
                <a:latin typeface="Comic Sans MS" pitchFamily="66" charset="0"/>
              </a:rPr>
              <a:t>André Duarte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8244408" y="6309320"/>
            <a:ext cx="899592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8528126" y="6488668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6 </a:t>
            </a:r>
            <a:r>
              <a:rPr lang="pt-PT" sz="1100" b="1" dirty="0">
                <a:solidFill>
                  <a:schemeClr val="bg1"/>
                </a:solidFill>
                <a:latin typeface="Comic Sans MS" pitchFamily="66" charset="0"/>
              </a:rPr>
              <a:t>l  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13" name="Rectângulo 1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latin typeface="Comic Sans MS" pitchFamily="66" charset="0"/>
              </a:rPr>
              <a:t>Utilização de Ferramentas open </a:t>
            </a:r>
            <a:r>
              <a:rPr lang="pt-PT" sz="1200" b="1" dirty="0" err="1">
                <a:latin typeface="Comic Sans MS" pitchFamily="66" charset="0"/>
              </a:rPr>
              <a:t>source</a:t>
            </a:r>
            <a:r>
              <a:rPr lang="pt-PT" sz="1200" b="1" dirty="0">
                <a:latin typeface="Comic Sans MS" pitchFamily="66" charset="0"/>
              </a:rPr>
              <a:t> para a caraterização de uma paisagem. O módulo </a:t>
            </a:r>
            <a:r>
              <a:rPr lang="pt-PT" sz="1200" b="1" dirty="0" err="1">
                <a:latin typeface="Comic Sans MS" pitchFamily="66" charset="0"/>
              </a:rPr>
              <a:t>LecoS</a:t>
            </a:r>
            <a:r>
              <a:rPr lang="pt-PT" sz="1200" b="1" dirty="0">
                <a:latin typeface="Comic Sans MS" pitchFamily="66" charset="0"/>
              </a:rPr>
              <a:t> do QGIS</a:t>
            </a:r>
            <a:endParaRPr lang="pt-PT" sz="1200" b="1" i="1" dirty="0">
              <a:latin typeface="Comic Sans MS" pitchFamily="66" charset="0"/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0" y="836712"/>
            <a:ext cx="3923928" cy="43204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Material e Métodos</a:t>
            </a:r>
          </a:p>
        </p:txBody>
      </p:sp>
      <p:sp>
        <p:nvSpPr>
          <p:cNvPr id="10" name="Rectângulo 20"/>
          <p:cNvSpPr/>
          <p:nvPr/>
        </p:nvSpPr>
        <p:spPr>
          <a:xfrm>
            <a:off x="3923928" y="836712"/>
            <a:ext cx="5220072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Métricas e Índices de Biodiversidade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309320"/>
            <a:ext cx="504056" cy="50840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03828"/>
            <a:ext cx="1394460" cy="960120"/>
          </a:xfrm>
          <a:prstGeom prst="rect">
            <a:avLst/>
          </a:prstGeom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500352"/>
              </p:ext>
            </p:extLst>
          </p:nvPr>
        </p:nvGraphicFramePr>
        <p:xfrm>
          <a:off x="1761566" y="1900660"/>
          <a:ext cx="6266818" cy="3409334"/>
        </p:xfrm>
        <a:graphic>
          <a:graphicData uri="http://schemas.openxmlformats.org/drawingml/2006/table">
            <a:tbl>
              <a:tblPr firstRow="1" firstCol="1" bandRow="1"/>
              <a:tblGrid>
                <a:gridCol w="2218835">
                  <a:extLst>
                    <a:ext uri="{9D8B030D-6E8A-4147-A177-3AD203B41FA5}">
                      <a16:colId xmlns:a16="http://schemas.microsoft.com/office/drawing/2014/main" val="711137957"/>
                    </a:ext>
                  </a:extLst>
                </a:gridCol>
                <a:gridCol w="2218835">
                  <a:extLst>
                    <a:ext uri="{9D8B030D-6E8A-4147-A177-3AD203B41FA5}">
                      <a16:colId xmlns:a16="http://schemas.microsoft.com/office/drawing/2014/main" val="3623327124"/>
                    </a:ext>
                  </a:extLst>
                </a:gridCol>
                <a:gridCol w="986149">
                  <a:extLst>
                    <a:ext uri="{9D8B030D-6E8A-4147-A177-3AD203B41FA5}">
                      <a16:colId xmlns:a16="http://schemas.microsoft.com/office/drawing/2014/main" val="2834279628"/>
                    </a:ext>
                  </a:extLst>
                </a:gridCol>
                <a:gridCol w="842999">
                  <a:extLst>
                    <a:ext uri="{9D8B030D-6E8A-4147-A177-3AD203B41FA5}">
                      <a16:colId xmlns:a16="http://schemas.microsoft.com/office/drawing/2014/main" val="416589866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Forma Estrutural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Métrica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Classe 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Paisagem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94271"/>
                  </a:ext>
                </a:extLst>
              </a:tr>
              <a:tr h="282467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Área densidade e orla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i="1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Área Total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PT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18169"/>
                  </a:ext>
                </a:extLst>
              </a:tr>
              <a:tr h="28246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i="1" dirty="0" err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Landscape</a:t>
                      </a:r>
                      <a:r>
                        <a:rPr lang="pt-PT" sz="1100" i="1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100" i="1" dirty="0" err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Proportion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PT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64891"/>
                  </a:ext>
                </a:extLst>
              </a:tr>
              <a:tr h="2824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Forma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i="1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Fractal </a:t>
                      </a:r>
                      <a:r>
                        <a:rPr lang="pt-PT" sz="1100" i="1" dirty="0" err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Dimension</a:t>
                      </a:r>
                      <a:r>
                        <a:rPr lang="pt-PT" sz="1100" i="1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100" i="1" dirty="0" err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PT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027332"/>
                  </a:ext>
                </a:extLst>
              </a:tr>
              <a:tr h="2824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Área do Núcleo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i="1" dirty="0" err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Overall</a:t>
                      </a:r>
                      <a:r>
                        <a:rPr lang="pt-PT" sz="1100" i="1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Core </a:t>
                      </a:r>
                      <a:r>
                        <a:rPr lang="pt-PT" sz="1100" i="1" dirty="0" err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PT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012039"/>
                  </a:ext>
                </a:extLst>
              </a:tr>
              <a:tr h="282467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Agregação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i="1" kern="1200" dirty="0" err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r>
                        <a:rPr lang="pt-PT" sz="1100" i="1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100" i="1" kern="1200" dirty="0" err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pt-PT" sz="1100" i="1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100" i="1" kern="1200" dirty="0" err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Patches</a:t>
                      </a:r>
                      <a:endParaRPr lang="pt-PT" sz="1100" i="1" kern="12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PT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063543"/>
                  </a:ext>
                </a:extLst>
              </a:tr>
              <a:tr h="28246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i="1" dirty="0" err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</a:t>
                      </a:r>
                      <a:r>
                        <a:rPr lang="pt-PT" sz="1100" i="1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100" i="1" dirty="0" err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Meshsize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PT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732263"/>
                  </a:ext>
                </a:extLst>
              </a:tr>
              <a:tr h="282467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i="1" dirty="0" err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Splitting</a:t>
                      </a:r>
                      <a:r>
                        <a:rPr lang="pt-PT" sz="1100" i="1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100" i="1" dirty="0" err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PT" sz="1100" dirty="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86291"/>
                  </a:ext>
                </a:extLst>
              </a:tr>
              <a:tr h="282467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Diversidade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i="1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Índice de Shannon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PT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3800"/>
                  </a:ext>
                </a:extLst>
              </a:tr>
              <a:tr h="28246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i="1" dirty="0" err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Indice</a:t>
                      </a:r>
                      <a:r>
                        <a:rPr lang="pt-PT" sz="1100" i="1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Uniformidade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PT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P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05859"/>
                  </a:ext>
                </a:extLst>
              </a:tr>
              <a:tr h="28246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i="1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Índice Simpson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PT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1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P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35332"/>
                  </a:ext>
                </a:extLst>
              </a:tr>
            </a:tbl>
          </a:graphicData>
        </a:graphic>
      </p:graphicFrame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294052"/>
            <a:ext cx="1096796" cy="609331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807" y="5475927"/>
            <a:ext cx="1314450" cy="65722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178" y="5549307"/>
            <a:ext cx="15811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0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0" y="6309320"/>
            <a:ext cx="7308304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249398" y="6309320"/>
            <a:ext cx="374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3.º Encontro de Utilizadores do QGIS Portugal</a:t>
            </a:r>
          </a:p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17 e 18 de Junho 2016, Porto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95250" y="6464369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b="1" dirty="0">
                <a:solidFill>
                  <a:schemeClr val="bg1"/>
                </a:solidFill>
                <a:latin typeface="Comic Sans MS" pitchFamily="66" charset="0"/>
              </a:rPr>
              <a:t>André Duarte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8244408" y="6309320"/>
            <a:ext cx="899592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8528126" y="6488668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7 </a:t>
            </a:r>
            <a:r>
              <a:rPr lang="pt-PT" sz="1100" b="1" dirty="0">
                <a:solidFill>
                  <a:schemeClr val="bg1"/>
                </a:solidFill>
                <a:latin typeface="Comic Sans MS" pitchFamily="66" charset="0"/>
              </a:rPr>
              <a:t>l  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13" name="Rectângulo 1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latin typeface="Comic Sans MS" pitchFamily="66" charset="0"/>
              </a:rPr>
              <a:t>Utilização de Ferramentas open </a:t>
            </a:r>
            <a:r>
              <a:rPr lang="pt-PT" sz="1200" b="1" dirty="0" err="1">
                <a:latin typeface="Comic Sans MS" pitchFamily="66" charset="0"/>
              </a:rPr>
              <a:t>source</a:t>
            </a:r>
            <a:r>
              <a:rPr lang="pt-PT" sz="1200" b="1" dirty="0">
                <a:latin typeface="Comic Sans MS" pitchFamily="66" charset="0"/>
              </a:rPr>
              <a:t> para a caraterização de uma paisagem. O módulo </a:t>
            </a:r>
            <a:r>
              <a:rPr lang="pt-PT" sz="1200" b="1" dirty="0" err="1">
                <a:latin typeface="Comic Sans MS" pitchFamily="66" charset="0"/>
              </a:rPr>
              <a:t>LecoS</a:t>
            </a:r>
            <a:r>
              <a:rPr lang="pt-PT" sz="1200" b="1" dirty="0">
                <a:latin typeface="Comic Sans MS" pitchFamily="66" charset="0"/>
              </a:rPr>
              <a:t> do QGIS</a:t>
            </a:r>
            <a:endParaRPr lang="pt-PT" sz="1200" b="1" i="1" dirty="0">
              <a:latin typeface="Comic Sans MS" pitchFamily="66" charset="0"/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0" y="836712"/>
            <a:ext cx="3923928" cy="43204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Material e Métodos</a:t>
            </a:r>
          </a:p>
        </p:txBody>
      </p:sp>
      <p:sp>
        <p:nvSpPr>
          <p:cNvPr id="10" name="Rectângulo 20"/>
          <p:cNvSpPr/>
          <p:nvPr/>
        </p:nvSpPr>
        <p:spPr>
          <a:xfrm>
            <a:off x="3923928" y="836712"/>
            <a:ext cx="5220072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Uso do Modelador Gráfico e </a:t>
            </a:r>
            <a:r>
              <a:rPr lang="pt-PT" b="1" i="1" dirty="0" err="1">
                <a:latin typeface="Comic Sans MS" pitchFamily="66" charset="0"/>
              </a:rPr>
              <a:t>LecoS</a:t>
            </a:r>
            <a:endParaRPr lang="pt-PT" b="1" i="1" dirty="0">
              <a:latin typeface="Comic Sans MS" pitchFamily="66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309320"/>
            <a:ext cx="504056" cy="50840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671" y="1522715"/>
            <a:ext cx="2367440" cy="259517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4392488" cy="504021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140968"/>
            <a:ext cx="1656835" cy="284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2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0" y="6309320"/>
            <a:ext cx="7308304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249398" y="6309320"/>
            <a:ext cx="374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3.º Encontro de Utilizadores do QGIS Portugal</a:t>
            </a:r>
          </a:p>
          <a:p>
            <a:r>
              <a:rPr lang="pt-PT" sz="1200" b="1" dirty="0">
                <a:solidFill>
                  <a:schemeClr val="bg1"/>
                </a:solidFill>
                <a:latin typeface="Comic Sans MS" pitchFamily="66" charset="0"/>
              </a:rPr>
              <a:t>17 e 18 de Junho 2016, Porto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95250" y="6464369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b="1" dirty="0">
                <a:solidFill>
                  <a:schemeClr val="bg1"/>
                </a:solidFill>
                <a:latin typeface="Comic Sans MS" pitchFamily="66" charset="0"/>
              </a:rPr>
              <a:t>André Duarte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8244408" y="6309320"/>
            <a:ext cx="899592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8528126" y="6488668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8 </a:t>
            </a:r>
            <a:r>
              <a:rPr lang="pt-PT" sz="1100" b="1" dirty="0">
                <a:solidFill>
                  <a:schemeClr val="bg1"/>
                </a:solidFill>
                <a:latin typeface="Comic Sans MS" pitchFamily="66" charset="0"/>
              </a:rPr>
              <a:t>l  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13" name="Rectângulo 1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latin typeface="Comic Sans MS" pitchFamily="66" charset="0"/>
              </a:rPr>
              <a:t>Utilização de Ferramentas open </a:t>
            </a:r>
            <a:r>
              <a:rPr lang="pt-PT" sz="1200" b="1" dirty="0" err="1">
                <a:latin typeface="Comic Sans MS" pitchFamily="66" charset="0"/>
              </a:rPr>
              <a:t>source</a:t>
            </a:r>
            <a:r>
              <a:rPr lang="pt-PT" sz="1200" b="1" dirty="0">
                <a:latin typeface="Comic Sans MS" pitchFamily="66" charset="0"/>
              </a:rPr>
              <a:t> para a caraterização de uma paisagem. O módulo </a:t>
            </a:r>
            <a:r>
              <a:rPr lang="pt-PT" sz="1200" b="1" dirty="0" err="1">
                <a:latin typeface="Comic Sans MS" pitchFamily="66" charset="0"/>
              </a:rPr>
              <a:t>LecoS</a:t>
            </a:r>
            <a:r>
              <a:rPr lang="pt-PT" sz="1200" b="1" dirty="0">
                <a:latin typeface="Comic Sans MS" pitchFamily="66" charset="0"/>
              </a:rPr>
              <a:t> do QGIS</a:t>
            </a:r>
            <a:endParaRPr lang="pt-PT" sz="1200" b="1" i="1" dirty="0">
              <a:latin typeface="Comic Sans MS" pitchFamily="66" charset="0"/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0" y="836712"/>
            <a:ext cx="3923928" cy="43204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Resultados</a:t>
            </a:r>
          </a:p>
        </p:txBody>
      </p:sp>
      <p:sp>
        <p:nvSpPr>
          <p:cNvPr id="10" name="Rectângulo 20"/>
          <p:cNvSpPr/>
          <p:nvPr/>
        </p:nvSpPr>
        <p:spPr>
          <a:xfrm>
            <a:off x="3923928" y="836712"/>
            <a:ext cx="5220072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i="1" dirty="0">
                <a:latin typeface="Comic Sans MS" pitchFamily="66" charset="0"/>
              </a:rPr>
              <a:t>Uso/Ocupação do Solo 1990 e 2006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6309320"/>
            <a:ext cx="504056" cy="508402"/>
          </a:xfrm>
          <a:prstGeom prst="rect">
            <a:avLst/>
          </a:prstGeom>
        </p:spPr>
      </p:pic>
      <p:sp>
        <p:nvSpPr>
          <p:cNvPr id="3" name="Seta para a esquerda 2"/>
          <p:cNvSpPr/>
          <p:nvPr/>
        </p:nvSpPr>
        <p:spPr>
          <a:xfrm>
            <a:off x="7731478" y="3394567"/>
            <a:ext cx="584938" cy="25045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ta para a esquerda 15"/>
          <p:cNvSpPr/>
          <p:nvPr/>
        </p:nvSpPr>
        <p:spPr>
          <a:xfrm rot="10800000">
            <a:off x="7803486" y="2420887"/>
            <a:ext cx="584938" cy="255671"/>
          </a:xfrm>
          <a:prstGeom prst="lef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 para a esquerda 16"/>
          <p:cNvSpPr/>
          <p:nvPr/>
        </p:nvSpPr>
        <p:spPr>
          <a:xfrm>
            <a:off x="7731478" y="4509120"/>
            <a:ext cx="584938" cy="25045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eta para a esquerda 17"/>
          <p:cNvSpPr/>
          <p:nvPr/>
        </p:nvSpPr>
        <p:spPr>
          <a:xfrm rot="10800000">
            <a:off x="7740353" y="4077072"/>
            <a:ext cx="584938" cy="255671"/>
          </a:xfrm>
          <a:prstGeom prst="lef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ta para a esquerda 18"/>
          <p:cNvSpPr/>
          <p:nvPr/>
        </p:nvSpPr>
        <p:spPr>
          <a:xfrm>
            <a:off x="7731478" y="3754607"/>
            <a:ext cx="584938" cy="25045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Seta para a esquerda e para a direita 3"/>
          <p:cNvSpPr/>
          <p:nvPr/>
        </p:nvSpPr>
        <p:spPr>
          <a:xfrm>
            <a:off x="7704348" y="5075844"/>
            <a:ext cx="612068" cy="28803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4" y="1689986"/>
            <a:ext cx="7342380" cy="40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6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5182</TotalTime>
  <Words>1251</Words>
  <Application>Microsoft Office PowerPoint</Application>
  <PresentationFormat>Apresentação no Ecrã (4:3)</PresentationFormat>
  <Paragraphs>255</Paragraphs>
  <Slides>18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Comic Sans MS</vt:lpstr>
      <vt:lpstr>Courier New</vt:lpstr>
      <vt:lpstr>Times New Roman</vt:lpstr>
      <vt:lpstr>Wingdings</vt:lpstr>
      <vt:lpstr>Tema do Office</vt:lpstr>
      <vt:lpstr>    Utilização de Ferramentas open source para a caraterização de uma paisagem. O módulo LecoS do QGIS    André Duarte Porto, 17 de Junho de 2016    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André Duarte</dc:creator>
  <cp:lastModifiedBy>andre</cp:lastModifiedBy>
  <cp:revision>238</cp:revision>
  <dcterms:created xsi:type="dcterms:W3CDTF">2013-05-29T23:53:12Z</dcterms:created>
  <dcterms:modified xsi:type="dcterms:W3CDTF">2016-06-16T17:59:05Z</dcterms:modified>
</cp:coreProperties>
</file>