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82" y="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8ce3bd4e9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8ce3bd4e9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8ce3bd4e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8ce3bd4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8cf941ab9_3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8cf941ab9_3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8cf941ab9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8cf941ab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8cf941ab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8cf941ab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8cf941ab9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8cf941ab9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8cf941ab9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8cf941ab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8ce3bd4e9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8ce3bd4e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8ce3bd4e9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8ce3bd4e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8ce3bd4e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8ce3bd4e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9ad194ee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9ad194ee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9ad194ee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9ad194ee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9ad194eee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9ad194ee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8ce3bd4e9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8ce3bd4e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ad194ee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ad194ee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9ad194eee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9ad194ee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8ce3bd4e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8ce3bd4e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9ad194eee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9ad194ee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Video Game Sales</a:t>
            </a:r>
            <a:endParaRPr/>
          </a:p>
        </p:txBody>
      </p:sp>
      <p:sp>
        <p:nvSpPr>
          <p:cNvPr id="55" name="Google Shape;55;p13"/>
          <p:cNvSpPr txBox="1">
            <a:spLocks noGrp="1"/>
          </p:cNvSpPr>
          <p:nvPr>
            <p:ph type="subTitle" idx="1"/>
          </p:nvPr>
        </p:nvSpPr>
        <p:spPr>
          <a:xfrm>
            <a:off x="311700" y="2834125"/>
            <a:ext cx="8520600" cy="1199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IST 718 Big Data</a:t>
            </a:r>
            <a:endParaRPr/>
          </a:p>
          <a:p>
            <a:pPr marL="0" lvl="0" indent="0" algn="r" rtl="0">
              <a:spcBef>
                <a:spcPts val="0"/>
              </a:spcBef>
              <a:spcAft>
                <a:spcPts val="0"/>
              </a:spcAft>
              <a:buNone/>
            </a:pPr>
            <a:endParaRPr sz="1300"/>
          </a:p>
          <a:p>
            <a:pPr marL="0" marR="0" lvl="0" indent="0" algn="r" rtl="0">
              <a:lnSpc>
                <a:spcPct val="100000"/>
              </a:lnSpc>
              <a:spcBef>
                <a:spcPts val="0"/>
              </a:spcBef>
              <a:spcAft>
                <a:spcPts val="0"/>
              </a:spcAft>
              <a:buNone/>
            </a:pPr>
            <a:r>
              <a:rPr lang="en" sz="1700"/>
              <a:t>Sean Middleton, James Eakins </a:t>
            </a:r>
            <a:endParaRPr sz="1700"/>
          </a:p>
          <a:p>
            <a:pPr marL="0" marR="0" lvl="0" indent="0" algn="r" rtl="0">
              <a:lnSpc>
                <a:spcPct val="100000"/>
              </a:lnSpc>
              <a:spcBef>
                <a:spcPts val="0"/>
              </a:spcBef>
              <a:spcAft>
                <a:spcPts val="0"/>
              </a:spcAft>
              <a:buNone/>
            </a:pPr>
            <a:r>
              <a:rPr lang="en" sz="1700"/>
              <a:t>Richard Bump, Jonathan Ortiz</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Analyze : Naive Bayes</a:t>
            </a:r>
            <a:endParaRPr/>
          </a:p>
        </p:txBody>
      </p:sp>
      <p:sp>
        <p:nvSpPr>
          <p:cNvPr id="122" name="Google Shape;122;p22"/>
          <p:cNvSpPr txBox="1">
            <a:spLocks noGrp="1"/>
          </p:cNvSpPr>
          <p:nvPr>
            <p:ph type="body" idx="1"/>
          </p:nvPr>
        </p:nvSpPr>
        <p:spPr>
          <a:xfrm>
            <a:off x="4530700" y="1152475"/>
            <a:ext cx="4301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Naive Bayes has a 49% accuracy in determining whether a game will be above or below the median</a:t>
            </a:r>
            <a:endParaRPr/>
          </a:p>
        </p:txBody>
      </p:sp>
      <p:pic>
        <p:nvPicPr>
          <p:cNvPr id="123" name="Google Shape;123;p22"/>
          <p:cNvPicPr preferRelativeResize="0"/>
          <p:nvPr/>
        </p:nvPicPr>
        <p:blipFill rotWithShape="1">
          <a:blip r:embed="rId3">
            <a:alphaModFix/>
          </a:blip>
          <a:srcRect l="31425" t="40103" r="46802" b="49266"/>
          <a:stretch/>
        </p:blipFill>
        <p:spPr>
          <a:xfrm>
            <a:off x="431975" y="2250275"/>
            <a:ext cx="3365376" cy="924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Analyze : Logistic Regression </a:t>
            </a:r>
            <a:endParaRPr/>
          </a:p>
        </p:txBody>
      </p:sp>
      <p:sp>
        <p:nvSpPr>
          <p:cNvPr id="129" name="Google Shape;129;p23"/>
          <p:cNvSpPr txBox="1">
            <a:spLocks noGrp="1"/>
          </p:cNvSpPr>
          <p:nvPr>
            <p:ph type="body" idx="1"/>
          </p:nvPr>
        </p:nvSpPr>
        <p:spPr>
          <a:xfrm>
            <a:off x="311700" y="1804988"/>
            <a:ext cx="3807000" cy="21363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t>R squared: .398</a:t>
            </a:r>
            <a:endParaRPr sz="2100"/>
          </a:p>
          <a:p>
            <a:pPr marL="457200" lvl="0" indent="-361950" algn="l" rtl="0">
              <a:spcBef>
                <a:spcPts val="0"/>
              </a:spcBef>
              <a:spcAft>
                <a:spcPts val="0"/>
              </a:spcAft>
              <a:buSzPts val="2100"/>
              <a:buChar char="●"/>
            </a:pPr>
            <a:r>
              <a:rPr lang="en" sz="2100"/>
              <a:t>Most influential factors are the Game Ratings</a:t>
            </a:r>
            <a:endParaRPr sz="2100"/>
          </a:p>
          <a:p>
            <a:pPr marL="457200" lvl="0" indent="0" algn="l" rtl="0">
              <a:spcBef>
                <a:spcPts val="1600"/>
              </a:spcBef>
              <a:spcAft>
                <a:spcPts val="1600"/>
              </a:spcAft>
              <a:buNone/>
            </a:pPr>
            <a:endParaRPr/>
          </a:p>
        </p:txBody>
      </p:sp>
      <p:pic>
        <p:nvPicPr>
          <p:cNvPr id="130" name="Google Shape;130;p23"/>
          <p:cNvPicPr preferRelativeResize="0"/>
          <p:nvPr/>
        </p:nvPicPr>
        <p:blipFill>
          <a:blip r:embed="rId3">
            <a:alphaModFix/>
          </a:blip>
          <a:stretch>
            <a:fillRect/>
          </a:stretch>
        </p:blipFill>
        <p:spPr>
          <a:xfrm>
            <a:off x="4532450" y="780325"/>
            <a:ext cx="4299840" cy="4185626"/>
          </a:xfrm>
          <a:prstGeom prst="rect">
            <a:avLst/>
          </a:prstGeom>
          <a:noFill/>
          <a:ln>
            <a:noFill/>
          </a:ln>
        </p:spPr>
      </p:pic>
      <p:pic>
        <p:nvPicPr>
          <p:cNvPr id="131" name="Google Shape;131;p23"/>
          <p:cNvPicPr preferRelativeResize="0"/>
          <p:nvPr/>
        </p:nvPicPr>
        <p:blipFill>
          <a:blip r:embed="rId4">
            <a:alphaModFix/>
          </a:blip>
          <a:stretch>
            <a:fillRect/>
          </a:stretch>
        </p:blipFill>
        <p:spPr>
          <a:xfrm>
            <a:off x="152400" y="4426813"/>
            <a:ext cx="4267199" cy="5132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Analyze: Logistic Regression by Platform Group</a:t>
            </a:r>
            <a:endParaRPr/>
          </a:p>
        </p:txBody>
      </p:sp>
      <p:sp>
        <p:nvSpPr>
          <p:cNvPr id="137" name="Google Shape;137;p24"/>
          <p:cNvSpPr txBox="1">
            <a:spLocks noGrp="1"/>
          </p:cNvSpPr>
          <p:nvPr>
            <p:ph type="body" idx="1"/>
          </p:nvPr>
        </p:nvSpPr>
        <p:spPr>
          <a:xfrm>
            <a:off x="311700" y="1152475"/>
            <a:ext cx="2996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Platform Groups Accuracy</a:t>
            </a:r>
            <a:endParaRPr u="sng"/>
          </a:p>
          <a:p>
            <a:pPr marL="0" lvl="0" indent="0" algn="l" rtl="0">
              <a:spcBef>
                <a:spcPts val="1600"/>
              </a:spcBef>
              <a:spcAft>
                <a:spcPts val="0"/>
              </a:spcAft>
              <a:buNone/>
            </a:pPr>
            <a:r>
              <a:rPr lang="en"/>
              <a:t>Wii - 91% </a:t>
            </a:r>
            <a:endParaRPr/>
          </a:p>
          <a:p>
            <a:pPr marL="0" lvl="0" indent="0" algn="l" rtl="0">
              <a:spcBef>
                <a:spcPts val="1600"/>
              </a:spcBef>
              <a:spcAft>
                <a:spcPts val="0"/>
              </a:spcAft>
              <a:buNone/>
            </a:pPr>
            <a:r>
              <a:rPr lang="en"/>
              <a:t>Xbox - 91%</a:t>
            </a:r>
            <a:endParaRPr/>
          </a:p>
          <a:p>
            <a:pPr marL="0" lvl="0" indent="0" algn="l" rtl="0">
              <a:spcBef>
                <a:spcPts val="1600"/>
              </a:spcBef>
              <a:spcAft>
                <a:spcPts val="0"/>
              </a:spcAft>
              <a:buNone/>
            </a:pPr>
            <a:r>
              <a:rPr lang="en"/>
              <a:t>Playstation - 93%</a:t>
            </a:r>
            <a:endParaRPr/>
          </a:p>
          <a:p>
            <a:pPr marL="0" lvl="0" indent="0" algn="l" rtl="0">
              <a:spcBef>
                <a:spcPts val="1600"/>
              </a:spcBef>
              <a:spcAft>
                <a:spcPts val="0"/>
              </a:spcAft>
              <a:buNone/>
            </a:pPr>
            <a:r>
              <a:rPr lang="en"/>
              <a:t>PC - 93%</a:t>
            </a:r>
            <a:endParaRPr/>
          </a:p>
          <a:p>
            <a:pPr marL="0" lvl="0" indent="0" algn="l" rtl="0">
              <a:spcBef>
                <a:spcPts val="1600"/>
              </a:spcBef>
              <a:spcAft>
                <a:spcPts val="1600"/>
              </a:spcAft>
              <a:buNone/>
            </a:pPr>
            <a:r>
              <a:rPr lang="en"/>
              <a:t>*Genres perform differently in different platform groups.</a:t>
            </a:r>
            <a:endParaRPr/>
          </a:p>
        </p:txBody>
      </p:sp>
      <p:pic>
        <p:nvPicPr>
          <p:cNvPr id="138" name="Google Shape;138;p24"/>
          <p:cNvPicPr preferRelativeResize="0"/>
          <p:nvPr/>
        </p:nvPicPr>
        <p:blipFill>
          <a:blip r:embed="rId3">
            <a:alphaModFix/>
          </a:blip>
          <a:stretch>
            <a:fillRect/>
          </a:stretch>
        </p:blipFill>
        <p:spPr>
          <a:xfrm>
            <a:off x="3460200" y="1170125"/>
            <a:ext cx="2544926" cy="1703951"/>
          </a:xfrm>
          <a:prstGeom prst="rect">
            <a:avLst/>
          </a:prstGeom>
          <a:noFill/>
          <a:ln>
            <a:noFill/>
          </a:ln>
        </p:spPr>
      </p:pic>
      <p:pic>
        <p:nvPicPr>
          <p:cNvPr id="139" name="Google Shape;139;p24"/>
          <p:cNvPicPr preferRelativeResize="0"/>
          <p:nvPr/>
        </p:nvPicPr>
        <p:blipFill>
          <a:blip r:embed="rId4">
            <a:alphaModFix/>
          </a:blip>
          <a:stretch>
            <a:fillRect/>
          </a:stretch>
        </p:blipFill>
        <p:spPr>
          <a:xfrm>
            <a:off x="6138075" y="1170125"/>
            <a:ext cx="2631774" cy="1703951"/>
          </a:xfrm>
          <a:prstGeom prst="rect">
            <a:avLst/>
          </a:prstGeom>
          <a:noFill/>
          <a:ln>
            <a:noFill/>
          </a:ln>
        </p:spPr>
      </p:pic>
      <p:pic>
        <p:nvPicPr>
          <p:cNvPr id="140" name="Google Shape;140;p24"/>
          <p:cNvPicPr preferRelativeResize="0"/>
          <p:nvPr/>
        </p:nvPicPr>
        <p:blipFill>
          <a:blip r:embed="rId5">
            <a:alphaModFix/>
          </a:blip>
          <a:stretch>
            <a:fillRect/>
          </a:stretch>
        </p:blipFill>
        <p:spPr>
          <a:xfrm>
            <a:off x="3460200" y="3026476"/>
            <a:ext cx="2525468" cy="1964626"/>
          </a:xfrm>
          <a:prstGeom prst="rect">
            <a:avLst/>
          </a:prstGeom>
          <a:noFill/>
          <a:ln>
            <a:noFill/>
          </a:ln>
        </p:spPr>
      </p:pic>
      <p:pic>
        <p:nvPicPr>
          <p:cNvPr id="141" name="Google Shape;141;p24"/>
          <p:cNvPicPr preferRelativeResize="0"/>
          <p:nvPr/>
        </p:nvPicPr>
        <p:blipFill>
          <a:blip r:embed="rId6">
            <a:alphaModFix/>
          </a:blip>
          <a:stretch>
            <a:fillRect/>
          </a:stretch>
        </p:blipFill>
        <p:spPr>
          <a:xfrm>
            <a:off x="6138075" y="3026475"/>
            <a:ext cx="2694224" cy="1832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Analyze: Random Forest</a:t>
            </a:r>
            <a:endParaRPr/>
          </a:p>
        </p:txBody>
      </p:sp>
      <p:sp>
        <p:nvSpPr>
          <p:cNvPr id="147" name="Google Shape;147;p25"/>
          <p:cNvSpPr txBox="1">
            <a:spLocks noGrp="1"/>
          </p:cNvSpPr>
          <p:nvPr>
            <p:ph type="body" idx="1"/>
          </p:nvPr>
        </p:nvSpPr>
        <p:spPr>
          <a:xfrm>
            <a:off x="526675" y="1656125"/>
            <a:ext cx="3621600" cy="27456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sz="1800"/>
              <a:t>Accuracy : 58.8%</a:t>
            </a:r>
            <a:endParaRPr sz="1800"/>
          </a:p>
          <a:p>
            <a:pPr marL="457200" marR="0" lvl="0" indent="-342900" algn="l" rtl="0">
              <a:lnSpc>
                <a:spcPct val="115000"/>
              </a:lnSpc>
              <a:spcBef>
                <a:spcPts val="0"/>
              </a:spcBef>
              <a:spcAft>
                <a:spcPts val="0"/>
              </a:spcAft>
              <a:buSzPts val="1800"/>
              <a:buChar char="●"/>
            </a:pPr>
            <a:r>
              <a:rPr lang="en" sz="1800"/>
              <a:t>3 example platforms shows that Global sales goes increases when North America Sales increases.</a:t>
            </a:r>
            <a:endParaRPr sz="1800"/>
          </a:p>
          <a:p>
            <a:pPr marL="457200" lvl="0" indent="-342900" algn="l" rtl="0">
              <a:spcBef>
                <a:spcPts val="0"/>
              </a:spcBef>
              <a:spcAft>
                <a:spcPts val="0"/>
              </a:spcAft>
              <a:buSzPts val="1800"/>
              <a:buChar char="●"/>
            </a:pPr>
            <a:r>
              <a:rPr lang="en" sz="1800"/>
              <a:t>NA Sales and Global Sales are the most important features to predict the sales</a:t>
            </a:r>
            <a:endParaRPr sz="1800"/>
          </a:p>
          <a:p>
            <a:pPr marL="457200" lvl="0" indent="0" algn="l" rtl="0">
              <a:spcBef>
                <a:spcPts val="1600"/>
              </a:spcBef>
              <a:spcAft>
                <a:spcPts val="1600"/>
              </a:spcAft>
              <a:buNone/>
            </a:pPr>
            <a:r>
              <a:rPr lang="en"/>
              <a:t> </a:t>
            </a:r>
            <a:endParaRPr/>
          </a:p>
        </p:txBody>
      </p:sp>
      <p:pic>
        <p:nvPicPr>
          <p:cNvPr id="148" name="Google Shape;148;p25"/>
          <p:cNvPicPr preferRelativeResize="0"/>
          <p:nvPr/>
        </p:nvPicPr>
        <p:blipFill>
          <a:blip r:embed="rId3">
            <a:alphaModFix/>
          </a:blip>
          <a:stretch>
            <a:fillRect/>
          </a:stretch>
        </p:blipFill>
        <p:spPr>
          <a:xfrm>
            <a:off x="4464000" y="1217225"/>
            <a:ext cx="2232525" cy="1903225"/>
          </a:xfrm>
          <a:prstGeom prst="rect">
            <a:avLst/>
          </a:prstGeom>
          <a:noFill/>
          <a:ln>
            <a:noFill/>
          </a:ln>
        </p:spPr>
      </p:pic>
      <p:pic>
        <p:nvPicPr>
          <p:cNvPr id="149" name="Google Shape;149;p25"/>
          <p:cNvPicPr preferRelativeResize="0"/>
          <p:nvPr/>
        </p:nvPicPr>
        <p:blipFill>
          <a:blip r:embed="rId4">
            <a:alphaModFix/>
          </a:blip>
          <a:stretch>
            <a:fillRect/>
          </a:stretch>
        </p:blipFill>
        <p:spPr>
          <a:xfrm>
            <a:off x="4440500" y="3169325"/>
            <a:ext cx="2279512" cy="1718250"/>
          </a:xfrm>
          <a:prstGeom prst="rect">
            <a:avLst/>
          </a:prstGeom>
          <a:noFill/>
          <a:ln>
            <a:noFill/>
          </a:ln>
        </p:spPr>
      </p:pic>
      <p:pic>
        <p:nvPicPr>
          <p:cNvPr id="150" name="Google Shape;150;p25"/>
          <p:cNvPicPr preferRelativeResize="0"/>
          <p:nvPr/>
        </p:nvPicPr>
        <p:blipFill>
          <a:blip r:embed="rId5">
            <a:alphaModFix/>
          </a:blip>
          <a:stretch>
            <a:fillRect/>
          </a:stretch>
        </p:blipFill>
        <p:spPr>
          <a:xfrm>
            <a:off x="6801488" y="1332900"/>
            <a:ext cx="2142675" cy="1671863"/>
          </a:xfrm>
          <a:prstGeom prst="rect">
            <a:avLst/>
          </a:prstGeom>
          <a:noFill/>
          <a:ln>
            <a:noFill/>
          </a:ln>
        </p:spPr>
      </p:pic>
      <p:pic>
        <p:nvPicPr>
          <p:cNvPr id="151" name="Google Shape;151;p25"/>
          <p:cNvPicPr preferRelativeResize="0"/>
          <p:nvPr/>
        </p:nvPicPr>
        <p:blipFill>
          <a:blip r:embed="rId6">
            <a:alphaModFix/>
          </a:blip>
          <a:stretch>
            <a:fillRect/>
          </a:stretch>
        </p:blipFill>
        <p:spPr>
          <a:xfrm>
            <a:off x="6801499" y="3093506"/>
            <a:ext cx="2142675" cy="18698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Analyze: Random Forest </a:t>
            </a:r>
            <a:endParaRPr/>
          </a:p>
        </p:txBody>
      </p:sp>
      <p:sp>
        <p:nvSpPr>
          <p:cNvPr id="157" name="Google Shape;157;p26"/>
          <p:cNvSpPr txBox="1">
            <a:spLocks noGrp="1"/>
          </p:cNvSpPr>
          <p:nvPr>
            <p:ph type="body" idx="1"/>
          </p:nvPr>
        </p:nvSpPr>
        <p:spPr>
          <a:xfrm>
            <a:off x="311700" y="1152475"/>
            <a:ext cx="4306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58" name="Google Shape;158;p26"/>
          <p:cNvSpPr txBox="1">
            <a:spLocks noGrp="1"/>
          </p:cNvSpPr>
          <p:nvPr>
            <p:ph type="body" idx="1"/>
          </p:nvPr>
        </p:nvSpPr>
        <p:spPr>
          <a:xfrm>
            <a:off x="311700" y="3355700"/>
            <a:ext cx="8472900" cy="1381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t>PS (PS2, PS3, PS4) platforms mostly dominated the decision at the end</a:t>
            </a:r>
            <a:endParaRPr sz="2100"/>
          </a:p>
          <a:p>
            <a:pPr marL="457200" lvl="0" indent="0" algn="l" rtl="0">
              <a:spcBef>
                <a:spcPts val="1600"/>
              </a:spcBef>
              <a:spcAft>
                <a:spcPts val="1600"/>
              </a:spcAft>
              <a:buNone/>
            </a:pPr>
            <a:r>
              <a:rPr lang="en"/>
              <a:t> </a:t>
            </a:r>
            <a:endParaRPr/>
          </a:p>
        </p:txBody>
      </p:sp>
      <p:pic>
        <p:nvPicPr>
          <p:cNvPr id="159" name="Google Shape;159;p26"/>
          <p:cNvPicPr preferRelativeResize="0"/>
          <p:nvPr/>
        </p:nvPicPr>
        <p:blipFill>
          <a:blip r:embed="rId3">
            <a:alphaModFix/>
          </a:blip>
          <a:stretch>
            <a:fillRect/>
          </a:stretch>
        </p:blipFill>
        <p:spPr>
          <a:xfrm>
            <a:off x="0" y="1191520"/>
            <a:ext cx="9144001" cy="20620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Analyze: Random Forest</a:t>
            </a:r>
            <a:endParaRPr/>
          </a:p>
        </p:txBody>
      </p:sp>
      <p:sp>
        <p:nvSpPr>
          <p:cNvPr id="165" name="Google Shape;165;p27"/>
          <p:cNvSpPr txBox="1">
            <a:spLocks noGrp="1"/>
          </p:cNvSpPr>
          <p:nvPr>
            <p:ph type="body" idx="1"/>
          </p:nvPr>
        </p:nvSpPr>
        <p:spPr>
          <a:xfrm>
            <a:off x="526675" y="1656125"/>
            <a:ext cx="3812700" cy="27456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t>Accuracy : 36.2% for the classifier</a:t>
            </a:r>
            <a:endParaRPr sz="2100"/>
          </a:p>
          <a:p>
            <a:pPr marL="457200" lvl="0" indent="-361950" algn="l" rtl="0">
              <a:spcBef>
                <a:spcPts val="1600"/>
              </a:spcBef>
              <a:spcAft>
                <a:spcPts val="0"/>
              </a:spcAft>
              <a:buSzPts val="2100"/>
              <a:buChar char="●"/>
            </a:pPr>
            <a:r>
              <a:rPr lang="en" sz="2100"/>
              <a:t>Global sales has higher impact on making decisions. </a:t>
            </a:r>
            <a:endParaRPr sz="2100"/>
          </a:p>
          <a:p>
            <a:pPr marL="457200" lvl="0" indent="0" algn="l" rtl="0">
              <a:spcBef>
                <a:spcPts val="1600"/>
              </a:spcBef>
              <a:spcAft>
                <a:spcPts val="1600"/>
              </a:spcAft>
              <a:buNone/>
            </a:pPr>
            <a:r>
              <a:rPr lang="en"/>
              <a:t> </a:t>
            </a:r>
            <a:endParaRPr/>
          </a:p>
        </p:txBody>
      </p:sp>
      <p:pic>
        <p:nvPicPr>
          <p:cNvPr id="166" name="Google Shape;166;p27"/>
          <p:cNvPicPr preferRelativeResize="0"/>
          <p:nvPr/>
        </p:nvPicPr>
        <p:blipFill>
          <a:blip r:embed="rId3">
            <a:alphaModFix/>
          </a:blip>
          <a:stretch>
            <a:fillRect/>
          </a:stretch>
        </p:blipFill>
        <p:spPr>
          <a:xfrm>
            <a:off x="5521771" y="1051121"/>
            <a:ext cx="2706825" cy="2085825"/>
          </a:xfrm>
          <a:prstGeom prst="rect">
            <a:avLst/>
          </a:prstGeom>
          <a:noFill/>
          <a:ln>
            <a:noFill/>
          </a:ln>
        </p:spPr>
      </p:pic>
      <p:pic>
        <p:nvPicPr>
          <p:cNvPr id="167" name="Google Shape;167;p27"/>
          <p:cNvPicPr preferRelativeResize="0"/>
          <p:nvPr/>
        </p:nvPicPr>
        <p:blipFill>
          <a:blip r:embed="rId4">
            <a:alphaModFix/>
          </a:blip>
          <a:stretch>
            <a:fillRect/>
          </a:stretch>
        </p:blipFill>
        <p:spPr>
          <a:xfrm>
            <a:off x="4808263" y="3403500"/>
            <a:ext cx="4133850" cy="647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 : Data Answers</a:t>
            </a:r>
            <a:endParaRPr/>
          </a:p>
        </p:txBody>
      </p:sp>
      <p:sp>
        <p:nvSpPr>
          <p:cNvPr id="173" name="Google Shape;173;p28"/>
          <p:cNvSpPr txBox="1">
            <a:spLocks noGrp="1"/>
          </p:cNvSpPr>
          <p:nvPr>
            <p:ph type="body" idx="1"/>
          </p:nvPr>
        </p:nvSpPr>
        <p:spPr>
          <a:xfrm>
            <a:off x="311700" y="1152475"/>
            <a:ext cx="4088400" cy="391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Can we accurately predict the sales of a game in Global?</a:t>
            </a:r>
            <a:endParaRPr sz="1800"/>
          </a:p>
          <a:p>
            <a:pPr marL="457200" lvl="0" indent="-342900" algn="l" rtl="0">
              <a:spcBef>
                <a:spcPts val="0"/>
              </a:spcBef>
              <a:spcAft>
                <a:spcPts val="0"/>
              </a:spcAft>
              <a:buSzPts val="1800"/>
              <a:buAutoNum type="arabicPeriod"/>
            </a:pPr>
            <a:r>
              <a:rPr lang="en" sz="1800"/>
              <a:t>Can we predict whether a game will sell above or below the median price?</a:t>
            </a:r>
            <a:endParaRPr sz="1800"/>
          </a:p>
          <a:p>
            <a:pPr marL="457200" lvl="0" indent="-342900" algn="l" rtl="0">
              <a:spcBef>
                <a:spcPts val="0"/>
              </a:spcBef>
              <a:spcAft>
                <a:spcPts val="0"/>
              </a:spcAft>
              <a:buSzPts val="1800"/>
              <a:buAutoNum type="arabicPeriod"/>
            </a:pPr>
            <a:r>
              <a:rPr lang="en" sz="1800"/>
              <a:t>What is the best model to predict sales of games in the world?</a:t>
            </a:r>
            <a:endParaRPr sz="1800"/>
          </a:p>
          <a:p>
            <a:pPr marL="457200" lvl="0" indent="-342900" algn="l" rtl="0">
              <a:spcBef>
                <a:spcPts val="0"/>
              </a:spcBef>
              <a:spcAft>
                <a:spcPts val="0"/>
              </a:spcAft>
              <a:buSzPts val="1800"/>
              <a:buAutoNum type="arabicPeriod"/>
            </a:pPr>
            <a:r>
              <a:rPr lang="en" sz="1800"/>
              <a:t>Which platform will produce the most future Sales?</a:t>
            </a:r>
            <a:endParaRPr/>
          </a:p>
        </p:txBody>
      </p:sp>
      <p:sp>
        <p:nvSpPr>
          <p:cNvPr id="174" name="Google Shape;174;p28"/>
          <p:cNvSpPr txBox="1">
            <a:spLocks noGrp="1"/>
          </p:cNvSpPr>
          <p:nvPr>
            <p:ph type="body" idx="2"/>
          </p:nvPr>
        </p:nvSpPr>
        <p:spPr>
          <a:xfrm>
            <a:off x="4832400" y="1152475"/>
            <a:ext cx="4088400" cy="3810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rabicPeriod"/>
            </a:pPr>
            <a:r>
              <a:rPr lang="en" sz="1500"/>
              <a:t>With the models and data we have we are not able to accurately determine how well a game will sell in term of exact dollars.</a:t>
            </a:r>
            <a:endParaRPr sz="1500"/>
          </a:p>
          <a:p>
            <a:pPr marL="457200" lvl="0" indent="-323850" algn="l" rtl="0">
              <a:spcBef>
                <a:spcPts val="0"/>
              </a:spcBef>
              <a:spcAft>
                <a:spcPts val="0"/>
              </a:spcAft>
              <a:buSzPts val="1500"/>
              <a:buAutoNum type="arabicPeriod"/>
            </a:pPr>
            <a:r>
              <a:rPr lang="en" sz="1500"/>
              <a:t>Yes we can predict this with an accuracy of 82%</a:t>
            </a:r>
            <a:endParaRPr sz="1500"/>
          </a:p>
          <a:p>
            <a:pPr marL="457200" lvl="0" indent="-323850" algn="l" rtl="0">
              <a:spcBef>
                <a:spcPts val="0"/>
              </a:spcBef>
              <a:spcAft>
                <a:spcPts val="0"/>
              </a:spcAft>
              <a:buSzPts val="1500"/>
              <a:buAutoNum type="arabicPeriod"/>
            </a:pPr>
            <a:r>
              <a:rPr lang="en" sz="1500"/>
              <a:t>The best model to predict above or below median sales is Logistic Regression. </a:t>
            </a:r>
            <a:endParaRPr sz="1500"/>
          </a:p>
          <a:p>
            <a:pPr marL="457200" lvl="0" indent="-323850" algn="l" rtl="0">
              <a:spcBef>
                <a:spcPts val="0"/>
              </a:spcBef>
              <a:spcAft>
                <a:spcPts val="0"/>
              </a:spcAft>
              <a:buSzPts val="1500"/>
              <a:buAutoNum type="arabicPeriod"/>
            </a:pPr>
            <a:r>
              <a:rPr lang="en" sz="1500"/>
              <a:t>A newer platform according to out data Sony is the best seller (PS4), PC also will forever be a platform of choice.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  Conclusion </a:t>
            </a:r>
            <a:endParaRPr/>
          </a:p>
        </p:txBody>
      </p:sp>
      <p:sp>
        <p:nvSpPr>
          <p:cNvPr id="180" name="Google Shape;180;p29"/>
          <p:cNvSpPr txBox="1">
            <a:spLocks noGrp="1"/>
          </p:cNvSpPr>
          <p:nvPr>
            <p:ph type="body" idx="1"/>
          </p:nvPr>
        </p:nvSpPr>
        <p:spPr>
          <a:xfrm>
            <a:off x="311700" y="1152475"/>
            <a:ext cx="8418300" cy="3729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sz="1800"/>
              <a:t>Video Games Developers should target </a:t>
            </a:r>
            <a:r>
              <a:rPr lang="en" sz="1800" b="1">
                <a:solidFill>
                  <a:srgbClr val="0000FF"/>
                </a:solidFill>
              </a:rPr>
              <a:t>Rating, Genre, and Platform</a:t>
            </a:r>
            <a:r>
              <a:rPr lang="en" sz="1800"/>
              <a:t>.</a:t>
            </a:r>
            <a:endParaRPr sz="1800"/>
          </a:p>
          <a:p>
            <a:pPr marL="457200" marR="0" lvl="0" indent="-342900" algn="l" rtl="0">
              <a:lnSpc>
                <a:spcPct val="115000"/>
              </a:lnSpc>
              <a:spcBef>
                <a:spcPts val="0"/>
              </a:spcBef>
              <a:spcAft>
                <a:spcPts val="0"/>
              </a:spcAft>
              <a:buSzPts val="1800"/>
              <a:buAutoNum type="arabicPeriod"/>
            </a:pPr>
            <a:r>
              <a:rPr lang="en" sz="1800"/>
              <a:t>Genre associated with </a:t>
            </a:r>
            <a:r>
              <a:rPr lang="en" sz="1800" b="1">
                <a:solidFill>
                  <a:srgbClr val="0000FF"/>
                </a:solidFill>
              </a:rPr>
              <a:t>Adults</a:t>
            </a:r>
            <a:r>
              <a:rPr lang="en" sz="1800"/>
              <a:t> will have higher likelihood of sales.</a:t>
            </a:r>
            <a:endParaRPr sz="1800"/>
          </a:p>
          <a:p>
            <a:pPr marL="457200" marR="0" lvl="0" indent="-342900" algn="l" rtl="0">
              <a:lnSpc>
                <a:spcPct val="115000"/>
              </a:lnSpc>
              <a:spcBef>
                <a:spcPts val="0"/>
              </a:spcBef>
              <a:spcAft>
                <a:spcPts val="0"/>
              </a:spcAft>
              <a:buSzPts val="1800"/>
              <a:buAutoNum type="arabicPeriod"/>
            </a:pPr>
            <a:r>
              <a:rPr lang="en" sz="1800"/>
              <a:t>Logistics Regression performed well, </a:t>
            </a:r>
            <a:r>
              <a:rPr lang="en" sz="1800" b="1">
                <a:solidFill>
                  <a:srgbClr val="0000FF"/>
                </a:solidFill>
              </a:rPr>
              <a:t>82%</a:t>
            </a:r>
            <a:r>
              <a:rPr lang="en" sz="1800"/>
              <a:t> accurate.</a:t>
            </a:r>
            <a:endParaRPr sz="1800"/>
          </a:p>
          <a:p>
            <a:pPr marL="457200" marR="0" lvl="0" indent="-342900" algn="l" rtl="0">
              <a:lnSpc>
                <a:spcPct val="115000"/>
              </a:lnSpc>
              <a:spcBef>
                <a:spcPts val="0"/>
              </a:spcBef>
              <a:spcAft>
                <a:spcPts val="0"/>
              </a:spcAft>
              <a:buSzPts val="1800"/>
              <a:buAutoNum type="arabicPeriod"/>
            </a:pPr>
            <a:r>
              <a:rPr lang="en" sz="1800"/>
              <a:t>Logistic Regression </a:t>
            </a:r>
            <a:r>
              <a:rPr lang="en" sz="1800" b="1">
                <a:solidFill>
                  <a:srgbClr val="0000FF"/>
                </a:solidFill>
              </a:rPr>
              <a:t>Improved to 91-93%</a:t>
            </a:r>
            <a:r>
              <a:rPr lang="en" sz="1800"/>
              <a:t> by grouping platforms.</a:t>
            </a:r>
            <a:endParaRPr sz="1800"/>
          </a:p>
          <a:p>
            <a:pPr marL="457200" marR="0" lvl="0" indent="-342900" algn="l" rtl="0">
              <a:lnSpc>
                <a:spcPct val="115000"/>
              </a:lnSpc>
              <a:spcBef>
                <a:spcPts val="0"/>
              </a:spcBef>
              <a:spcAft>
                <a:spcPts val="0"/>
              </a:spcAft>
              <a:buSzPts val="1800"/>
              <a:buAutoNum type="arabicPeriod"/>
            </a:pPr>
            <a:r>
              <a:rPr lang="en" sz="1800"/>
              <a:t>Random Forest performed well but not as well as Logistic Regression.</a:t>
            </a:r>
            <a:endParaRPr sz="1800"/>
          </a:p>
          <a:p>
            <a:pPr marL="914400" marR="0" lvl="1" indent="-342900" algn="l" rtl="0">
              <a:lnSpc>
                <a:spcPct val="115000"/>
              </a:lnSpc>
              <a:spcBef>
                <a:spcPts val="0"/>
              </a:spcBef>
              <a:spcAft>
                <a:spcPts val="0"/>
              </a:spcAft>
              <a:buSzPts val="1800"/>
              <a:buAutoNum type="alphaLcPeriod"/>
            </a:pPr>
            <a:r>
              <a:rPr lang="en" sz="1800"/>
              <a:t>Regressor </a:t>
            </a:r>
            <a:r>
              <a:rPr lang="en" sz="1800" b="1">
                <a:solidFill>
                  <a:srgbClr val="0000FF"/>
                </a:solidFill>
              </a:rPr>
              <a:t>58%</a:t>
            </a:r>
            <a:endParaRPr sz="1800" b="1">
              <a:solidFill>
                <a:srgbClr val="0000FF"/>
              </a:solidFill>
            </a:endParaRPr>
          </a:p>
          <a:p>
            <a:pPr marL="914400" marR="0" lvl="1" indent="-342900" algn="l" rtl="0">
              <a:lnSpc>
                <a:spcPct val="115000"/>
              </a:lnSpc>
              <a:spcBef>
                <a:spcPts val="0"/>
              </a:spcBef>
              <a:spcAft>
                <a:spcPts val="0"/>
              </a:spcAft>
              <a:buSzPts val="1800"/>
              <a:buAutoNum type="alphaLcPeriod"/>
            </a:pPr>
            <a:r>
              <a:rPr lang="en" sz="1800"/>
              <a:t>Classifier </a:t>
            </a:r>
            <a:r>
              <a:rPr lang="en" sz="1800" b="1">
                <a:solidFill>
                  <a:srgbClr val="CC0000"/>
                </a:solidFill>
              </a:rPr>
              <a:t>36%</a:t>
            </a:r>
            <a:endParaRPr sz="1800" b="1">
              <a:solidFill>
                <a:srgbClr val="CC0000"/>
              </a:solidFill>
            </a:endParaRPr>
          </a:p>
          <a:p>
            <a:pPr marL="457200" marR="0" lvl="0" indent="-342900" algn="l" rtl="0">
              <a:lnSpc>
                <a:spcPct val="115000"/>
              </a:lnSpc>
              <a:spcBef>
                <a:spcPts val="0"/>
              </a:spcBef>
              <a:spcAft>
                <a:spcPts val="0"/>
              </a:spcAft>
              <a:buSzPts val="1800"/>
              <a:buAutoNum type="arabicPeriod"/>
            </a:pPr>
            <a:r>
              <a:rPr lang="en" sz="1800"/>
              <a:t>Naive Bayes was </a:t>
            </a:r>
            <a:r>
              <a:rPr lang="en" sz="1800" b="1">
                <a:solidFill>
                  <a:srgbClr val="CC0000"/>
                </a:solidFill>
              </a:rPr>
              <a:t>49%</a:t>
            </a:r>
            <a:r>
              <a:rPr lang="en" sz="1800"/>
              <a:t> accurate.</a:t>
            </a:r>
            <a:endParaRPr sz="1800"/>
          </a:p>
          <a:p>
            <a:pPr marL="457200" marR="0" lvl="0" indent="-342900" algn="l" rtl="0">
              <a:lnSpc>
                <a:spcPct val="115000"/>
              </a:lnSpc>
              <a:spcBef>
                <a:spcPts val="0"/>
              </a:spcBef>
              <a:spcAft>
                <a:spcPts val="0"/>
              </a:spcAft>
              <a:buSzPts val="1800"/>
              <a:buAutoNum type="arabicPeriod"/>
            </a:pPr>
            <a:r>
              <a:rPr lang="en" sz="1800"/>
              <a:t>Linear Regression was </a:t>
            </a:r>
            <a:r>
              <a:rPr lang="en" sz="1800" b="1">
                <a:solidFill>
                  <a:srgbClr val="CC0000"/>
                </a:solidFill>
              </a:rPr>
              <a:t>47%</a:t>
            </a:r>
            <a:r>
              <a:rPr lang="en" sz="1800"/>
              <a:t> accurate.</a:t>
            </a:r>
            <a:endParaRPr sz="1800"/>
          </a:p>
          <a:p>
            <a:pPr marL="457200" marR="0" lvl="0" indent="0" algn="l" rtl="0">
              <a:lnSpc>
                <a:spcPct val="115000"/>
              </a:lnSpc>
              <a:spcBef>
                <a:spcPts val="1600"/>
              </a:spcBef>
              <a:spcAft>
                <a:spcPts val="0"/>
              </a:spcAft>
              <a:buNone/>
            </a:pPr>
            <a:endParaRPr sz="1800"/>
          </a:p>
          <a:p>
            <a:pPr marL="0" marR="0" lvl="0" indent="0" algn="l" rtl="0">
              <a:lnSpc>
                <a:spcPct val="115000"/>
              </a:lnSpc>
              <a:spcBef>
                <a:spcPts val="1600"/>
              </a:spcBef>
              <a:spcAft>
                <a:spcPts val="0"/>
              </a:spcAft>
              <a:buNone/>
            </a:pPr>
            <a:endParaRPr sz="1800"/>
          </a:p>
          <a:p>
            <a:pPr marL="457200" marR="0" lvl="0" indent="0" algn="l" rtl="0">
              <a:lnSpc>
                <a:spcPct val="115000"/>
              </a:lnSpc>
              <a:spcBef>
                <a:spcPts val="1600"/>
              </a:spcBef>
              <a:spcAft>
                <a:spcPts val="1600"/>
              </a:spcAft>
              <a:buNone/>
            </a:pPr>
            <a:endParaRPr sz="1800"/>
          </a:p>
        </p:txBody>
      </p:sp>
      <p:pic>
        <p:nvPicPr>
          <p:cNvPr id="181" name="Google Shape;181;p29"/>
          <p:cNvPicPr preferRelativeResize="0"/>
          <p:nvPr/>
        </p:nvPicPr>
        <p:blipFill>
          <a:blip r:embed="rId3">
            <a:alphaModFix/>
          </a:blip>
          <a:stretch>
            <a:fillRect/>
          </a:stretch>
        </p:blipFill>
        <p:spPr>
          <a:xfrm>
            <a:off x="5296525" y="2982475"/>
            <a:ext cx="3185100" cy="1470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  Room for improvement</a:t>
            </a:r>
            <a:endParaRPr/>
          </a:p>
        </p:txBody>
      </p:sp>
      <p:sp>
        <p:nvSpPr>
          <p:cNvPr id="187" name="Google Shape;18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The data is very incomplete (i.e Global Sales does not equal sum of all continents sales)</a:t>
            </a:r>
            <a:endParaRPr/>
          </a:p>
          <a:p>
            <a:pPr marL="457200" lvl="0" indent="-342900" algn="l" rtl="0">
              <a:spcBef>
                <a:spcPts val="0"/>
              </a:spcBef>
              <a:spcAft>
                <a:spcPts val="0"/>
              </a:spcAft>
              <a:buSzPts val="1800"/>
              <a:buAutoNum type="arabicPeriod"/>
            </a:pPr>
            <a:r>
              <a:rPr lang="en"/>
              <a:t>Revenue over time is missing.   All revenues are tied to the year the game was released.  Would be good to see timing of revenues</a:t>
            </a:r>
            <a:endParaRPr/>
          </a:p>
          <a:p>
            <a:pPr marL="457200" lvl="0" indent="-342900" algn="l" rtl="0">
              <a:spcBef>
                <a:spcPts val="0"/>
              </a:spcBef>
              <a:spcAft>
                <a:spcPts val="0"/>
              </a:spcAft>
              <a:buSzPts val="1800"/>
              <a:buAutoNum type="arabicPeriod"/>
            </a:pPr>
            <a:r>
              <a:rPr lang="en"/>
              <a:t>Could have used a binning for sales (High, Medium, Low)</a:t>
            </a:r>
            <a:endParaRPr/>
          </a:p>
          <a:p>
            <a:pPr marL="457200" lvl="0" indent="-342900" algn="l" rtl="0">
              <a:spcBef>
                <a:spcPts val="0"/>
              </a:spcBef>
              <a:spcAft>
                <a:spcPts val="0"/>
              </a:spcAft>
              <a:buSzPts val="1800"/>
              <a:buAutoNum type="arabicPeriod"/>
            </a:pPr>
            <a:r>
              <a:rPr lang="en"/>
              <a:t>Have more up-to-date data </a:t>
            </a:r>
            <a:endParaRPr/>
          </a:p>
          <a:p>
            <a:pPr marL="457200" lvl="0" indent="-342900" algn="l" rtl="0">
              <a:spcBef>
                <a:spcPts val="0"/>
              </a:spcBef>
              <a:spcAft>
                <a:spcPts val="0"/>
              </a:spcAft>
              <a:buSzPts val="1800"/>
              <a:buAutoNum type="arabicPeriod"/>
            </a:pPr>
            <a:r>
              <a:rPr lang="en"/>
              <a:t>Platforms have product life cycles, connecting consoles and their influences across time.</a:t>
            </a:r>
            <a:endParaRPr/>
          </a:p>
          <a:p>
            <a:pPr marL="457200" lvl="0" indent="-342900" algn="l" rtl="0">
              <a:spcBef>
                <a:spcPts val="0"/>
              </a:spcBef>
              <a:spcAft>
                <a:spcPts val="0"/>
              </a:spcAft>
              <a:buSzPts val="1800"/>
              <a:buAutoNum type="arabicPeriod"/>
            </a:pPr>
            <a:r>
              <a:rPr lang="en"/>
              <a:t>Add Mobile Gaming titles to compare.  Most Mobile Games are free, but have in-game purchase amounts.  Reviewing total revenue per game title and platform may give us a better picture of the Video Game Industry.</a:t>
            </a: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61" name="Google Shape;61;p14"/>
          <p:cNvSpPr txBox="1">
            <a:spLocks noGrp="1"/>
          </p:cNvSpPr>
          <p:nvPr>
            <p:ph type="body" idx="1"/>
          </p:nvPr>
        </p:nvSpPr>
        <p:spPr>
          <a:xfrm>
            <a:off x="311700" y="1152475"/>
            <a:ext cx="4058400" cy="390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In 1972, the phenomenon known as video games began with a simple game called pong. Video games are now a multi-billion industry, with estimations of 125 billion dollars, this does not include brand deals, tournament winnings, and social media influencer pay. The industry is growing at a rate of 12.9%, and a single game could bring in billions of dollars annually (Fortnite). Because of this it is important that companies can predict these sales, and understand what their customers are going to buy. </a:t>
            </a:r>
            <a:endParaRPr sz="1600"/>
          </a:p>
        </p:txBody>
      </p:sp>
      <p:pic>
        <p:nvPicPr>
          <p:cNvPr id="62" name="Google Shape;62;p14"/>
          <p:cNvPicPr preferRelativeResize="0"/>
          <p:nvPr/>
        </p:nvPicPr>
        <p:blipFill>
          <a:blip r:embed="rId3">
            <a:alphaModFix/>
          </a:blip>
          <a:stretch>
            <a:fillRect/>
          </a:stretch>
        </p:blipFill>
        <p:spPr>
          <a:xfrm>
            <a:off x="4370100" y="1228525"/>
            <a:ext cx="4462199" cy="342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93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8" name="Google Shape;68;p15"/>
          <p:cNvSpPr txBox="1">
            <a:spLocks noGrp="1"/>
          </p:cNvSpPr>
          <p:nvPr>
            <p:ph type="body" idx="1"/>
          </p:nvPr>
        </p:nvSpPr>
        <p:spPr>
          <a:xfrm>
            <a:off x="311700" y="750625"/>
            <a:ext cx="8520600" cy="425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 - Specify</a:t>
            </a:r>
            <a:endParaRPr/>
          </a:p>
          <a:p>
            <a:pPr marL="0" lvl="0" indent="0" algn="l" rtl="0">
              <a:spcBef>
                <a:spcPts val="1600"/>
              </a:spcBef>
              <a:spcAft>
                <a:spcPts val="0"/>
              </a:spcAft>
              <a:buNone/>
            </a:pPr>
            <a:r>
              <a:rPr lang="en"/>
              <a:t>	Problem Statement, Data Questions, Objectives</a:t>
            </a:r>
            <a:endParaRPr/>
          </a:p>
          <a:p>
            <a:pPr marL="0" lvl="0" indent="0" algn="l" rtl="0">
              <a:spcBef>
                <a:spcPts val="1600"/>
              </a:spcBef>
              <a:spcAft>
                <a:spcPts val="0"/>
              </a:spcAft>
              <a:buNone/>
            </a:pPr>
            <a:r>
              <a:rPr lang="en"/>
              <a:t>O - Observe</a:t>
            </a:r>
            <a:endParaRPr/>
          </a:p>
          <a:p>
            <a:pPr marL="0" lvl="0" indent="0" algn="l" rtl="0">
              <a:spcBef>
                <a:spcPts val="1600"/>
              </a:spcBef>
              <a:spcAft>
                <a:spcPts val="0"/>
              </a:spcAft>
              <a:buNone/>
            </a:pPr>
            <a:r>
              <a:rPr lang="en"/>
              <a:t>	Exploratory Data Analysis</a:t>
            </a:r>
            <a:endParaRPr/>
          </a:p>
          <a:p>
            <a:pPr marL="0" lvl="0" indent="0" algn="l" rtl="0">
              <a:spcBef>
                <a:spcPts val="1600"/>
              </a:spcBef>
              <a:spcAft>
                <a:spcPts val="0"/>
              </a:spcAft>
              <a:buNone/>
            </a:pPr>
            <a:r>
              <a:rPr lang="en"/>
              <a:t>A - Analyze</a:t>
            </a:r>
            <a:endParaRPr/>
          </a:p>
          <a:p>
            <a:pPr marL="0" lvl="0" indent="0" algn="l" rtl="0">
              <a:spcBef>
                <a:spcPts val="1600"/>
              </a:spcBef>
              <a:spcAft>
                <a:spcPts val="0"/>
              </a:spcAft>
              <a:buNone/>
            </a:pPr>
            <a:r>
              <a:rPr lang="en"/>
              <a:t>	Naive Bayes, Linear Regression, Logistic Regression, Random Forest </a:t>
            </a:r>
            <a:endParaRPr/>
          </a:p>
          <a:p>
            <a:pPr marL="0" lvl="0" indent="0" algn="l" rtl="0">
              <a:spcBef>
                <a:spcPts val="1600"/>
              </a:spcBef>
              <a:spcAft>
                <a:spcPts val="0"/>
              </a:spcAft>
              <a:buNone/>
            </a:pPr>
            <a:r>
              <a:rPr lang="en"/>
              <a:t>R - Recommend</a:t>
            </a:r>
            <a:endParaRPr/>
          </a:p>
          <a:p>
            <a:pPr marL="0" lvl="0" indent="0" algn="l" rtl="0">
              <a:spcBef>
                <a:spcPts val="1600"/>
              </a:spcBef>
              <a:spcAft>
                <a:spcPts val="1600"/>
              </a:spcAft>
              <a:buNone/>
            </a:pPr>
            <a:r>
              <a:rPr lang="en"/>
              <a:t>	Answers to Data Questions, Conclusion Summary, Room for Improvements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Specify</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Specifically, the questions we are trying to answer are:</a:t>
            </a:r>
            <a:endParaRPr dirty="0"/>
          </a:p>
          <a:p>
            <a:pPr marL="457200" lvl="0" indent="-342900" algn="l" rtl="0">
              <a:spcBef>
                <a:spcPts val="1600"/>
              </a:spcBef>
              <a:spcAft>
                <a:spcPts val="0"/>
              </a:spcAft>
              <a:buSzPts val="1800"/>
              <a:buAutoNum type="arabicPeriod"/>
            </a:pPr>
            <a:r>
              <a:rPr lang="en" dirty="0"/>
              <a:t>Can we accurately predict the global sales of a game?</a:t>
            </a:r>
          </a:p>
          <a:p>
            <a:pPr marL="457200" lvl="0" indent="-342900" algn="l" rtl="0">
              <a:spcBef>
                <a:spcPts val="1600"/>
              </a:spcBef>
              <a:spcAft>
                <a:spcPts val="0"/>
              </a:spcAft>
              <a:buSzPts val="1800"/>
              <a:buAutoNum type="arabicPeriod"/>
            </a:pPr>
            <a:r>
              <a:rPr lang="en" dirty="0"/>
              <a:t>Can we predict whether a game will sell above or below the median price?</a:t>
            </a:r>
          </a:p>
          <a:p>
            <a:pPr marL="457200" lvl="0" indent="-342900" algn="l" rtl="0">
              <a:spcBef>
                <a:spcPts val="1600"/>
              </a:spcBef>
              <a:spcAft>
                <a:spcPts val="0"/>
              </a:spcAft>
              <a:buSzPts val="1800"/>
              <a:buAutoNum type="arabicPeriod"/>
            </a:pPr>
            <a:r>
              <a:rPr lang="en" dirty="0"/>
              <a:t>What is the best model to predict global sales of games?</a:t>
            </a:r>
          </a:p>
          <a:p>
            <a:pPr marL="457200" lvl="0" indent="-342900" algn="l" rtl="0">
              <a:spcBef>
                <a:spcPts val="1600"/>
              </a:spcBef>
              <a:spcAft>
                <a:spcPts val="0"/>
              </a:spcAft>
              <a:buSzPts val="1800"/>
              <a:buAutoNum type="arabicPeriod"/>
            </a:pPr>
            <a:r>
              <a:rPr lang="en" dirty="0"/>
              <a:t>Which platform will produce the most future Sales?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Transformation</a:t>
            </a:r>
            <a:endParaRPr/>
          </a:p>
          <a:p>
            <a:pPr marL="0" lvl="0" indent="0" algn="l" rtl="0">
              <a:spcBef>
                <a:spcPts val="0"/>
              </a:spcBef>
              <a:spcAft>
                <a:spcPts val="0"/>
              </a:spcAft>
              <a:buNone/>
            </a:pP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Created dummy variables for Genres and Platform</a:t>
            </a:r>
            <a:endParaRPr/>
          </a:p>
          <a:p>
            <a:pPr marL="457200" lvl="0" indent="-342900" algn="l" rtl="0">
              <a:spcBef>
                <a:spcPts val="0"/>
              </a:spcBef>
              <a:spcAft>
                <a:spcPts val="0"/>
              </a:spcAft>
              <a:buSzPts val="1800"/>
              <a:buAutoNum type="arabicPeriod"/>
            </a:pPr>
            <a:r>
              <a:rPr lang="en"/>
              <a:t>Binned continuous User Scores to follow an ABCDF rating</a:t>
            </a:r>
            <a:endParaRPr/>
          </a:p>
          <a:p>
            <a:pPr marL="457200" lvl="0" indent="-342900" algn="l" rtl="0">
              <a:spcBef>
                <a:spcPts val="0"/>
              </a:spcBef>
              <a:spcAft>
                <a:spcPts val="0"/>
              </a:spcAft>
              <a:buSzPts val="1800"/>
              <a:buAutoNum type="arabicPeriod"/>
            </a:pPr>
            <a:r>
              <a:rPr lang="en"/>
              <a:t>Created a new binary variable above or below median price (Average price was attempted but only 1% is above the average price)</a:t>
            </a:r>
            <a:endParaRPr/>
          </a:p>
          <a:p>
            <a:pPr marL="457200" lvl="0" indent="-342900" algn="l" rtl="0">
              <a:spcBef>
                <a:spcPts val="0"/>
              </a:spcBef>
              <a:spcAft>
                <a:spcPts val="0"/>
              </a:spcAft>
              <a:buSzPts val="1800"/>
              <a:buAutoNum type="arabicPeriod"/>
            </a:pPr>
            <a:r>
              <a:rPr lang="en"/>
              <a:t>Removed non-statistically significant variables above .05 for the regression models</a:t>
            </a:r>
            <a:endParaRPr/>
          </a:p>
          <a:p>
            <a:pPr marL="457200" lvl="0" indent="-342900" algn="l" rtl="0">
              <a:spcBef>
                <a:spcPts val="0"/>
              </a:spcBef>
              <a:spcAft>
                <a:spcPts val="0"/>
              </a:spcAft>
              <a:buSzPts val="1800"/>
              <a:buAutoNum type="arabicPeriod"/>
            </a:pPr>
            <a:r>
              <a:rPr lang="en"/>
              <a:t>Changed Platform to Numbers</a:t>
            </a:r>
            <a:endParaRPr/>
          </a:p>
          <a:p>
            <a:pPr marL="457200" lvl="0" indent="-342900" algn="l" rtl="0">
              <a:spcBef>
                <a:spcPts val="0"/>
              </a:spcBef>
              <a:spcAft>
                <a:spcPts val="0"/>
              </a:spcAft>
              <a:buSzPts val="1800"/>
              <a:buAutoNum type="arabicPeriod"/>
            </a:pPr>
            <a:r>
              <a:rPr lang="en"/>
              <a:t>Grouped similar platforms into condensed groups (i.e. PS, PS2, PS3, PS4, PSP and PSV into 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 Sales</a:t>
            </a:r>
            <a:endParaRPr/>
          </a:p>
        </p:txBody>
      </p:sp>
      <p:sp>
        <p:nvSpPr>
          <p:cNvPr id="86" name="Google Shape;86;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Most games do not sell well, while a few games sell incredible amounts, right skewed</a:t>
            </a:r>
            <a:endParaRPr/>
          </a:p>
          <a:p>
            <a:pPr marL="457200" lvl="0" indent="-342900" algn="l" rtl="0">
              <a:spcBef>
                <a:spcPts val="0"/>
              </a:spcBef>
              <a:spcAft>
                <a:spcPts val="0"/>
              </a:spcAft>
              <a:buSzPts val="1800"/>
              <a:buChar char="●"/>
            </a:pPr>
            <a:r>
              <a:rPr lang="en"/>
              <a:t>Our sales data in 2009 show declines, and only goes until 2016, the actual trend during this time is upward</a:t>
            </a:r>
            <a:endParaRPr/>
          </a:p>
          <a:p>
            <a:pPr marL="457200" lvl="0" indent="-342900" algn="l" rtl="0">
              <a:spcBef>
                <a:spcPts val="0"/>
              </a:spcBef>
              <a:spcAft>
                <a:spcPts val="0"/>
              </a:spcAft>
              <a:buSzPts val="1800"/>
              <a:buChar char="●"/>
            </a:pPr>
            <a:r>
              <a:rPr lang="en"/>
              <a:t>This may be due two things:  </a:t>
            </a:r>
            <a:endParaRPr/>
          </a:p>
          <a:p>
            <a:pPr marL="914400" lvl="1" indent="-317500" algn="l" rtl="0">
              <a:spcBef>
                <a:spcPts val="0"/>
              </a:spcBef>
              <a:spcAft>
                <a:spcPts val="0"/>
              </a:spcAft>
              <a:buSzPts val="1400"/>
              <a:buChar char="○"/>
            </a:pPr>
            <a:r>
              <a:rPr lang="en"/>
              <a:t>Less major platforms</a:t>
            </a:r>
            <a:endParaRPr/>
          </a:p>
          <a:p>
            <a:pPr marL="914400" lvl="1" indent="-317500" algn="l" rtl="0">
              <a:spcBef>
                <a:spcPts val="0"/>
              </a:spcBef>
              <a:spcAft>
                <a:spcPts val="0"/>
              </a:spcAft>
              <a:buSzPts val="1400"/>
              <a:buChar char="○"/>
            </a:pPr>
            <a:r>
              <a:rPr lang="en"/>
              <a:t>Rise of mobile gaming</a:t>
            </a:r>
            <a:endParaRPr/>
          </a:p>
        </p:txBody>
      </p:sp>
      <p:pic>
        <p:nvPicPr>
          <p:cNvPr id="87" name="Google Shape;87;p18"/>
          <p:cNvPicPr preferRelativeResize="0"/>
          <p:nvPr/>
        </p:nvPicPr>
        <p:blipFill>
          <a:blip r:embed="rId3">
            <a:alphaModFix/>
          </a:blip>
          <a:stretch>
            <a:fillRect/>
          </a:stretch>
        </p:blipFill>
        <p:spPr>
          <a:xfrm>
            <a:off x="4678325" y="80025"/>
            <a:ext cx="4065425" cy="2210450"/>
          </a:xfrm>
          <a:prstGeom prst="rect">
            <a:avLst/>
          </a:prstGeom>
          <a:noFill/>
          <a:ln>
            <a:noFill/>
          </a:ln>
        </p:spPr>
      </p:pic>
      <p:pic>
        <p:nvPicPr>
          <p:cNvPr id="88" name="Google Shape;88;p18"/>
          <p:cNvPicPr preferRelativeResize="0"/>
          <p:nvPr/>
        </p:nvPicPr>
        <p:blipFill>
          <a:blip r:embed="rId4">
            <a:alphaModFix/>
          </a:blip>
          <a:stretch>
            <a:fillRect/>
          </a:stretch>
        </p:blipFill>
        <p:spPr>
          <a:xfrm>
            <a:off x="4839050" y="2290475"/>
            <a:ext cx="3993251" cy="26912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123550"/>
            <a:ext cx="3692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 Platforms</a:t>
            </a:r>
            <a:endParaRPr/>
          </a:p>
        </p:txBody>
      </p:sp>
      <p:sp>
        <p:nvSpPr>
          <p:cNvPr id="94" name="Google Shape;94;p19"/>
          <p:cNvSpPr txBox="1">
            <a:spLocks noGrp="1"/>
          </p:cNvSpPr>
          <p:nvPr>
            <p:ph type="body" idx="1"/>
          </p:nvPr>
        </p:nvSpPr>
        <p:spPr>
          <a:xfrm>
            <a:off x="311700" y="891275"/>
            <a:ext cx="3423600" cy="388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There is some overlapping in time, but for the most part Platforms have their era’s</a:t>
            </a:r>
            <a:endParaRPr sz="1600"/>
          </a:p>
          <a:p>
            <a:pPr marL="457200" lvl="0" indent="-330200" algn="l" rtl="0">
              <a:spcBef>
                <a:spcPts val="0"/>
              </a:spcBef>
              <a:spcAft>
                <a:spcPts val="0"/>
              </a:spcAft>
              <a:buSzPts val="1600"/>
              <a:buChar char="●"/>
            </a:pPr>
            <a:r>
              <a:rPr lang="en" sz="1600"/>
              <a:t>However, PC gaming is the most consistent platform over time.</a:t>
            </a:r>
            <a:endParaRPr sz="1600"/>
          </a:p>
          <a:p>
            <a:pPr marL="0" lvl="0" indent="0" algn="l" rtl="0">
              <a:spcBef>
                <a:spcPts val="1600"/>
              </a:spcBef>
              <a:spcAft>
                <a:spcPts val="0"/>
              </a:spcAft>
              <a:buNone/>
            </a:pPr>
            <a:endParaRPr sz="1600"/>
          </a:p>
          <a:p>
            <a:pPr marL="457200" lvl="0" indent="-330200" algn="l" rtl="0">
              <a:spcBef>
                <a:spcPts val="1600"/>
              </a:spcBef>
              <a:spcAft>
                <a:spcPts val="0"/>
              </a:spcAft>
              <a:buSzPts val="1600"/>
              <a:buChar char="●"/>
            </a:pPr>
            <a:r>
              <a:rPr lang="en" sz="1600"/>
              <a:t>The PS2 has more sales in our data set, but not every game is in our data set.  This may cause some bias.</a:t>
            </a:r>
            <a:endParaRPr sz="1600"/>
          </a:p>
        </p:txBody>
      </p:sp>
      <p:pic>
        <p:nvPicPr>
          <p:cNvPr id="95" name="Google Shape;95;p19"/>
          <p:cNvPicPr preferRelativeResize="0"/>
          <p:nvPr/>
        </p:nvPicPr>
        <p:blipFill>
          <a:blip r:embed="rId3">
            <a:alphaModFix/>
          </a:blip>
          <a:stretch>
            <a:fillRect/>
          </a:stretch>
        </p:blipFill>
        <p:spPr>
          <a:xfrm>
            <a:off x="4235325" y="296025"/>
            <a:ext cx="4763526" cy="2171425"/>
          </a:xfrm>
          <a:prstGeom prst="rect">
            <a:avLst/>
          </a:prstGeom>
          <a:noFill/>
          <a:ln>
            <a:noFill/>
          </a:ln>
        </p:spPr>
      </p:pic>
      <p:pic>
        <p:nvPicPr>
          <p:cNvPr id="96" name="Google Shape;96;p19"/>
          <p:cNvPicPr preferRelativeResize="0"/>
          <p:nvPr/>
        </p:nvPicPr>
        <p:blipFill>
          <a:blip r:embed="rId4">
            <a:alphaModFix/>
          </a:blip>
          <a:stretch>
            <a:fillRect/>
          </a:stretch>
        </p:blipFill>
        <p:spPr>
          <a:xfrm>
            <a:off x="4351625" y="2760475"/>
            <a:ext cx="4530901" cy="217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566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Variable Relationships </a:t>
            </a:r>
            <a:endParaRPr/>
          </a:p>
        </p:txBody>
      </p:sp>
      <p:sp>
        <p:nvSpPr>
          <p:cNvPr id="102" name="Google Shape;102;p20"/>
          <p:cNvSpPr txBox="1">
            <a:spLocks noGrp="1"/>
          </p:cNvSpPr>
          <p:nvPr>
            <p:ph type="body" idx="1"/>
          </p:nvPr>
        </p:nvSpPr>
        <p:spPr>
          <a:xfrm>
            <a:off x="311700" y="1152475"/>
            <a:ext cx="5664300" cy="1475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few independent variables look as if they will have more of an impact than others in general.  This becomes even more apparent when you look at it by platform</a:t>
            </a:r>
            <a:endParaRPr/>
          </a:p>
        </p:txBody>
      </p:sp>
      <p:pic>
        <p:nvPicPr>
          <p:cNvPr id="103" name="Google Shape;103;p20"/>
          <p:cNvPicPr preferRelativeResize="0"/>
          <p:nvPr/>
        </p:nvPicPr>
        <p:blipFill>
          <a:blip r:embed="rId3">
            <a:alphaModFix/>
          </a:blip>
          <a:stretch>
            <a:fillRect/>
          </a:stretch>
        </p:blipFill>
        <p:spPr>
          <a:xfrm>
            <a:off x="6074050" y="177450"/>
            <a:ext cx="2873789" cy="2450200"/>
          </a:xfrm>
          <a:prstGeom prst="rect">
            <a:avLst/>
          </a:prstGeom>
          <a:noFill/>
          <a:ln>
            <a:noFill/>
          </a:ln>
        </p:spPr>
      </p:pic>
      <p:pic>
        <p:nvPicPr>
          <p:cNvPr id="104" name="Google Shape;104;p20"/>
          <p:cNvPicPr preferRelativeResize="0"/>
          <p:nvPr/>
        </p:nvPicPr>
        <p:blipFill>
          <a:blip r:embed="rId4">
            <a:alphaModFix/>
          </a:blip>
          <a:stretch>
            <a:fillRect/>
          </a:stretch>
        </p:blipFill>
        <p:spPr>
          <a:xfrm>
            <a:off x="6074050" y="2620325"/>
            <a:ext cx="2873800" cy="2401625"/>
          </a:xfrm>
          <a:prstGeom prst="rect">
            <a:avLst/>
          </a:prstGeom>
          <a:noFill/>
          <a:ln>
            <a:noFill/>
          </a:ln>
        </p:spPr>
      </p:pic>
      <p:cxnSp>
        <p:nvCxnSpPr>
          <p:cNvPr id="105" name="Google Shape;105;p20"/>
          <p:cNvCxnSpPr/>
          <p:nvPr/>
        </p:nvCxnSpPr>
        <p:spPr>
          <a:xfrm rot="10800000" flipH="1">
            <a:off x="7505075" y="1049175"/>
            <a:ext cx="50100" cy="2038800"/>
          </a:xfrm>
          <a:prstGeom prst="straightConnector1">
            <a:avLst/>
          </a:prstGeom>
          <a:noFill/>
          <a:ln w="38100" cap="flat" cmpd="sng">
            <a:solidFill>
              <a:srgbClr val="FF0000"/>
            </a:solidFill>
            <a:prstDash val="solid"/>
            <a:round/>
            <a:headEnd type="stealth" w="med" len="med"/>
            <a:tailEnd type="stealth" w="med" len="med"/>
          </a:ln>
        </p:spPr>
      </p:cxnSp>
      <p:cxnSp>
        <p:nvCxnSpPr>
          <p:cNvPr id="106" name="Google Shape;106;p20"/>
          <p:cNvCxnSpPr/>
          <p:nvPr/>
        </p:nvCxnSpPr>
        <p:spPr>
          <a:xfrm rot="10800000" flipH="1">
            <a:off x="7087825" y="1017725"/>
            <a:ext cx="50100" cy="2038800"/>
          </a:xfrm>
          <a:prstGeom prst="straightConnector1">
            <a:avLst/>
          </a:prstGeom>
          <a:noFill/>
          <a:ln w="38100" cap="flat" cmpd="sng">
            <a:solidFill>
              <a:srgbClr val="FF0000"/>
            </a:solidFill>
            <a:prstDash val="solid"/>
            <a:round/>
            <a:headEnd type="stealth" w="med" len="med"/>
            <a:tailEnd type="stealth" w="med" len="med"/>
          </a:ln>
        </p:spPr>
      </p:cxnSp>
      <p:pic>
        <p:nvPicPr>
          <p:cNvPr id="107" name="Google Shape;107;p20"/>
          <p:cNvPicPr preferRelativeResize="0"/>
          <p:nvPr/>
        </p:nvPicPr>
        <p:blipFill>
          <a:blip r:embed="rId5">
            <a:alphaModFix/>
          </a:blip>
          <a:stretch>
            <a:fillRect/>
          </a:stretch>
        </p:blipFill>
        <p:spPr>
          <a:xfrm>
            <a:off x="152400" y="2779975"/>
            <a:ext cx="2789525" cy="2038805"/>
          </a:xfrm>
          <a:prstGeom prst="rect">
            <a:avLst/>
          </a:prstGeom>
          <a:noFill/>
          <a:ln>
            <a:noFill/>
          </a:ln>
        </p:spPr>
      </p:pic>
      <p:pic>
        <p:nvPicPr>
          <p:cNvPr id="108" name="Google Shape;108;p20"/>
          <p:cNvPicPr preferRelativeResize="0"/>
          <p:nvPr/>
        </p:nvPicPr>
        <p:blipFill>
          <a:blip r:embed="rId6">
            <a:alphaModFix/>
          </a:blip>
          <a:stretch>
            <a:fillRect/>
          </a:stretch>
        </p:blipFill>
        <p:spPr>
          <a:xfrm>
            <a:off x="2941925" y="2762326"/>
            <a:ext cx="2789532" cy="2038800"/>
          </a:xfrm>
          <a:prstGeom prst="rect">
            <a:avLst/>
          </a:prstGeom>
          <a:noFill/>
          <a:ln>
            <a:noFill/>
          </a:ln>
        </p:spPr>
      </p:pic>
      <p:cxnSp>
        <p:nvCxnSpPr>
          <p:cNvPr id="109" name="Google Shape;109;p20"/>
          <p:cNvCxnSpPr/>
          <p:nvPr/>
        </p:nvCxnSpPr>
        <p:spPr>
          <a:xfrm flipH="1">
            <a:off x="1998600" y="3591150"/>
            <a:ext cx="2703300" cy="156300"/>
          </a:xfrm>
          <a:prstGeom prst="straightConnector1">
            <a:avLst/>
          </a:prstGeom>
          <a:noFill/>
          <a:ln w="38100" cap="flat" cmpd="sng">
            <a:solidFill>
              <a:srgbClr val="FF0000"/>
            </a:solidFill>
            <a:prstDash val="solid"/>
            <a:round/>
            <a:headEnd type="stealth" w="med" len="med"/>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Analyze : Linear Regression </a:t>
            </a:r>
            <a:endParaRPr/>
          </a:p>
        </p:txBody>
      </p:sp>
      <p:sp>
        <p:nvSpPr>
          <p:cNvPr id="115" name="Google Shape;115;p21"/>
          <p:cNvSpPr txBox="1">
            <a:spLocks noGrp="1"/>
          </p:cNvSpPr>
          <p:nvPr>
            <p:ph type="body" idx="1"/>
          </p:nvPr>
        </p:nvSpPr>
        <p:spPr>
          <a:xfrm>
            <a:off x="311700" y="1533779"/>
            <a:ext cx="3807000" cy="28764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t>Top 3 Platforms : Wii, Xbox1, Xbox 360</a:t>
            </a:r>
            <a:endParaRPr sz="2100"/>
          </a:p>
          <a:p>
            <a:pPr marL="457200" lvl="0" indent="-361950" algn="l" rtl="0">
              <a:spcBef>
                <a:spcPts val="0"/>
              </a:spcBef>
              <a:spcAft>
                <a:spcPts val="0"/>
              </a:spcAft>
              <a:buSzPts val="2100"/>
              <a:buChar char="●"/>
            </a:pPr>
            <a:r>
              <a:rPr lang="en" sz="2100"/>
              <a:t>R squared : .47</a:t>
            </a:r>
            <a:endParaRPr sz="2100"/>
          </a:p>
          <a:p>
            <a:pPr marL="457200" lvl="0" indent="-361950" algn="l" rtl="0">
              <a:spcBef>
                <a:spcPts val="0"/>
              </a:spcBef>
              <a:spcAft>
                <a:spcPts val="0"/>
              </a:spcAft>
              <a:buSzPts val="2100"/>
              <a:buChar char="●"/>
            </a:pPr>
            <a:r>
              <a:rPr lang="en" sz="2100"/>
              <a:t>Most influential factor is the Rating of K-A</a:t>
            </a:r>
            <a:endParaRPr sz="2100"/>
          </a:p>
          <a:p>
            <a:pPr marL="457200" lvl="0" indent="-361950" algn="l" rtl="0">
              <a:spcBef>
                <a:spcPts val="0"/>
              </a:spcBef>
              <a:spcAft>
                <a:spcPts val="0"/>
              </a:spcAft>
              <a:buSzPts val="2100"/>
              <a:buChar char="●"/>
            </a:pPr>
            <a:r>
              <a:rPr lang="en" sz="2100"/>
              <a:t>MAE : .6</a:t>
            </a:r>
            <a:endParaRPr sz="2100"/>
          </a:p>
          <a:p>
            <a:pPr marL="457200" lvl="0" indent="-361950" algn="l" rtl="0">
              <a:spcBef>
                <a:spcPts val="0"/>
              </a:spcBef>
              <a:spcAft>
                <a:spcPts val="0"/>
              </a:spcAft>
              <a:buSzPts val="2100"/>
              <a:buChar char="●"/>
            </a:pPr>
            <a:r>
              <a:rPr lang="en" sz="2100"/>
              <a:t>MSE : 2.03 </a:t>
            </a:r>
            <a:endParaRPr sz="2100"/>
          </a:p>
          <a:p>
            <a:pPr marL="457200" lvl="0" indent="0" algn="l" rtl="0">
              <a:spcBef>
                <a:spcPts val="1600"/>
              </a:spcBef>
              <a:spcAft>
                <a:spcPts val="1600"/>
              </a:spcAft>
              <a:buNone/>
            </a:pPr>
            <a:endParaRPr/>
          </a:p>
        </p:txBody>
      </p:sp>
      <p:pic>
        <p:nvPicPr>
          <p:cNvPr id="116" name="Google Shape;116;p21"/>
          <p:cNvPicPr preferRelativeResize="0"/>
          <p:nvPr/>
        </p:nvPicPr>
        <p:blipFill rotWithShape="1">
          <a:blip r:embed="rId3">
            <a:alphaModFix/>
          </a:blip>
          <a:srcRect l="25717" t="19543" r="28741" b="9644"/>
          <a:stretch/>
        </p:blipFill>
        <p:spPr>
          <a:xfrm>
            <a:off x="4118701" y="937450"/>
            <a:ext cx="4426579" cy="3871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930</Words>
  <Application>Microsoft Office PowerPoint</Application>
  <PresentationFormat>On-screen Show (16:9)</PresentationFormat>
  <Paragraphs>101</Paragraphs>
  <Slides>19</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Light</vt:lpstr>
      <vt:lpstr>Video Game Sales</vt:lpstr>
      <vt:lpstr>Background</vt:lpstr>
      <vt:lpstr>Table of Contents</vt:lpstr>
      <vt:lpstr>Specify</vt:lpstr>
      <vt:lpstr>Data Transformation </vt:lpstr>
      <vt:lpstr>Observe : Sales</vt:lpstr>
      <vt:lpstr>Observe : Platforms</vt:lpstr>
      <vt:lpstr>Observe: Variable Relationships </vt:lpstr>
      <vt:lpstr>Analyze : Linear Regression </vt:lpstr>
      <vt:lpstr>Analyze : Naive Bayes</vt:lpstr>
      <vt:lpstr>Analyze : Logistic Regression </vt:lpstr>
      <vt:lpstr>Analyze: Logistic Regression by Platform Group</vt:lpstr>
      <vt:lpstr>Analyze: Random Forest</vt:lpstr>
      <vt:lpstr>Analyze: Random Forest </vt:lpstr>
      <vt:lpstr>Analyze: Random Forest</vt:lpstr>
      <vt:lpstr>Recommend : Data Answers</vt:lpstr>
      <vt:lpstr>Recommendation:  Conclusion </vt:lpstr>
      <vt:lpstr>Recommendation:  Room for improvement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dc:title>
  <cp:lastModifiedBy>Jonathan Ortiz</cp:lastModifiedBy>
  <cp:revision>1</cp:revision>
  <dcterms:modified xsi:type="dcterms:W3CDTF">2020-06-14T04:58:42Z</dcterms:modified>
</cp:coreProperties>
</file>