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4" r:id="rId3"/>
    <p:sldId id="257" r:id="rId4"/>
    <p:sldId id="269" r:id="rId5"/>
    <p:sldId id="263" r:id="rId6"/>
    <p:sldId id="258" r:id="rId7"/>
    <p:sldId id="265" r:id="rId8"/>
    <p:sldId id="262" r:id="rId9"/>
    <p:sldId id="259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3" autoAdjust="0"/>
    <p:restoredTop sz="78424" autoAdjust="0"/>
  </p:normalViewPr>
  <p:slideViewPr>
    <p:cSldViewPr snapToGrid="0">
      <p:cViewPr varScale="1">
        <p:scale>
          <a:sx n="54" d="100"/>
          <a:sy n="54" d="100"/>
        </p:scale>
        <p:origin x="10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88073F-2889-421D-8CA9-381C175A6760}" type="datetimeFigureOut">
              <a:rPr lang="de-DE" smtClean="0"/>
              <a:t>16.05.2016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18980-F47B-4107-9E31-BBEAA60D03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1934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18980-F47B-4107-9E31-BBEAA60D030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1521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18980-F47B-4107-9E31-BBEAA60D030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5655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</a:t>
            </a:r>
            <a:r>
              <a:rPr lang="de-DE" dirty="0" err="1"/>
              <a:t>einzelen</a:t>
            </a:r>
            <a:r>
              <a:rPr lang="de-DE" dirty="0"/>
              <a:t> Layout Beispiele</a:t>
            </a:r>
          </a:p>
          <a:p>
            <a:endParaRPr lang="de-DE" dirty="0"/>
          </a:p>
          <a:p>
            <a:r>
              <a:rPr lang="de-DE" dirty="0"/>
              <a:t>-</a:t>
            </a:r>
            <a:r>
              <a:rPr lang="de-DE" dirty="0" err="1"/>
              <a:t>links:z.B</a:t>
            </a:r>
            <a:r>
              <a:rPr lang="de-DE" dirty="0"/>
              <a:t>.</a:t>
            </a:r>
            <a:r>
              <a:rPr lang="de-DE" baseline="0" dirty="0"/>
              <a:t> so könnte </a:t>
            </a:r>
            <a:r>
              <a:rPr lang="de-DE" baseline="0" dirty="0" err="1"/>
              <a:t>startmenü</a:t>
            </a:r>
            <a:r>
              <a:rPr lang="de-DE" baseline="0" dirty="0"/>
              <a:t> aussehen, </a:t>
            </a:r>
            <a:r>
              <a:rPr lang="de-DE" baseline="0" dirty="0" err="1"/>
              <a:t>mitte</a:t>
            </a:r>
            <a:r>
              <a:rPr lang="de-DE" baseline="0" dirty="0"/>
              <a:t> </a:t>
            </a:r>
            <a:r>
              <a:rPr lang="de-DE" baseline="0" dirty="0" err="1"/>
              <a:t>Levelauswahl</a:t>
            </a:r>
            <a:r>
              <a:rPr lang="de-DE" baseline="0" dirty="0"/>
              <a:t> und rechts ein Beispiel wie ein Level aussehnen könnte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18980-F47B-4107-9E31-BBEAA60D030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5936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-Bildschirm ist die Oberklasse</a:t>
            </a:r>
          </a:p>
          <a:p>
            <a:endParaRPr lang="de-DE" dirty="0"/>
          </a:p>
          <a:p>
            <a:r>
              <a:rPr lang="de-DE" dirty="0"/>
              <a:t>-Startbildschirm/</a:t>
            </a:r>
            <a:r>
              <a:rPr lang="de-DE" dirty="0" err="1"/>
              <a:t>Levelmenu</a:t>
            </a:r>
            <a:r>
              <a:rPr lang="de-DE" dirty="0"/>
              <a:t>/</a:t>
            </a:r>
            <a:r>
              <a:rPr lang="de-DE" dirty="0" err="1"/>
              <a:t>Level_X</a:t>
            </a:r>
            <a:r>
              <a:rPr lang="de-DE" baseline="0" dirty="0"/>
              <a:t> und </a:t>
            </a:r>
            <a:r>
              <a:rPr lang="de-DE" baseline="0" dirty="0" err="1"/>
              <a:t>Highscore</a:t>
            </a:r>
            <a:r>
              <a:rPr lang="de-DE" baseline="0" dirty="0"/>
              <a:t> sind Kompositionen von Bildschirm, d.h. ohne Bildschirm gibt es keine weiteren Klassen</a:t>
            </a:r>
          </a:p>
          <a:p>
            <a:endParaRPr lang="de-DE" baseline="0" dirty="0"/>
          </a:p>
          <a:p>
            <a:r>
              <a:rPr lang="de-DE" baseline="0" dirty="0"/>
              <a:t>-Button ist eine Aggregation von </a:t>
            </a:r>
            <a:r>
              <a:rPr lang="de-DE" baseline="0" dirty="0" err="1"/>
              <a:t>Startbildschrim</a:t>
            </a:r>
            <a:r>
              <a:rPr lang="de-DE" baseline="0" dirty="0"/>
              <a:t>, </a:t>
            </a:r>
            <a:r>
              <a:rPr lang="de-DE" baseline="0" dirty="0" err="1"/>
              <a:t>Levelmenu</a:t>
            </a:r>
            <a:r>
              <a:rPr lang="de-DE" baseline="0" dirty="0"/>
              <a:t>, </a:t>
            </a:r>
            <a:r>
              <a:rPr lang="de-DE" baseline="0" dirty="0" err="1"/>
              <a:t>Level_X</a:t>
            </a:r>
            <a:r>
              <a:rPr lang="de-DE" baseline="0" dirty="0"/>
              <a:t> und </a:t>
            </a:r>
            <a:r>
              <a:rPr lang="de-DE" baseline="0" dirty="0" err="1"/>
              <a:t>Highscore</a:t>
            </a:r>
            <a:r>
              <a:rPr lang="de-DE" baseline="0" dirty="0"/>
              <a:t>-&gt; Klassen können auch alleine existieren aber normalerweise ist Button    in die jeweiligen Klassen eingebunden</a:t>
            </a:r>
          </a:p>
          <a:p>
            <a:endParaRPr lang="de-DE" baseline="0" dirty="0"/>
          </a:p>
          <a:p>
            <a:r>
              <a:rPr lang="de-DE" baseline="0" dirty="0"/>
              <a:t>-Physik ist in Objekten enthalten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18980-F47B-4107-9E31-BBEAA60D030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1876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-Klassen von eben</a:t>
            </a:r>
            <a:r>
              <a:rPr lang="de-DE" baseline="0" dirty="0"/>
              <a:t> mit </a:t>
            </a:r>
            <a:r>
              <a:rPr lang="de-DE" baseline="0" dirty="0" err="1"/>
              <a:t>Beispielvariblen</a:t>
            </a:r>
            <a:r>
              <a:rPr lang="de-DE" baseline="0" dirty="0"/>
              <a:t> und –</a:t>
            </a:r>
            <a:r>
              <a:rPr lang="de-DE" baseline="0" dirty="0" err="1"/>
              <a:t>funktionen</a:t>
            </a:r>
            <a:endParaRPr lang="de-DE" baseline="0" dirty="0"/>
          </a:p>
          <a:p>
            <a:endParaRPr lang="de-DE" baseline="0" dirty="0"/>
          </a:p>
          <a:p>
            <a:r>
              <a:rPr lang="de-DE" baseline="0" dirty="0"/>
              <a:t>-wie man hier sieht gibt die Oberklasse Bildschirm den Klassen darunter die Breite und Länge für den Bildschirm</a:t>
            </a:r>
          </a:p>
          <a:p>
            <a:r>
              <a:rPr lang="de-DE" baseline="0" dirty="0"/>
              <a:t>-“+“ </a:t>
            </a:r>
            <a:r>
              <a:rPr lang="de-DE" baseline="0" dirty="0" err="1"/>
              <a:t>public</a:t>
            </a:r>
            <a:endParaRPr lang="de-DE" baseline="0" dirty="0"/>
          </a:p>
          <a:p>
            <a:r>
              <a:rPr lang="de-DE" baseline="0" dirty="0"/>
              <a:t>-“-“private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18980-F47B-4107-9E31-BBEAA60D030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0111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-“+“ </a:t>
            </a:r>
            <a:r>
              <a:rPr lang="de-DE" baseline="0" dirty="0" err="1"/>
              <a:t>public</a:t>
            </a:r>
            <a:endParaRPr lang="de-DE" baseline="0" dirty="0"/>
          </a:p>
          <a:p>
            <a:r>
              <a:rPr lang="de-DE" baseline="0" dirty="0"/>
              <a:t>-“-“private</a:t>
            </a:r>
          </a:p>
          <a:p>
            <a:r>
              <a:rPr lang="de-DE" dirty="0"/>
              <a:t>-“#“ </a:t>
            </a:r>
            <a:r>
              <a:rPr lang="de-DE" dirty="0" err="1"/>
              <a:t>protected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18980-F47B-4107-9E31-BBEAA60D030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9809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-“+“ </a:t>
            </a:r>
            <a:r>
              <a:rPr lang="de-DE" baseline="0" dirty="0" err="1"/>
              <a:t>public</a:t>
            </a:r>
            <a:endParaRPr lang="de-DE" baseline="0" dirty="0"/>
          </a:p>
          <a:p>
            <a:r>
              <a:rPr lang="de-DE" baseline="0" dirty="0"/>
              <a:t>-“-“private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18980-F47B-4107-9E31-BBEAA60D030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7791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4D05-418B-44D2-941C-DB8366AFC4DF}" type="datetimeFigureOut">
              <a:rPr lang="de-DE" smtClean="0"/>
              <a:t>16.05.2016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F3-0C8D-4BF7-B633-52BF8D986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7814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4D05-418B-44D2-941C-DB8366AFC4DF}" type="datetimeFigureOut">
              <a:rPr lang="de-DE" smtClean="0"/>
              <a:t>16.05.2016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F3-0C8D-4BF7-B633-52BF8D986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5370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4D05-418B-44D2-941C-DB8366AFC4DF}" type="datetimeFigureOut">
              <a:rPr lang="de-DE" smtClean="0"/>
              <a:t>16.05.2016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F3-0C8D-4BF7-B633-52BF8D986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3324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4D05-418B-44D2-941C-DB8366AFC4DF}" type="datetimeFigureOut">
              <a:rPr lang="de-DE" smtClean="0"/>
              <a:t>16.05.2016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F3-0C8D-4BF7-B633-52BF8D986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150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4D05-418B-44D2-941C-DB8366AFC4DF}" type="datetimeFigureOut">
              <a:rPr lang="de-DE" smtClean="0"/>
              <a:t>16.05.2016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F3-0C8D-4BF7-B633-52BF8D986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6774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4D05-418B-44D2-941C-DB8366AFC4DF}" type="datetimeFigureOut">
              <a:rPr lang="de-DE" smtClean="0"/>
              <a:t>16.05.2016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F3-0C8D-4BF7-B633-52BF8D986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3388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4D05-418B-44D2-941C-DB8366AFC4DF}" type="datetimeFigureOut">
              <a:rPr lang="de-DE" smtClean="0"/>
              <a:t>16.05.2016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F3-0C8D-4BF7-B633-52BF8D986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7231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4D05-418B-44D2-941C-DB8366AFC4DF}" type="datetimeFigureOut">
              <a:rPr lang="de-DE" smtClean="0"/>
              <a:t>16.05.2016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F3-0C8D-4BF7-B633-52BF8D986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1221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4D05-418B-44D2-941C-DB8366AFC4DF}" type="datetimeFigureOut">
              <a:rPr lang="de-DE" smtClean="0"/>
              <a:t>16.05.2016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F3-0C8D-4BF7-B633-52BF8D986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447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4D05-418B-44D2-941C-DB8366AFC4DF}" type="datetimeFigureOut">
              <a:rPr lang="de-DE" smtClean="0"/>
              <a:t>16.05.2016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F3-0C8D-4BF7-B633-52BF8D986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3166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4D05-418B-44D2-941C-DB8366AFC4DF}" type="datetimeFigureOut">
              <a:rPr lang="de-DE" smtClean="0"/>
              <a:t>16.05.2016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F3-0C8D-4BF7-B633-52BF8D986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9059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E4D05-418B-44D2-941C-DB8366AFC4DF}" type="datetimeFigureOut">
              <a:rPr lang="de-DE" smtClean="0"/>
              <a:t>16.05.2016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3FCF3-0C8D-4BF7-B633-52BF8D9869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5301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4160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Hole in </a:t>
            </a:r>
            <a:r>
              <a:rPr lang="de-DE" dirty="0" err="1">
                <a:solidFill>
                  <a:schemeClr val="bg1"/>
                </a:solidFill>
              </a:rPr>
              <a:t>One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Von Victoria, Florian, Alexander, Jonas und Maximilian</a:t>
            </a:r>
          </a:p>
        </p:txBody>
      </p:sp>
    </p:spTree>
    <p:extLst>
      <p:ext uri="{BB962C8B-B14F-4D97-AF65-F5344CB8AC3E}">
        <p14:creationId xmlns:p14="http://schemas.microsoft.com/office/powerpoint/2010/main" val="1379654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7"/>
            <a:ext cx="12192000" cy="6856903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3775494" y="2233635"/>
            <a:ext cx="4641011" cy="2398143"/>
          </a:xfrm>
          <a:prstGeom prst="rect">
            <a:avLst/>
          </a:prstGeom>
          <a:solidFill>
            <a:schemeClr val="accent3">
              <a:alpha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Menü</a:t>
            </a:r>
            <a:br>
              <a:rPr lang="de-DE" dirty="0"/>
            </a:br>
            <a:br>
              <a:rPr lang="de-DE" dirty="0"/>
            </a:br>
            <a:r>
              <a:rPr lang="de-DE" dirty="0" err="1"/>
              <a:t>Levelauswahl</a:t>
            </a:r>
            <a:endParaRPr lang="de-DE" dirty="0"/>
          </a:p>
          <a:p>
            <a:r>
              <a:rPr lang="de-DE" dirty="0"/>
              <a:t>Spielstand speichern</a:t>
            </a:r>
          </a:p>
          <a:p>
            <a:r>
              <a:rPr lang="de-DE" dirty="0"/>
              <a:t>Spielstand laden</a:t>
            </a:r>
          </a:p>
          <a:p>
            <a:r>
              <a:rPr lang="de-DE" dirty="0" err="1"/>
              <a:t>Highscore</a:t>
            </a:r>
            <a:endParaRPr lang="de-DE" dirty="0"/>
          </a:p>
          <a:p>
            <a:r>
              <a:rPr lang="de-DE" dirty="0" err="1"/>
              <a:t>Credits</a:t>
            </a:r>
            <a:endParaRPr lang="en-US" dirty="0"/>
          </a:p>
        </p:txBody>
      </p:sp>
      <p:sp>
        <p:nvSpPr>
          <p:cNvPr id="6" name="Interaktive Schaltfläche: Sound 5">
            <a:hlinkClick r:id="" action="ppaction://noaction" highlightClick="1">
              <a:snd r:embed="rId3" name="applause.wav"/>
            </a:hlinkClick>
          </p:cNvPr>
          <p:cNvSpPr/>
          <p:nvPr/>
        </p:nvSpPr>
        <p:spPr>
          <a:xfrm>
            <a:off x="8082952" y="4311178"/>
            <a:ext cx="241538" cy="237481"/>
          </a:xfrm>
          <a:prstGeom prst="actionButtonSou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38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903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2143664" y="1453247"/>
            <a:ext cx="7904672" cy="3951504"/>
          </a:xfrm>
          <a:prstGeom prst="rect">
            <a:avLst/>
          </a:prstGeom>
          <a:solidFill>
            <a:schemeClr val="accent3">
              <a:alpha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/>
              <a:t>Levelauswahl</a:t>
            </a:r>
            <a:endParaRPr lang="en-US" dirty="0"/>
          </a:p>
        </p:txBody>
      </p:sp>
      <p:sp>
        <p:nvSpPr>
          <p:cNvPr id="7" name="Abgerundetes Rechteck 6"/>
          <p:cNvSpPr/>
          <p:nvPr/>
        </p:nvSpPr>
        <p:spPr>
          <a:xfrm>
            <a:off x="2605178" y="1940944"/>
            <a:ext cx="819509" cy="78500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1</a:t>
            </a:r>
            <a:endParaRPr lang="en-US" dirty="0"/>
          </a:p>
        </p:txBody>
      </p:sp>
      <p:sp>
        <p:nvSpPr>
          <p:cNvPr id="8" name="Abgerundetes Rechteck 7"/>
          <p:cNvSpPr/>
          <p:nvPr/>
        </p:nvSpPr>
        <p:spPr>
          <a:xfrm>
            <a:off x="4679829" y="1940943"/>
            <a:ext cx="819509" cy="78500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3</a:t>
            </a:r>
            <a:endParaRPr lang="en-US" dirty="0"/>
          </a:p>
        </p:txBody>
      </p:sp>
      <p:sp>
        <p:nvSpPr>
          <p:cNvPr id="9" name="Abgerundetes Rechteck 8"/>
          <p:cNvSpPr/>
          <p:nvPr/>
        </p:nvSpPr>
        <p:spPr>
          <a:xfrm>
            <a:off x="5717154" y="1940942"/>
            <a:ext cx="819509" cy="78500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4</a:t>
            </a:r>
            <a:endParaRPr lang="en-US" dirty="0"/>
          </a:p>
        </p:txBody>
      </p:sp>
      <p:sp>
        <p:nvSpPr>
          <p:cNvPr id="10" name="Abgerundetes Rechteck 9"/>
          <p:cNvSpPr/>
          <p:nvPr/>
        </p:nvSpPr>
        <p:spPr>
          <a:xfrm>
            <a:off x="3642503" y="1940942"/>
            <a:ext cx="819509" cy="78500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440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14"/>
          <a:stretch/>
        </p:blipFill>
        <p:spPr>
          <a:xfrm>
            <a:off x="0" y="-9525"/>
            <a:ext cx="12192000" cy="6019342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0" y="5255736"/>
            <a:ext cx="12192000" cy="15996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hteck 10"/>
          <p:cNvSpPr/>
          <p:nvPr/>
        </p:nvSpPr>
        <p:spPr>
          <a:xfrm>
            <a:off x="0" y="4875363"/>
            <a:ext cx="12192000" cy="3824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8669547" y="4875363"/>
            <a:ext cx="310551" cy="274608"/>
          </a:xfrm>
          <a:prstGeom prst="rect">
            <a:avLst/>
          </a:prstGeom>
          <a:solidFill>
            <a:schemeClr val="dk1">
              <a:alpha val="77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/>
        </p:nvSpPr>
        <p:spPr>
          <a:xfrm rot="1516148">
            <a:off x="997620" y="2188489"/>
            <a:ext cx="1866181" cy="73324"/>
          </a:xfrm>
          <a:prstGeom prst="rect">
            <a:avLst/>
          </a:prstGeom>
          <a:solidFill>
            <a:srgbClr val="95692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bgerundetes Rechteck 14"/>
          <p:cNvSpPr/>
          <p:nvPr/>
        </p:nvSpPr>
        <p:spPr>
          <a:xfrm>
            <a:off x="267419" y="5408762"/>
            <a:ext cx="4095031" cy="1242204"/>
          </a:xfrm>
          <a:prstGeom prst="roundRect">
            <a:avLst/>
          </a:prstGeom>
          <a:solidFill>
            <a:srgbClr val="95692F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Tools</a:t>
            </a:r>
            <a:endParaRPr lang="en-US" dirty="0"/>
          </a:p>
        </p:txBody>
      </p:sp>
      <p:sp>
        <p:nvSpPr>
          <p:cNvPr id="16" name="Gleichschenkliges Dreieck 15"/>
          <p:cNvSpPr/>
          <p:nvPr/>
        </p:nvSpPr>
        <p:spPr>
          <a:xfrm rot="19663860">
            <a:off x="4327067" y="3744411"/>
            <a:ext cx="715992" cy="574245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lipse 16"/>
          <p:cNvSpPr/>
          <p:nvPr/>
        </p:nvSpPr>
        <p:spPr>
          <a:xfrm>
            <a:off x="1408712" y="5786192"/>
            <a:ext cx="628291" cy="626641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eck 17"/>
          <p:cNvSpPr/>
          <p:nvPr/>
        </p:nvSpPr>
        <p:spPr>
          <a:xfrm>
            <a:off x="3801891" y="3766285"/>
            <a:ext cx="681486" cy="60044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Gerader Verbinder 19"/>
          <p:cNvCxnSpPr/>
          <p:nvPr/>
        </p:nvCxnSpPr>
        <p:spPr>
          <a:xfrm>
            <a:off x="3247352" y="5780141"/>
            <a:ext cx="733246" cy="574245"/>
          </a:xfrm>
          <a:prstGeom prst="line">
            <a:avLst/>
          </a:prstGeom>
          <a:ln w="19050" cap="rnd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5895975" y="4874814"/>
            <a:ext cx="1957207" cy="30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lipse 18"/>
          <p:cNvSpPr/>
          <p:nvPr/>
        </p:nvSpPr>
        <p:spPr>
          <a:xfrm>
            <a:off x="7484673" y="4900733"/>
            <a:ext cx="250166" cy="249238"/>
          </a:xfrm>
          <a:prstGeom prst="ellipse">
            <a:avLst/>
          </a:prstGeom>
          <a:pattFill prst="pct80">
            <a:fgClr>
              <a:schemeClr val="lt1"/>
            </a:fgClr>
            <a:bgClr>
              <a:schemeClr val="tx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hteck 21"/>
          <p:cNvSpPr/>
          <p:nvPr/>
        </p:nvSpPr>
        <p:spPr>
          <a:xfrm>
            <a:off x="289527" y="4862556"/>
            <a:ext cx="2768675" cy="1760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feld 24"/>
          <p:cNvSpPr txBox="1"/>
          <p:nvPr/>
        </p:nvSpPr>
        <p:spPr>
          <a:xfrm>
            <a:off x="505246" y="4556880"/>
            <a:ext cx="2732736" cy="377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Sandbox</a:t>
            </a:r>
            <a:r>
              <a:rPr lang="de-DE" dirty="0">
                <a:solidFill>
                  <a:schemeClr val="bg1"/>
                </a:solidFill>
              </a:rPr>
              <a:t> (höhere Reibung)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5909617" y="4561439"/>
            <a:ext cx="1897443" cy="377026"/>
          </a:xfrm>
          <a:prstGeom prst="rect">
            <a:avLst/>
          </a:prstGeom>
          <a:noFill/>
          <a:ln w="31750">
            <a:noFill/>
          </a:ln>
        </p:spPr>
        <p:txBody>
          <a:bodyPr wrap="none" rtlCol="0">
            <a:spAutoFit/>
          </a:bodyPr>
          <a:lstStyle/>
          <a:p>
            <a:r>
              <a:rPr lang="de-DE" sz="1850" dirty="0">
                <a:solidFill>
                  <a:schemeClr val="bg1"/>
                </a:solidFill>
              </a:rPr>
              <a:t>Wasser (verloren)</a:t>
            </a:r>
            <a:endParaRPr lang="en-US" sz="1850" dirty="0">
              <a:solidFill>
                <a:schemeClr val="bg1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5938066" y="4577080"/>
            <a:ext cx="1848135" cy="369332"/>
          </a:xfrm>
          <a:prstGeom prst="rect">
            <a:avLst/>
          </a:prstGeom>
          <a:noFill/>
          <a:ln w="31750">
            <a:noFill/>
          </a:ln>
        </p:spPr>
        <p:txBody>
          <a:bodyPr wrap="none" rtlCol="0">
            <a:spAutoFit/>
          </a:bodyPr>
          <a:lstStyle/>
          <a:p>
            <a:r>
              <a:rPr lang="de-DE" dirty="0"/>
              <a:t>Wasser (verloren)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507326" y="4560477"/>
            <a:ext cx="2667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Sandbox</a:t>
            </a:r>
            <a:r>
              <a:rPr lang="de-DE" dirty="0"/>
              <a:t> (höhere Reibung)</a:t>
            </a:r>
            <a:endParaRPr lang="en-US" dirty="0"/>
          </a:p>
        </p:txBody>
      </p:sp>
      <p:sp>
        <p:nvSpPr>
          <p:cNvPr id="26" name="Ellipse 25"/>
          <p:cNvSpPr/>
          <p:nvPr/>
        </p:nvSpPr>
        <p:spPr>
          <a:xfrm>
            <a:off x="1283629" y="865666"/>
            <a:ext cx="250166" cy="249238"/>
          </a:xfrm>
          <a:prstGeom prst="ellipse">
            <a:avLst/>
          </a:prstGeom>
          <a:pattFill prst="pct80">
            <a:fgClr>
              <a:schemeClr val="lt1"/>
            </a:fgClr>
            <a:bgClr>
              <a:schemeClr val="tx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bgerundetes Rechteck 26"/>
          <p:cNvSpPr/>
          <p:nvPr/>
        </p:nvSpPr>
        <p:spPr>
          <a:xfrm>
            <a:off x="10925176" y="5342087"/>
            <a:ext cx="962026" cy="422057"/>
          </a:xfrm>
          <a:prstGeom prst="roundRect">
            <a:avLst/>
          </a:prstGeom>
          <a:solidFill>
            <a:srgbClr val="956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GO</a:t>
            </a:r>
            <a:endParaRPr lang="en-US" dirty="0"/>
          </a:p>
        </p:txBody>
      </p:sp>
      <p:sp>
        <p:nvSpPr>
          <p:cNvPr id="28" name="Abgerundetes Rechteck 27"/>
          <p:cNvSpPr/>
          <p:nvPr/>
        </p:nvSpPr>
        <p:spPr>
          <a:xfrm>
            <a:off x="10925177" y="5825074"/>
            <a:ext cx="990600" cy="422057"/>
          </a:xfrm>
          <a:prstGeom prst="roundRect">
            <a:avLst/>
          </a:prstGeom>
          <a:solidFill>
            <a:srgbClr val="956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  Pause</a:t>
            </a:r>
            <a:endParaRPr lang="en-US" dirty="0"/>
          </a:p>
        </p:txBody>
      </p:sp>
      <p:sp>
        <p:nvSpPr>
          <p:cNvPr id="29" name="Abgerundetes Rechteck 28"/>
          <p:cNvSpPr/>
          <p:nvPr/>
        </p:nvSpPr>
        <p:spPr>
          <a:xfrm>
            <a:off x="10925176" y="6314330"/>
            <a:ext cx="990601" cy="422057"/>
          </a:xfrm>
          <a:prstGeom prst="roundRect">
            <a:avLst/>
          </a:prstGeom>
          <a:solidFill>
            <a:srgbClr val="956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  Replay</a:t>
            </a:r>
            <a:endParaRPr lang="en-US" dirty="0"/>
          </a:p>
        </p:txBody>
      </p:sp>
      <p:cxnSp>
        <p:nvCxnSpPr>
          <p:cNvPr id="30" name="Gerader Verbinder 29"/>
          <p:cNvCxnSpPr/>
          <p:nvPr/>
        </p:nvCxnSpPr>
        <p:spPr>
          <a:xfrm>
            <a:off x="1713062" y="3299959"/>
            <a:ext cx="2058059" cy="439078"/>
          </a:xfrm>
          <a:prstGeom prst="line">
            <a:avLst/>
          </a:prstGeom>
          <a:ln w="19050" cap="rnd">
            <a:solidFill>
              <a:schemeClr val="tx1"/>
            </a:solidFill>
            <a:headEnd type="oval"/>
            <a:tail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bgerundetes Rechteck 30"/>
          <p:cNvSpPr/>
          <p:nvPr/>
        </p:nvSpPr>
        <p:spPr>
          <a:xfrm>
            <a:off x="11058524" y="136058"/>
            <a:ext cx="962026" cy="644992"/>
          </a:xfrm>
          <a:prstGeom prst="roundRect">
            <a:avLst/>
          </a:prstGeom>
          <a:solidFill>
            <a:srgbClr val="9569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/>
              <a:t>Timer</a:t>
            </a:r>
            <a:br>
              <a:rPr lang="de-DE" dirty="0"/>
            </a:br>
            <a:r>
              <a:rPr lang="de-DE" dirty="0"/>
              <a:t>00:00</a:t>
            </a:r>
            <a:endParaRPr lang="en-US" dirty="0"/>
          </a:p>
        </p:txBody>
      </p:sp>
      <p:sp>
        <p:nvSpPr>
          <p:cNvPr id="32" name="Abgerundetes Rechteck 31"/>
          <p:cNvSpPr/>
          <p:nvPr/>
        </p:nvSpPr>
        <p:spPr>
          <a:xfrm>
            <a:off x="4543424" y="136058"/>
            <a:ext cx="2809875" cy="1873717"/>
          </a:xfrm>
          <a:prstGeom prst="roundRect">
            <a:avLst/>
          </a:prstGeom>
          <a:solidFill>
            <a:schemeClr val="bg1">
              <a:alpha val="41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/>
              <a:t>Spawnarea</a:t>
            </a:r>
            <a:endParaRPr lang="en-US" dirty="0"/>
          </a:p>
        </p:txBody>
      </p:sp>
      <p:sp>
        <p:nvSpPr>
          <p:cNvPr id="8" name="Abgerundetes Rechteck 7"/>
          <p:cNvSpPr/>
          <p:nvPr/>
        </p:nvSpPr>
        <p:spPr>
          <a:xfrm>
            <a:off x="5181601" y="4124802"/>
            <a:ext cx="1666875" cy="245191"/>
          </a:xfrm>
          <a:prstGeom prst="roundRect">
            <a:avLst/>
          </a:prstGeom>
          <a:solidFill>
            <a:schemeClr val="bg1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-&gt;</a:t>
            </a:r>
            <a:endParaRPr lang="en-US" dirty="0"/>
          </a:p>
        </p:txBody>
      </p:sp>
      <p:sp>
        <p:nvSpPr>
          <p:cNvPr id="33" name="Abgerundetes Rechteck 32"/>
          <p:cNvSpPr/>
          <p:nvPr/>
        </p:nvSpPr>
        <p:spPr>
          <a:xfrm>
            <a:off x="2672354" y="2962693"/>
            <a:ext cx="1666875" cy="245191"/>
          </a:xfrm>
          <a:prstGeom prst="roundRect">
            <a:avLst/>
          </a:prstGeom>
          <a:solidFill>
            <a:schemeClr val="bg1">
              <a:lumMod val="75000"/>
              <a:alpha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&lt;-</a:t>
            </a:r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664786" y="6338809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2x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1529638" y="6347234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0x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2428364" y="6332357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1x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3460348" y="632464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2x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Abgerundetes Rechteck 36"/>
          <p:cNvSpPr/>
          <p:nvPr/>
        </p:nvSpPr>
        <p:spPr>
          <a:xfrm>
            <a:off x="4483377" y="5401248"/>
            <a:ext cx="564873" cy="608569"/>
          </a:xfrm>
          <a:prstGeom prst="roundRect">
            <a:avLst/>
          </a:prstGeom>
          <a:solidFill>
            <a:srgbClr val="95692F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/>
          </a:p>
        </p:txBody>
      </p:sp>
      <p:sp>
        <p:nvSpPr>
          <p:cNvPr id="38" name="Rechteck 37"/>
          <p:cNvSpPr/>
          <p:nvPr/>
        </p:nvSpPr>
        <p:spPr>
          <a:xfrm>
            <a:off x="505246" y="5766435"/>
            <a:ext cx="681486" cy="60044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Gleichschenkliges Dreieck 38"/>
          <p:cNvSpPr/>
          <p:nvPr/>
        </p:nvSpPr>
        <p:spPr>
          <a:xfrm>
            <a:off x="2256408" y="5758112"/>
            <a:ext cx="715992" cy="574245"/>
          </a:xfrm>
          <a:prstGeom prst="triangl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268" y="5486494"/>
            <a:ext cx="427987" cy="427987"/>
          </a:xfrm>
          <a:prstGeom prst="rect">
            <a:avLst/>
          </a:prstGeom>
        </p:spPr>
      </p:pic>
      <p:cxnSp>
        <p:nvCxnSpPr>
          <p:cNvPr id="40" name="Gerader Verbinder 39"/>
          <p:cNvCxnSpPr/>
          <p:nvPr/>
        </p:nvCxnSpPr>
        <p:spPr>
          <a:xfrm>
            <a:off x="6796112" y="4446034"/>
            <a:ext cx="1442191" cy="303918"/>
          </a:xfrm>
          <a:prstGeom prst="line">
            <a:avLst/>
          </a:prstGeom>
          <a:ln w="19050" cap="rnd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eck 41"/>
          <p:cNvSpPr/>
          <p:nvPr/>
        </p:nvSpPr>
        <p:spPr>
          <a:xfrm>
            <a:off x="9002780" y="4271545"/>
            <a:ext cx="681486" cy="60044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28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Spielbeschreibung</a:t>
            </a:r>
          </a:p>
        </p:txBody>
      </p:sp>
      <p:sp>
        <p:nvSpPr>
          <p:cNvPr id="4" name="Inhaltsplatzhalter 3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02828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DE" sz="2400" dirty="0"/>
              <a:t>Ziel des Spiels: </a:t>
            </a:r>
          </a:p>
          <a:p>
            <a:pPr lvl="1"/>
            <a:r>
              <a:rPr lang="de-DE" sz="2000" dirty="0"/>
              <a:t>	Spielobjekt möglichst schnell in markiertes Ziel befördern</a:t>
            </a:r>
          </a:p>
          <a:p>
            <a:endParaRPr lang="de-DE" sz="2400" dirty="0"/>
          </a:p>
          <a:p>
            <a:pPr marL="0" indent="0">
              <a:buNone/>
            </a:pPr>
            <a:r>
              <a:rPr lang="de-DE" sz="2400" dirty="0"/>
              <a:t>Spielschritte:</a:t>
            </a:r>
          </a:p>
          <a:p>
            <a:pPr lvl="1"/>
            <a:r>
              <a:rPr lang="de-DE" sz="2000" dirty="0"/>
              <a:t>	leichte Level: ohne extra Hindernisse</a:t>
            </a:r>
          </a:p>
          <a:p>
            <a:pPr lvl="1"/>
            <a:r>
              <a:rPr lang="de-DE" sz="2000" dirty="0"/>
              <a:t>	schwere Level: mit extra Hindernissen</a:t>
            </a:r>
          </a:p>
          <a:p>
            <a:pPr lvl="1"/>
            <a:r>
              <a:rPr lang="de-DE" sz="2000" dirty="0"/>
              <a:t>	festgesetzte Anzahl von Hilfsmitteln je Level</a:t>
            </a:r>
          </a:p>
          <a:p>
            <a:pPr lvl="1"/>
            <a:r>
              <a:rPr lang="de-DE" sz="2000" dirty="0"/>
              <a:t>	durch Hilfsmittel soll der Ball „selbständig“ ins Ziel finden</a:t>
            </a:r>
          </a:p>
          <a:p>
            <a:pPr lvl="1"/>
            <a:r>
              <a:rPr lang="de-DE" sz="2000" dirty="0"/>
              <a:t>	auf „Go“ geht’s los-&gt;Ball bewegt sich je nach physikalischen Beschaffenheit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75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Layout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9639" y="2061186"/>
            <a:ext cx="1848507" cy="2058969"/>
          </a:xfrm>
          <a:prstGeom prst="rect">
            <a:avLst/>
          </a:prstGeom>
          <a:noFill/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079" y="1981009"/>
            <a:ext cx="2686050" cy="2219325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7201" y="1981009"/>
            <a:ext cx="5435654" cy="399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034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063" y="581890"/>
            <a:ext cx="7654804" cy="429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040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Klassenbeziehungen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06329"/>
              </p:ext>
            </p:extLst>
          </p:nvPr>
        </p:nvGraphicFramePr>
        <p:xfrm>
          <a:off x="7207975" y="3841315"/>
          <a:ext cx="156660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6606">
                  <a:extLst>
                    <a:ext uri="{9D8B030D-6E8A-4147-A177-3AD203B41FA5}">
                      <a16:colId xmlns:a16="http://schemas.microsoft.com/office/drawing/2014/main" val="4012790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Objekte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682267"/>
                  </a:ext>
                </a:extLst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973338"/>
              </p:ext>
            </p:extLst>
          </p:nvPr>
        </p:nvGraphicFramePr>
        <p:xfrm>
          <a:off x="922495" y="2712496"/>
          <a:ext cx="174030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40309">
                  <a:extLst>
                    <a:ext uri="{9D8B030D-6E8A-4147-A177-3AD203B41FA5}">
                      <a16:colId xmlns:a16="http://schemas.microsoft.com/office/drawing/2014/main" val="4012790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Startbildschirm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682267"/>
                  </a:ext>
                </a:extLst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470355"/>
              </p:ext>
            </p:extLst>
          </p:nvPr>
        </p:nvGraphicFramePr>
        <p:xfrm>
          <a:off x="7211825" y="4696598"/>
          <a:ext cx="156660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6606">
                  <a:extLst>
                    <a:ext uri="{9D8B030D-6E8A-4147-A177-3AD203B41FA5}">
                      <a16:colId xmlns:a16="http://schemas.microsoft.com/office/drawing/2014/main" val="4012790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Physik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682267"/>
                  </a:ext>
                </a:extLst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33689"/>
              </p:ext>
            </p:extLst>
          </p:nvPr>
        </p:nvGraphicFramePr>
        <p:xfrm>
          <a:off x="4516185" y="1735773"/>
          <a:ext cx="156660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6606">
                  <a:extLst>
                    <a:ext uri="{9D8B030D-6E8A-4147-A177-3AD203B41FA5}">
                      <a16:colId xmlns:a16="http://schemas.microsoft.com/office/drawing/2014/main" val="4012790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Hauptfenster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682267"/>
                  </a:ext>
                </a:extLst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117797"/>
              </p:ext>
            </p:extLst>
          </p:nvPr>
        </p:nvGraphicFramePr>
        <p:xfrm>
          <a:off x="3588672" y="2700858"/>
          <a:ext cx="156660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6606">
                  <a:extLst>
                    <a:ext uri="{9D8B030D-6E8A-4147-A177-3AD203B41FA5}">
                      <a16:colId xmlns:a16="http://schemas.microsoft.com/office/drawing/2014/main" val="4012790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Levelmenu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682267"/>
                  </a:ext>
                </a:extLst>
              </a:tr>
            </a:tbl>
          </a:graphicData>
        </a:graphic>
      </p:graphicFrame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257066"/>
              </p:ext>
            </p:extLst>
          </p:nvPr>
        </p:nvGraphicFramePr>
        <p:xfrm>
          <a:off x="6367108" y="2697246"/>
          <a:ext cx="156660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6606">
                  <a:extLst>
                    <a:ext uri="{9D8B030D-6E8A-4147-A177-3AD203B41FA5}">
                      <a16:colId xmlns:a16="http://schemas.microsoft.com/office/drawing/2014/main" val="4012790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Level_X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682267"/>
                  </a:ext>
                </a:extLst>
              </a:tr>
            </a:tbl>
          </a:graphicData>
        </a:graphic>
      </p:graphicFrame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565602"/>
              </p:ext>
            </p:extLst>
          </p:nvPr>
        </p:nvGraphicFramePr>
        <p:xfrm>
          <a:off x="8893178" y="2712496"/>
          <a:ext cx="156660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6606">
                  <a:extLst>
                    <a:ext uri="{9D8B030D-6E8A-4147-A177-3AD203B41FA5}">
                      <a16:colId xmlns:a16="http://schemas.microsoft.com/office/drawing/2014/main" val="4012790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Highscore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682267"/>
                  </a:ext>
                </a:extLst>
              </a:tr>
            </a:tbl>
          </a:graphicData>
        </a:graphic>
      </p:graphicFrame>
      <p:sp>
        <p:nvSpPr>
          <p:cNvPr id="20" name="Textfeld 19"/>
          <p:cNvSpPr txBox="1"/>
          <p:nvPr/>
        </p:nvSpPr>
        <p:spPr>
          <a:xfrm>
            <a:off x="8177048" y="2198773"/>
            <a:ext cx="25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Komposition „ist Teil von“</a:t>
            </a:r>
          </a:p>
        </p:txBody>
      </p:sp>
      <p:graphicFrame>
        <p:nvGraphicFramePr>
          <p:cNvPr id="21" name="Tabel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905009"/>
              </p:ext>
            </p:extLst>
          </p:nvPr>
        </p:nvGraphicFramePr>
        <p:xfrm>
          <a:off x="5287755" y="3873741"/>
          <a:ext cx="156660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6606">
                  <a:extLst>
                    <a:ext uri="{9D8B030D-6E8A-4147-A177-3AD203B41FA5}">
                      <a16:colId xmlns:a16="http://schemas.microsoft.com/office/drawing/2014/main" val="4012790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Button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682267"/>
                  </a:ext>
                </a:extLst>
              </a:tr>
            </a:tbl>
          </a:graphicData>
        </a:graphic>
      </p:graphicFrame>
      <p:cxnSp>
        <p:nvCxnSpPr>
          <p:cNvPr id="38" name="Gerader Verbinder 37"/>
          <p:cNvCxnSpPr>
            <a:endCxn id="39" idx="1"/>
          </p:cNvCxnSpPr>
          <p:nvPr/>
        </p:nvCxnSpPr>
        <p:spPr>
          <a:xfrm flipV="1">
            <a:off x="6071058" y="3171452"/>
            <a:ext cx="3410714" cy="7022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ussdiagramm: Verzweigung 38"/>
          <p:cNvSpPr/>
          <p:nvPr/>
        </p:nvSpPr>
        <p:spPr>
          <a:xfrm rot="21040903">
            <a:off x="9480719" y="3117784"/>
            <a:ext cx="159601" cy="81494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0" name="Gerader Verbinder 39"/>
          <p:cNvCxnSpPr>
            <a:stCxn id="21" idx="0"/>
            <a:endCxn id="41" idx="1"/>
          </p:cNvCxnSpPr>
          <p:nvPr/>
        </p:nvCxnSpPr>
        <p:spPr>
          <a:xfrm flipV="1">
            <a:off x="6071058" y="3172803"/>
            <a:ext cx="932829" cy="7009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ussdiagramm: Verzweigung 40"/>
          <p:cNvSpPr/>
          <p:nvPr/>
        </p:nvSpPr>
        <p:spPr>
          <a:xfrm rot="19392904">
            <a:off x="6987998" y="3084270"/>
            <a:ext cx="159601" cy="81494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7" name="Gerader Verbinder 46"/>
          <p:cNvCxnSpPr>
            <a:stCxn id="21" idx="0"/>
            <a:endCxn id="48" idx="1"/>
          </p:cNvCxnSpPr>
          <p:nvPr/>
        </p:nvCxnSpPr>
        <p:spPr>
          <a:xfrm flipH="1" flipV="1">
            <a:off x="4442134" y="3196555"/>
            <a:ext cx="1628924" cy="6771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ussdiagramm: Verzweigung 47"/>
          <p:cNvSpPr/>
          <p:nvPr/>
        </p:nvSpPr>
        <p:spPr>
          <a:xfrm rot="12507375">
            <a:off x="4292174" y="3117784"/>
            <a:ext cx="159601" cy="81494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9" name="Gerader Verbinder 48"/>
          <p:cNvCxnSpPr>
            <a:stCxn id="21" idx="0"/>
            <a:endCxn id="50" idx="3"/>
          </p:cNvCxnSpPr>
          <p:nvPr/>
        </p:nvCxnSpPr>
        <p:spPr>
          <a:xfrm flipH="1" flipV="1">
            <a:off x="2016083" y="3191873"/>
            <a:ext cx="4054975" cy="681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ussdiagramm: Verzweigung 49"/>
          <p:cNvSpPr/>
          <p:nvPr/>
        </p:nvSpPr>
        <p:spPr>
          <a:xfrm rot="798425">
            <a:off x="1858625" y="3132758"/>
            <a:ext cx="159601" cy="81494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Textfeld 59"/>
          <p:cNvSpPr txBox="1"/>
          <p:nvPr/>
        </p:nvSpPr>
        <p:spPr>
          <a:xfrm>
            <a:off x="8613395" y="3315028"/>
            <a:ext cx="2964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Aggregation „ist enthalten in“</a:t>
            </a:r>
          </a:p>
        </p:txBody>
      </p:sp>
      <p:sp>
        <p:nvSpPr>
          <p:cNvPr id="61" name="Flussdiagramm: Verzweigung 60"/>
          <p:cNvSpPr/>
          <p:nvPr/>
        </p:nvSpPr>
        <p:spPr>
          <a:xfrm rot="11549421">
            <a:off x="5946724" y="2131470"/>
            <a:ext cx="159601" cy="81494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Flussdiagramm: Verzweigung 61"/>
          <p:cNvSpPr/>
          <p:nvPr/>
        </p:nvSpPr>
        <p:spPr>
          <a:xfrm rot="12075938">
            <a:off x="5413678" y="2131595"/>
            <a:ext cx="159601" cy="81494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Flussdiagramm: Verzweigung 62"/>
          <p:cNvSpPr/>
          <p:nvPr/>
        </p:nvSpPr>
        <p:spPr>
          <a:xfrm rot="18848827">
            <a:off x="4826674" y="2158187"/>
            <a:ext cx="159601" cy="81494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Flussdiagramm: Verzweigung 63"/>
          <p:cNvSpPr/>
          <p:nvPr/>
        </p:nvSpPr>
        <p:spPr>
          <a:xfrm rot="20813842">
            <a:off x="4421075" y="2135592"/>
            <a:ext cx="159601" cy="81494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6" name="Gerader Verbinder 65"/>
          <p:cNvCxnSpPr>
            <a:stCxn id="61" idx="1"/>
            <a:endCxn id="10" idx="0"/>
          </p:cNvCxnSpPr>
          <p:nvPr/>
        </p:nvCxnSpPr>
        <p:spPr>
          <a:xfrm>
            <a:off x="6104436" y="2189476"/>
            <a:ext cx="3572045" cy="523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>
            <a:stCxn id="62" idx="1"/>
            <a:endCxn id="9" idx="0"/>
          </p:cNvCxnSpPr>
          <p:nvPr/>
        </p:nvCxnSpPr>
        <p:spPr>
          <a:xfrm>
            <a:off x="5567845" y="2201285"/>
            <a:ext cx="1582566" cy="4959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>
            <a:stCxn id="63" idx="1"/>
            <a:endCxn id="8" idx="0"/>
          </p:cNvCxnSpPr>
          <p:nvPr/>
        </p:nvCxnSpPr>
        <p:spPr>
          <a:xfrm flipH="1">
            <a:off x="4371975" y="2256195"/>
            <a:ext cx="478918" cy="4446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/>
          <p:cNvCxnSpPr>
            <a:stCxn id="64" idx="1"/>
            <a:endCxn id="5" idx="0"/>
          </p:cNvCxnSpPr>
          <p:nvPr/>
        </p:nvCxnSpPr>
        <p:spPr>
          <a:xfrm flipH="1">
            <a:off x="1792649" y="2194429"/>
            <a:ext cx="2630504" cy="5180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lussdiagramm: Verzweigung 76"/>
          <p:cNvSpPr/>
          <p:nvPr/>
        </p:nvSpPr>
        <p:spPr>
          <a:xfrm rot="14298224">
            <a:off x="7387210" y="3145072"/>
            <a:ext cx="159601" cy="81494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9" name="Gerader Verbinder 78"/>
          <p:cNvCxnSpPr>
            <a:stCxn id="77" idx="1"/>
            <a:endCxn id="4" idx="0"/>
          </p:cNvCxnSpPr>
          <p:nvPr/>
        </p:nvCxnSpPr>
        <p:spPr>
          <a:xfrm>
            <a:off x="7508939" y="3253717"/>
            <a:ext cx="482339" cy="5875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/>
          <p:cNvCxnSpPr>
            <a:stCxn id="84" idx="1"/>
            <a:endCxn id="6" idx="0"/>
          </p:cNvCxnSpPr>
          <p:nvPr/>
        </p:nvCxnSpPr>
        <p:spPr>
          <a:xfrm>
            <a:off x="7991279" y="4387553"/>
            <a:ext cx="3849" cy="3090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lussdiagramm: Verzweigung 83"/>
          <p:cNvSpPr/>
          <p:nvPr/>
        </p:nvSpPr>
        <p:spPr>
          <a:xfrm rot="16200000">
            <a:off x="7911478" y="4267005"/>
            <a:ext cx="159601" cy="81494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Textfeld 85"/>
          <p:cNvSpPr txBox="1"/>
          <p:nvPr/>
        </p:nvSpPr>
        <p:spPr>
          <a:xfrm>
            <a:off x="8755357" y="4347948"/>
            <a:ext cx="2964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Aggregation „ist enthalten in“</a:t>
            </a:r>
          </a:p>
        </p:txBody>
      </p:sp>
    </p:spTree>
    <p:extLst>
      <p:ext uri="{BB962C8B-B14F-4D97-AF65-F5344CB8AC3E}">
        <p14:creationId xmlns:p14="http://schemas.microsoft.com/office/powerpoint/2010/main" val="115836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981806"/>
              </p:ext>
            </p:extLst>
          </p:nvPr>
        </p:nvGraphicFramePr>
        <p:xfrm>
          <a:off x="3125118" y="2366936"/>
          <a:ext cx="6351392" cy="27574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4446">
                  <a:extLst>
                    <a:ext uri="{9D8B030D-6E8A-4147-A177-3AD203B41FA5}">
                      <a16:colId xmlns:a16="http://schemas.microsoft.com/office/drawing/2014/main" val="4037705345"/>
                    </a:ext>
                  </a:extLst>
                </a:gridCol>
                <a:gridCol w="4666946">
                  <a:extLst>
                    <a:ext uri="{9D8B030D-6E8A-4147-A177-3AD203B41FA5}">
                      <a16:colId xmlns:a16="http://schemas.microsoft.com/office/drawing/2014/main" val="1560532427"/>
                    </a:ext>
                  </a:extLst>
                </a:gridCol>
              </a:tblGrid>
              <a:tr h="418934">
                <a:tc gridSpan="2">
                  <a:txBody>
                    <a:bodyPr/>
                    <a:lstStyle/>
                    <a:p>
                      <a:r>
                        <a:rPr lang="de-DE" dirty="0"/>
                        <a:t>Hauptfenster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376852"/>
                  </a:ext>
                </a:extLst>
              </a:tr>
              <a:tr h="1149757">
                <a:tc gridSpan="2"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width:int</a:t>
                      </a:r>
                      <a:endParaRPr lang="de-DE" dirty="0"/>
                    </a:p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height:int</a:t>
                      </a:r>
                      <a:endParaRPr lang="de-DE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609134"/>
                  </a:ext>
                </a:extLst>
              </a:tr>
              <a:tr h="1149757"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setWidth</a:t>
                      </a:r>
                      <a:r>
                        <a:rPr lang="de-DE" dirty="0"/>
                        <a:t>(</a:t>
                      </a:r>
                      <a:r>
                        <a:rPr lang="de-DE" dirty="0" err="1"/>
                        <a:t>int</a:t>
                      </a:r>
                      <a:r>
                        <a:rPr lang="de-DE" dirty="0"/>
                        <a:t>)</a:t>
                      </a:r>
                    </a:p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setHeight</a:t>
                      </a:r>
                      <a:r>
                        <a:rPr lang="de-DE" dirty="0"/>
                        <a:t>(</a:t>
                      </a:r>
                      <a:r>
                        <a:rPr lang="de-DE" dirty="0" err="1"/>
                        <a:t>int</a:t>
                      </a:r>
                      <a:r>
                        <a:rPr lang="de-DE" dirty="0"/>
                        <a:t>)</a:t>
                      </a:r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getWidth</a:t>
                      </a:r>
                      <a:r>
                        <a:rPr lang="de-DE" dirty="0"/>
                        <a:t>():</a:t>
                      </a:r>
                      <a:r>
                        <a:rPr lang="de-DE" dirty="0" err="1"/>
                        <a:t>int</a:t>
                      </a:r>
                      <a:endParaRPr lang="de-DE" dirty="0"/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getHeight</a:t>
                      </a:r>
                      <a:r>
                        <a:rPr lang="de-DE" dirty="0"/>
                        <a:t>():</a:t>
                      </a:r>
                      <a:r>
                        <a:rPr lang="de-DE" dirty="0" err="1"/>
                        <a:t>int</a:t>
                      </a:r>
                      <a:endParaRPr lang="de-DE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  <a:p>
                      <a:endParaRPr lang="de-DE" dirty="0"/>
                    </a:p>
                    <a:p>
                      <a:r>
                        <a:rPr lang="de-DE" dirty="0" err="1"/>
                        <a:t>Startbildschirm,Level_X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Highscore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Levelmenu</a:t>
                      </a:r>
                      <a:endParaRPr lang="de-DE" dirty="0"/>
                    </a:p>
                    <a:p>
                      <a:r>
                        <a:rPr lang="de-DE" dirty="0" err="1"/>
                        <a:t>Startbildschirm,Level_X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Highscore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Levelmenu</a:t>
                      </a:r>
                      <a:endParaRPr lang="de-D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414467"/>
                  </a:ext>
                </a:extLst>
              </a:tr>
            </a:tbl>
          </a:graphicData>
        </a:graphic>
      </p:graphicFrame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Klassendiagramme</a:t>
            </a:r>
          </a:p>
        </p:txBody>
      </p:sp>
    </p:spTree>
    <p:extLst>
      <p:ext uri="{BB962C8B-B14F-4D97-AF65-F5344CB8AC3E}">
        <p14:creationId xmlns:p14="http://schemas.microsoft.com/office/powerpoint/2010/main" val="193915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0991445"/>
              </p:ext>
            </p:extLst>
          </p:nvPr>
        </p:nvGraphicFramePr>
        <p:xfrm>
          <a:off x="3050275" y="1045668"/>
          <a:ext cx="4056626" cy="25146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4368">
                  <a:extLst>
                    <a:ext uri="{9D8B030D-6E8A-4147-A177-3AD203B41FA5}">
                      <a16:colId xmlns:a16="http://schemas.microsoft.com/office/drawing/2014/main" val="1293918394"/>
                    </a:ext>
                  </a:extLst>
                </a:gridCol>
                <a:gridCol w="2212258">
                  <a:extLst>
                    <a:ext uri="{9D8B030D-6E8A-4147-A177-3AD203B41FA5}">
                      <a16:colId xmlns:a16="http://schemas.microsoft.com/office/drawing/2014/main" val="2494813164"/>
                    </a:ext>
                  </a:extLst>
                </a:gridCol>
              </a:tblGrid>
              <a:tr h="386321">
                <a:tc gridSpan="2">
                  <a:txBody>
                    <a:bodyPr/>
                    <a:lstStyle/>
                    <a:p>
                      <a:r>
                        <a:rPr lang="de-DE" dirty="0" err="1"/>
                        <a:t>Levelmenu</a:t>
                      </a:r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87423"/>
                  </a:ext>
                </a:extLst>
              </a:tr>
              <a:tr h="856931">
                <a:tc gridSpan="2"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enable</a:t>
                      </a:r>
                      <a:r>
                        <a:rPr lang="de-DE" dirty="0"/>
                        <a:t>: </a:t>
                      </a:r>
                      <a:r>
                        <a:rPr lang="de-DE" dirty="0" err="1"/>
                        <a:t>bool</a:t>
                      </a:r>
                      <a:endParaRPr lang="de-DE" dirty="0"/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LevelButton:QButton</a:t>
                      </a:r>
                      <a:endParaRPr lang="de-DE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48750"/>
                  </a:ext>
                </a:extLst>
              </a:tr>
              <a:tr h="1271349">
                <a:tc>
                  <a:txBody>
                    <a:bodyPr/>
                    <a:lstStyle/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getLevel</a:t>
                      </a:r>
                      <a:r>
                        <a:rPr lang="de-DE" dirty="0"/>
                        <a:t>(</a:t>
                      </a:r>
                      <a:r>
                        <a:rPr lang="de-DE" dirty="0" err="1"/>
                        <a:t>bool</a:t>
                      </a:r>
                      <a:r>
                        <a:rPr lang="de-DE" dirty="0"/>
                        <a:t>)</a:t>
                      </a:r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setEnable</a:t>
                      </a:r>
                      <a:r>
                        <a:rPr lang="de-DE" dirty="0"/>
                        <a:t>():</a:t>
                      </a:r>
                      <a:r>
                        <a:rPr lang="de-DE" dirty="0" err="1"/>
                        <a:t>void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Level_X</a:t>
                      </a:r>
                      <a:endParaRPr lang="de-DE" dirty="0"/>
                    </a:p>
                    <a:p>
                      <a:r>
                        <a:rPr lang="de-DE" dirty="0" err="1"/>
                        <a:t>Level_X</a:t>
                      </a:r>
                      <a:endParaRPr lang="de-D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365280"/>
                  </a:ext>
                </a:extLst>
              </a:tr>
            </a:tbl>
          </a:graphicData>
        </a:graphic>
      </p:graphicFrame>
      <p:graphicFrame>
        <p:nvGraphicFramePr>
          <p:cNvPr id="5" name="Inhaltsplatzhalt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7930269"/>
              </p:ext>
            </p:extLst>
          </p:nvPr>
        </p:nvGraphicFramePr>
        <p:xfrm>
          <a:off x="399313" y="1045668"/>
          <a:ext cx="2147888" cy="24317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7888">
                  <a:extLst>
                    <a:ext uri="{9D8B030D-6E8A-4147-A177-3AD203B41FA5}">
                      <a16:colId xmlns:a16="http://schemas.microsoft.com/office/drawing/2014/main" val="1293918394"/>
                    </a:ext>
                  </a:extLst>
                </a:gridCol>
              </a:tblGrid>
              <a:tr h="336843">
                <a:tc>
                  <a:txBody>
                    <a:bodyPr/>
                    <a:lstStyle/>
                    <a:p>
                      <a:r>
                        <a:rPr lang="de-DE" dirty="0"/>
                        <a:t>Startbildschirm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87423"/>
                  </a:ext>
                </a:extLst>
              </a:tr>
              <a:tr h="957453"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menu:QMenu</a:t>
                      </a:r>
                      <a:endParaRPr lang="de-DE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048750"/>
                  </a:ext>
                </a:extLst>
              </a:tr>
              <a:tr h="1108520"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menulistener</a:t>
                      </a:r>
                      <a:endParaRPr lang="de-DE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623793"/>
                  </a:ext>
                </a:extLst>
              </a:tr>
            </a:tbl>
          </a:graphicData>
        </a:graphic>
      </p:graphicFrame>
      <p:graphicFrame>
        <p:nvGraphicFramePr>
          <p:cNvPr id="6" name="Inhaltsplatzhalt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7938640"/>
              </p:ext>
            </p:extLst>
          </p:nvPr>
        </p:nvGraphicFramePr>
        <p:xfrm>
          <a:off x="7473005" y="1045668"/>
          <a:ext cx="4369261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2307">
                  <a:extLst>
                    <a:ext uri="{9D8B030D-6E8A-4147-A177-3AD203B41FA5}">
                      <a16:colId xmlns:a16="http://schemas.microsoft.com/office/drawing/2014/main" val="1293918394"/>
                    </a:ext>
                  </a:extLst>
                </a:gridCol>
                <a:gridCol w="1936954">
                  <a:extLst>
                    <a:ext uri="{9D8B030D-6E8A-4147-A177-3AD203B41FA5}">
                      <a16:colId xmlns:a16="http://schemas.microsoft.com/office/drawing/2014/main" val="277459353"/>
                    </a:ext>
                  </a:extLst>
                </a:gridCol>
              </a:tblGrid>
              <a:tr h="313660">
                <a:tc gridSpan="2">
                  <a:txBody>
                    <a:bodyPr/>
                    <a:lstStyle/>
                    <a:p>
                      <a:r>
                        <a:rPr lang="de-DE" dirty="0" err="1"/>
                        <a:t>Level_X</a:t>
                      </a:r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87423"/>
                  </a:ext>
                </a:extLst>
              </a:tr>
              <a:tr h="1489886">
                <a:tc gridSpan="2"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Level_ID:int</a:t>
                      </a:r>
                      <a:endParaRPr lang="de-DE" dirty="0"/>
                    </a:p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LevelTime:QTimer</a:t>
                      </a:r>
                      <a:r>
                        <a:rPr lang="de-DE" dirty="0"/>
                        <a:t>()</a:t>
                      </a:r>
                    </a:p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anzahlSonderPunkte:int</a:t>
                      </a:r>
                      <a:endParaRPr lang="de-DE" dirty="0"/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diverseButton:Qbutton</a:t>
                      </a:r>
                      <a:endParaRPr lang="de-DE" dirty="0"/>
                    </a:p>
                    <a:p>
                      <a:r>
                        <a:rPr lang="de-DE" dirty="0"/>
                        <a:t>#</a:t>
                      </a:r>
                      <a:r>
                        <a:rPr lang="de-DE" dirty="0" err="1"/>
                        <a:t>anzahlObjekte:int</a:t>
                      </a:r>
                      <a:endParaRPr lang="de-DE" dirty="0"/>
                    </a:p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inGameObjects:QList</a:t>
                      </a:r>
                      <a:endParaRPr lang="de-DE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48750"/>
                  </a:ext>
                </a:extLst>
              </a:tr>
              <a:tr h="986785">
                <a:tc>
                  <a:txBody>
                    <a:bodyPr/>
                    <a:lstStyle/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getSonderpunkte</a:t>
                      </a:r>
                      <a:r>
                        <a:rPr lang="de-DE" dirty="0"/>
                        <a:t>():</a:t>
                      </a:r>
                      <a:r>
                        <a:rPr lang="de-DE" dirty="0" err="1"/>
                        <a:t>int</a:t>
                      </a:r>
                      <a:endParaRPr lang="de-DE" dirty="0"/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getRestLevelTime</a:t>
                      </a:r>
                      <a:r>
                        <a:rPr lang="de-DE" dirty="0"/>
                        <a:t>()</a:t>
                      </a:r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getScore</a:t>
                      </a:r>
                      <a:r>
                        <a:rPr lang="de-DE" dirty="0"/>
                        <a:t>()</a:t>
                      </a:r>
                    </a:p>
                    <a:p>
                      <a:endParaRPr lang="de-DE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Highscore</a:t>
                      </a:r>
                      <a:endParaRPr lang="de-DE" dirty="0"/>
                    </a:p>
                    <a:p>
                      <a:r>
                        <a:rPr lang="de-DE" dirty="0" err="1"/>
                        <a:t>Highscore</a:t>
                      </a:r>
                      <a:endParaRPr lang="de-DE" dirty="0"/>
                    </a:p>
                    <a:p>
                      <a:r>
                        <a:rPr lang="de-DE" dirty="0" err="1"/>
                        <a:t>Highscore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748216"/>
                  </a:ext>
                </a:extLst>
              </a:tr>
            </a:tbl>
          </a:graphicData>
        </a:graphic>
      </p:graphicFrame>
      <p:graphicFrame>
        <p:nvGraphicFramePr>
          <p:cNvPr id="7" name="Inhaltsplatzhalt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2311228"/>
              </p:ext>
            </p:extLst>
          </p:nvPr>
        </p:nvGraphicFramePr>
        <p:xfrm>
          <a:off x="399313" y="3721608"/>
          <a:ext cx="5122607" cy="25356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1925">
                  <a:extLst>
                    <a:ext uri="{9D8B030D-6E8A-4147-A177-3AD203B41FA5}">
                      <a16:colId xmlns:a16="http://schemas.microsoft.com/office/drawing/2014/main" val="1293918394"/>
                    </a:ext>
                  </a:extLst>
                </a:gridCol>
                <a:gridCol w="2890682">
                  <a:extLst>
                    <a:ext uri="{9D8B030D-6E8A-4147-A177-3AD203B41FA5}">
                      <a16:colId xmlns:a16="http://schemas.microsoft.com/office/drawing/2014/main" val="262414454"/>
                    </a:ext>
                  </a:extLst>
                </a:gridCol>
              </a:tblGrid>
              <a:tr h="457200">
                <a:tc gridSpan="2">
                  <a:txBody>
                    <a:bodyPr/>
                    <a:lstStyle/>
                    <a:p>
                      <a:r>
                        <a:rPr lang="de-DE" dirty="0" err="1"/>
                        <a:t>Highscore</a:t>
                      </a:r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87423"/>
                  </a:ext>
                </a:extLst>
              </a:tr>
              <a:tr h="835963">
                <a:tc gridSpan="2"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maxPunkte:QList</a:t>
                      </a:r>
                      <a:r>
                        <a:rPr lang="de-DE" dirty="0"/>
                        <a:t>&lt;</a:t>
                      </a:r>
                      <a:r>
                        <a:rPr lang="de-DE" dirty="0" err="1"/>
                        <a:t>int</a:t>
                      </a:r>
                      <a:r>
                        <a:rPr lang="de-DE" dirty="0"/>
                        <a:t>&gt;</a:t>
                      </a:r>
                    </a:p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name:QList</a:t>
                      </a:r>
                      <a:r>
                        <a:rPr lang="de-DE" dirty="0"/>
                        <a:t>&lt;</a:t>
                      </a:r>
                      <a:r>
                        <a:rPr lang="de-DE" dirty="0" err="1"/>
                        <a:t>QString</a:t>
                      </a:r>
                      <a:r>
                        <a:rPr lang="de-DE" dirty="0"/>
                        <a:t>&gt;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48750"/>
                  </a:ext>
                </a:extLst>
              </a:tr>
              <a:tr h="1242482">
                <a:tc>
                  <a:txBody>
                    <a:bodyPr/>
                    <a:lstStyle/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setPunkte</a:t>
                      </a:r>
                      <a:r>
                        <a:rPr lang="de-DE" dirty="0"/>
                        <a:t>(</a:t>
                      </a:r>
                      <a:r>
                        <a:rPr lang="de-DE" dirty="0" err="1"/>
                        <a:t>int</a:t>
                      </a:r>
                      <a:r>
                        <a:rPr lang="de-DE" dirty="0"/>
                        <a:t>)</a:t>
                      </a:r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getMaxPunkte</a:t>
                      </a:r>
                      <a:r>
                        <a:rPr lang="de-DE" dirty="0"/>
                        <a:t>():</a:t>
                      </a:r>
                      <a:r>
                        <a:rPr lang="de-DE" dirty="0" err="1"/>
                        <a:t>int</a:t>
                      </a:r>
                      <a:endParaRPr lang="de-DE" dirty="0"/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setName</a:t>
                      </a:r>
                      <a:r>
                        <a:rPr lang="de-DE" dirty="0"/>
                        <a:t>(</a:t>
                      </a:r>
                      <a:r>
                        <a:rPr lang="de-DE" dirty="0" err="1"/>
                        <a:t>QString</a:t>
                      </a:r>
                      <a:r>
                        <a:rPr lang="de-DE" dirty="0"/>
                        <a:t>)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Level_X</a:t>
                      </a:r>
                      <a:endParaRPr lang="de-DE" dirty="0"/>
                    </a:p>
                    <a:p>
                      <a:r>
                        <a:rPr lang="de-DE" dirty="0" err="1"/>
                        <a:t>Level_X</a:t>
                      </a:r>
                      <a:endParaRPr lang="de-DE" dirty="0"/>
                    </a:p>
                    <a:p>
                      <a:r>
                        <a:rPr lang="de-DE" dirty="0" err="1"/>
                        <a:t>Level_X</a:t>
                      </a:r>
                      <a:endParaRPr lang="de-D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207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0220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Inhaltsplatzhalt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9663820"/>
              </p:ext>
            </p:extLst>
          </p:nvPr>
        </p:nvGraphicFramePr>
        <p:xfrm>
          <a:off x="5326286" y="3819692"/>
          <a:ext cx="5682830" cy="2945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4895">
                  <a:extLst>
                    <a:ext uri="{9D8B030D-6E8A-4147-A177-3AD203B41FA5}">
                      <a16:colId xmlns:a16="http://schemas.microsoft.com/office/drawing/2014/main" val="1293918394"/>
                    </a:ext>
                  </a:extLst>
                </a:gridCol>
                <a:gridCol w="3637935">
                  <a:extLst>
                    <a:ext uri="{9D8B030D-6E8A-4147-A177-3AD203B41FA5}">
                      <a16:colId xmlns:a16="http://schemas.microsoft.com/office/drawing/2014/main" val="1524712395"/>
                    </a:ext>
                  </a:extLst>
                </a:gridCol>
              </a:tblGrid>
              <a:tr h="436418">
                <a:tc gridSpan="2">
                  <a:txBody>
                    <a:bodyPr/>
                    <a:lstStyle/>
                    <a:p>
                      <a:r>
                        <a:rPr lang="de-DE" dirty="0"/>
                        <a:t>Physik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87423"/>
                  </a:ext>
                </a:extLst>
              </a:tr>
              <a:tr h="1091046">
                <a:tc gridSpan="2">
                  <a:txBody>
                    <a:bodyPr/>
                    <a:lstStyle/>
                    <a:p>
                      <a:r>
                        <a:rPr lang="de-DE" dirty="0"/>
                        <a:t>-speed(</a:t>
                      </a:r>
                      <a:r>
                        <a:rPr lang="de-DE" dirty="0" err="1"/>
                        <a:t>int</a:t>
                      </a:r>
                      <a:r>
                        <a:rPr lang="de-DE" dirty="0"/>
                        <a:t>)</a:t>
                      </a:r>
                    </a:p>
                    <a:p>
                      <a:r>
                        <a:rPr lang="de-DE" dirty="0"/>
                        <a:t>-size(</a:t>
                      </a:r>
                      <a:r>
                        <a:rPr lang="de-DE" dirty="0" err="1"/>
                        <a:t>int</a:t>
                      </a:r>
                      <a:r>
                        <a:rPr lang="de-DE" dirty="0"/>
                        <a:t>)</a:t>
                      </a:r>
                    </a:p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weight</a:t>
                      </a:r>
                      <a:r>
                        <a:rPr lang="de-DE" dirty="0"/>
                        <a:t>(</a:t>
                      </a:r>
                      <a:r>
                        <a:rPr lang="de-DE" dirty="0" err="1"/>
                        <a:t>int</a:t>
                      </a:r>
                      <a:r>
                        <a:rPr lang="de-DE" dirty="0"/>
                        <a:t>)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48750"/>
                  </a:ext>
                </a:extLst>
              </a:tr>
              <a:tr h="1418360">
                <a:tc>
                  <a:txBody>
                    <a:bodyPr/>
                    <a:lstStyle/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setSize</a:t>
                      </a:r>
                      <a:r>
                        <a:rPr lang="de-DE" dirty="0"/>
                        <a:t>(</a:t>
                      </a:r>
                      <a:r>
                        <a:rPr lang="de-DE" dirty="0" err="1"/>
                        <a:t>void</a:t>
                      </a:r>
                      <a:r>
                        <a:rPr lang="de-DE" dirty="0"/>
                        <a:t>)</a:t>
                      </a:r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setWeight</a:t>
                      </a:r>
                      <a:r>
                        <a:rPr lang="de-DE" dirty="0"/>
                        <a:t>(</a:t>
                      </a:r>
                      <a:r>
                        <a:rPr lang="de-DE" dirty="0" err="1"/>
                        <a:t>void</a:t>
                      </a:r>
                      <a:r>
                        <a:rPr lang="de-DE" dirty="0"/>
                        <a:t>)</a:t>
                      </a:r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getBehavior</a:t>
                      </a:r>
                      <a:r>
                        <a:rPr lang="de-DE" dirty="0"/>
                        <a:t>()</a:t>
                      </a:r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getDirection</a:t>
                      </a:r>
                      <a:r>
                        <a:rPr lang="de-DE" dirty="0"/>
                        <a:t>()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Objekte</a:t>
                      </a:r>
                    </a:p>
                    <a:p>
                      <a:r>
                        <a:rPr lang="de-DE" dirty="0"/>
                        <a:t>Objekte</a:t>
                      </a:r>
                    </a:p>
                    <a:p>
                      <a:r>
                        <a:rPr lang="de-DE" dirty="0"/>
                        <a:t>Objekte</a:t>
                      </a:r>
                    </a:p>
                    <a:p>
                      <a:r>
                        <a:rPr lang="de-DE" dirty="0"/>
                        <a:t>Objekte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207327"/>
                  </a:ext>
                </a:extLst>
              </a:tr>
            </a:tbl>
          </a:graphicData>
        </a:graphic>
      </p:graphicFrame>
      <p:graphicFrame>
        <p:nvGraphicFramePr>
          <p:cNvPr id="7" name="Inhaltsplatzhalt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6017401"/>
              </p:ext>
            </p:extLst>
          </p:nvPr>
        </p:nvGraphicFramePr>
        <p:xfrm>
          <a:off x="1399495" y="543165"/>
          <a:ext cx="4195917" cy="24317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2879">
                  <a:extLst>
                    <a:ext uri="{9D8B030D-6E8A-4147-A177-3AD203B41FA5}">
                      <a16:colId xmlns:a16="http://schemas.microsoft.com/office/drawing/2014/main" val="1293918394"/>
                    </a:ext>
                  </a:extLst>
                </a:gridCol>
                <a:gridCol w="2433038">
                  <a:extLst>
                    <a:ext uri="{9D8B030D-6E8A-4147-A177-3AD203B41FA5}">
                      <a16:colId xmlns:a16="http://schemas.microsoft.com/office/drawing/2014/main" val="3701879910"/>
                    </a:ext>
                  </a:extLst>
                </a:gridCol>
              </a:tblGrid>
              <a:tr h="336843">
                <a:tc gridSpan="2">
                  <a:txBody>
                    <a:bodyPr/>
                    <a:lstStyle/>
                    <a:p>
                      <a:r>
                        <a:rPr lang="de-DE" dirty="0"/>
                        <a:t>Button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87423"/>
                  </a:ext>
                </a:extLst>
              </a:tr>
              <a:tr h="957453">
                <a:tc gridSpan="2"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size:int</a:t>
                      </a:r>
                      <a:endParaRPr lang="de-DE" dirty="0"/>
                    </a:p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text:Qstring</a:t>
                      </a:r>
                      <a:endParaRPr lang="de-DE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48750"/>
                  </a:ext>
                </a:extLst>
              </a:tr>
              <a:tr h="1108520">
                <a:tc>
                  <a:txBody>
                    <a:bodyPr/>
                    <a:lstStyle/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clickListener</a:t>
                      </a:r>
                      <a:r>
                        <a:rPr lang="de-DE" dirty="0"/>
                        <a:t>()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Startbildschirm,Level_X,Highscore,Levelmenu</a:t>
                      </a:r>
                      <a:endParaRPr lang="de-D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623793"/>
                  </a:ext>
                </a:extLst>
              </a:tr>
            </a:tbl>
          </a:graphicData>
        </a:graphic>
      </p:graphicFrame>
      <p:graphicFrame>
        <p:nvGraphicFramePr>
          <p:cNvPr id="8" name="Inhaltsplatzhalt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4975008"/>
              </p:ext>
            </p:extLst>
          </p:nvPr>
        </p:nvGraphicFramePr>
        <p:xfrm>
          <a:off x="6649834" y="543165"/>
          <a:ext cx="4359282" cy="28746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9201">
                  <a:extLst>
                    <a:ext uri="{9D8B030D-6E8A-4147-A177-3AD203B41FA5}">
                      <a16:colId xmlns:a16="http://schemas.microsoft.com/office/drawing/2014/main" val="1293918394"/>
                    </a:ext>
                  </a:extLst>
                </a:gridCol>
                <a:gridCol w="2120081">
                  <a:extLst>
                    <a:ext uri="{9D8B030D-6E8A-4147-A177-3AD203B41FA5}">
                      <a16:colId xmlns:a16="http://schemas.microsoft.com/office/drawing/2014/main" val="679847264"/>
                    </a:ext>
                  </a:extLst>
                </a:gridCol>
              </a:tblGrid>
              <a:tr h="392906">
                <a:tc gridSpan="2">
                  <a:txBody>
                    <a:bodyPr/>
                    <a:lstStyle/>
                    <a:p>
                      <a:r>
                        <a:rPr lang="de-DE" dirty="0"/>
                        <a:t>Objekte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87423"/>
                  </a:ext>
                </a:extLst>
              </a:tr>
              <a:tr h="1120474">
                <a:tc gridSpan="2">
                  <a:txBody>
                    <a:bodyPr/>
                    <a:lstStyle/>
                    <a:p>
                      <a:r>
                        <a:rPr lang="de-DE" dirty="0"/>
                        <a:t>-Form</a:t>
                      </a:r>
                    </a:p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size:int</a:t>
                      </a:r>
                      <a:endParaRPr lang="de-DE" dirty="0"/>
                    </a:p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ObjektAttribute</a:t>
                      </a:r>
                      <a:endParaRPr lang="de-DE" dirty="0"/>
                    </a:p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alignment</a:t>
                      </a:r>
                      <a:endParaRPr lang="de-DE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48750"/>
                  </a:ext>
                </a:extLst>
              </a:tr>
              <a:tr h="1293019">
                <a:tc>
                  <a:txBody>
                    <a:bodyPr/>
                    <a:lstStyle/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getLevelObjekte</a:t>
                      </a:r>
                      <a:r>
                        <a:rPr lang="de-DE" dirty="0"/>
                        <a:t>(</a:t>
                      </a:r>
                      <a:r>
                        <a:rPr lang="de-DE" dirty="0" err="1"/>
                        <a:t>int</a:t>
                      </a:r>
                      <a:r>
                        <a:rPr lang="de-DE" dirty="0"/>
                        <a:t>)</a:t>
                      </a:r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move</a:t>
                      </a:r>
                      <a:r>
                        <a:rPr lang="de-DE" dirty="0"/>
                        <a:t>()</a:t>
                      </a:r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delete</a:t>
                      </a:r>
                      <a:r>
                        <a:rPr lang="de-DE" dirty="0"/>
                        <a:t>()</a:t>
                      </a:r>
                    </a:p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orientation</a:t>
                      </a:r>
                      <a:r>
                        <a:rPr lang="de-DE" dirty="0"/>
                        <a:t>()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Level_X</a:t>
                      </a:r>
                      <a:endParaRPr lang="de-DE" dirty="0"/>
                    </a:p>
                    <a:p>
                      <a:r>
                        <a:rPr lang="de-DE" dirty="0" err="1"/>
                        <a:t>Level_X</a:t>
                      </a:r>
                      <a:endParaRPr lang="de-DE" dirty="0"/>
                    </a:p>
                    <a:p>
                      <a:r>
                        <a:rPr lang="de-DE" dirty="0" err="1"/>
                        <a:t>Level_X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748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2173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1914168"/>
              </p:ext>
            </p:extLst>
          </p:nvPr>
        </p:nvGraphicFramePr>
        <p:xfrm>
          <a:off x="2470407" y="3077022"/>
          <a:ext cx="2469357" cy="24645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69357">
                  <a:extLst>
                    <a:ext uri="{9D8B030D-6E8A-4147-A177-3AD203B41FA5}">
                      <a16:colId xmlns:a16="http://schemas.microsoft.com/office/drawing/2014/main" val="1293918394"/>
                    </a:ext>
                  </a:extLst>
                </a:gridCol>
              </a:tblGrid>
              <a:tr h="392906">
                <a:tc>
                  <a:txBody>
                    <a:bodyPr/>
                    <a:lstStyle/>
                    <a:p>
                      <a:r>
                        <a:rPr lang="de-DE" dirty="0"/>
                        <a:t>Hindernisse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87423"/>
                  </a:ext>
                </a:extLst>
              </a:tr>
              <a:tr h="778669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48750"/>
                  </a:ext>
                </a:extLst>
              </a:tr>
              <a:tr h="1293019"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setHindernisse</a:t>
                      </a:r>
                      <a:r>
                        <a:rPr lang="de-DE" dirty="0"/>
                        <a:t>(</a:t>
                      </a:r>
                      <a:r>
                        <a:rPr lang="de-DE" dirty="0" err="1"/>
                        <a:t>object</a:t>
                      </a:r>
                      <a:r>
                        <a:rPr lang="de-DE" dirty="0"/>
                        <a:t>)</a:t>
                      </a:r>
                    </a:p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getHindernisse</a:t>
                      </a:r>
                      <a:r>
                        <a:rPr lang="de-DE" dirty="0"/>
                        <a:t>(</a:t>
                      </a:r>
                      <a:r>
                        <a:rPr lang="de-DE" dirty="0" err="1"/>
                        <a:t>void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748216"/>
                  </a:ext>
                </a:extLst>
              </a:tr>
            </a:tbl>
          </a:graphicData>
        </a:graphic>
      </p:graphicFrame>
      <p:graphicFrame>
        <p:nvGraphicFramePr>
          <p:cNvPr id="5" name="Inhaltsplatzhalt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8968316"/>
              </p:ext>
            </p:extLst>
          </p:nvPr>
        </p:nvGraphicFramePr>
        <p:xfrm>
          <a:off x="5715000" y="523874"/>
          <a:ext cx="214788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7888">
                  <a:extLst>
                    <a:ext uri="{9D8B030D-6E8A-4147-A177-3AD203B41FA5}">
                      <a16:colId xmlns:a16="http://schemas.microsoft.com/office/drawing/2014/main" val="1293918394"/>
                    </a:ext>
                  </a:extLst>
                </a:gridCol>
              </a:tblGrid>
              <a:tr h="306850">
                <a:tc>
                  <a:txBody>
                    <a:bodyPr/>
                    <a:lstStyle/>
                    <a:p>
                      <a:r>
                        <a:rPr lang="de-DE" dirty="0"/>
                        <a:t>Objekte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87423"/>
                  </a:ext>
                </a:extLst>
              </a:tr>
            </a:tbl>
          </a:graphicData>
        </a:graphic>
      </p:graphicFrame>
      <p:graphicFrame>
        <p:nvGraphicFramePr>
          <p:cNvPr id="6" name="Inhaltsplatzhalt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0777798"/>
              </p:ext>
            </p:extLst>
          </p:nvPr>
        </p:nvGraphicFramePr>
        <p:xfrm>
          <a:off x="9469056" y="2611891"/>
          <a:ext cx="2447926" cy="25146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926">
                  <a:extLst>
                    <a:ext uri="{9D8B030D-6E8A-4147-A177-3AD203B41FA5}">
                      <a16:colId xmlns:a16="http://schemas.microsoft.com/office/drawing/2014/main" val="1293918394"/>
                    </a:ext>
                  </a:extLst>
                </a:gridCol>
              </a:tblGrid>
              <a:tr h="386321">
                <a:tc>
                  <a:txBody>
                    <a:bodyPr/>
                    <a:lstStyle/>
                    <a:p>
                      <a:r>
                        <a:rPr lang="de-DE" dirty="0"/>
                        <a:t>Tools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87423"/>
                  </a:ext>
                </a:extLst>
              </a:tr>
              <a:tr h="856931"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availible:bool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48750"/>
                  </a:ext>
                </a:extLst>
              </a:tr>
              <a:tr h="1271349"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setWegObjekte</a:t>
                      </a:r>
                      <a:r>
                        <a:rPr lang="de-DE" dirty="0"/>
                        <a:t>(</a:t>
                      </a:r>
                      <a:r>
                        <a:rPr lang="de-DE" dirty="0" err="1"/>
                        <a:t>object</a:t>
                      </a:r>
                      <a:r>
                        <a:rPr lang="de-DE" dirty="0"/>
                        <a:t>)</a:t>
                      </a:r>
                    </a:p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getWegObjekte</a:t>
                      </a:r>
                      <a:r>
                        <a:rPr lang="de-DE" dirty="0"/>
                        <a:t>(</a:t>
                      </a:r>
                      <a:r>
                        <a:rPr lang="de-DE" dirty="0" err="1"/>
                        <a:t>void</a:t>
                      </a:r>
                      <a:r>
                        <a:rPr lang="de-DE" dirty="0"/>
                        <a:t>)</a:t>
                      </a:r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365280"/>
                  </a:ext>
                </a:extLst>
              </a:tr>
            </a:tbl>
          </a:graphicData>
        </a:graphic>
      </p:graphicFrame>
      <p:cxnSp>
        <p:nvCxnSpPr>
          <p:cNvPr id="7" name="Gerade Verbindung mit Pfeil 6"/>
          <p:cNvCxnSpPr>
            <a:stCxn id="4" idx="0"/>
            <a:endCxn id="25" idx="1"/>
          </p:cNvCxnSpPr>
          <p:nvPr/>
        </p:nvCxnSpPr>
        <p:spPr>
          <a:xfrm flipV="1">
            <a:off x="3705085" y="2360932"/>
            <a:ext cx="1957396" cy="716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>
            <a:stCxn id="6" idx="0"/>
            <a:endCxn id="25" idx="3"/>
          </p:cNvCxnSpPr>
          <p:nvPr/>
        </p:nvCxnSpPr>
        <p:spPr>
          <a:xfrm flipH="1" flipV="1">
            <a:off x="8023623" y="2360932"/>
            <a:ext cx="2669396" cy="250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Inhaltsplatzhalt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435255"/>
              </p:ext>
            </p:extLst>
          </p:nvPr>
        </p:nvGraphicFramePr>
        <p:xfrm>
          <a:off x="6385198" y="4592277"/>
          <a:ext cx="2361142" cy="22657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1142">
                  <a:extLst>
                    <a:ext uri="{9D8B030D-6E8A-4147-A177-3AD203B41FA5}">
                      <a16:colId xmlns:a16="http://schemas.microsoft.com/office/drawing/2014/main" val="1293918394"/>
                    </a:ext>
                  </a:extLst>
                </a:gridCol>
              </a:tblGrid>
              <a:tr h="320642">
                <a:tc>
                  <a:txBody>
                    <a:bodyPr/>
                    <a:lstStyle/>
                    <a:p>
                      <a:r>
                        <a:rPr lang="de-DE" dirty="0"/>
                        <a:t>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87423"/>
                  </a:ext>
                </a:extLst>
              </a:tr>
              <a:tr h="711243">
                <a:tc>
                  <a:txBody>
                    <a:bodyPr/>
                    <a:lstStyle/>
                    <a:p>
                      <a:r>
                        <a:rPr lang="de-DE" dirty="0"/>
                        <a:t>-size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48750"/>
                  </a:ext>
                </a:extLst>
              </a:tr>
              <a:tr h="1055205"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getKugel</a:t>
                      </a:r>
                      <a:r>
                        <a:rPr lang="de-DE" dirty="0"/>
                        <a:t>()</a:t>
                      </a:r>
                    </a:p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getLaufband</a:t>
                      </a:r>
                      <a:r>
                        <a:rPr lang="de-DE" dirty="0"/>
                        <a:t>()</a:t>
                      </a:r>
                    </a:p>
                    <a:p>
                      <a:r>
                        <a:rPr lang="de-DE" dirty="0"/>
                        <a:t>-</a:t>
                      </a:r>
                      <a:r>
                        <a:rPr lang="de-DE" dirty="0" err="1"/>
                        <a:t>getXXX</a:t>
                      </a:r>
                      <a:r>
                        <a:rPr lang="de-DE" dirty="0"/>
                        <a:t>()</a:t>
                      </a:r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365280"/>
                  </a:ext>
                </a:extLst>
              </a:tr>
            </a:tbl>
          </a:graphicData>
        </a:graphic>
      </p:graphicFrame>
      <p:cxnSp>
        <p:nvCxnSpPr>
          <p:cNvPr id="11" name="Gerade Verbindung mit Pfeil 10"/>
          <p:cNvCxnSpPr>
            <a:stCxn id="14" idx="3"/>
            <a:endCxn id="25" idx="1"/>
          </p:cNvCxnSpPr>
          <p:nvPr/>
        </p:nvCxnSpPr>
        <p:spPr>
          <a:xfrm>
            <a:off x="2880846" y="1919161"/>
            <a:ext cx="2781635" cy="441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winkelter Verbinder 12"/>
          <p:cNvCxnSpPr>
            <a:stCxn id="9" idx="3"/>
            <a:endCxn id="6" idx="2"/>
          </p:cNvCxnSpPr>
          <p:nvPr/>
        </p:nvCxnSpPr>
        <p:spPr>
          <a:xfrm flipV="1">
            <a:off x="8746340" y="5126492"/>
            <a:ext cx="1946679" cy="5986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Inhaltsplatzhalt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6979290"/>
              </p:ext>
            </p:extLst>
          </p:nvPr>
        </p:nvGraphicFramePr>
        <p:xfrm>
          <a:off x="519704" y="1035620"/>
          <a:ext cx="2361142" cy="17670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1142">
                  <a:extLst>
                    <a:ext uri="{9D8B030D-6E8A-4147-A177-3AD203B41FA5}">
                      <a16:colId xmlns:a16="http://schemas.microsoft.com/office/drawing/2014/main" val="1293918394"/>
                    </a:ext>
                  </a:extLst>
                </a:gridCol>
              </a:tblGrid>
              <a:tr h="256152">
                <a:tc>
                  <a:txBody>
                    <a:bodyPr/>
                    <a:lstStyle/>
                    <a:p>
                      <a:r>
                        <a:rPr lang="de-DE" dirty="0"/>
                        <a:t>Ball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87423"/>
                  </a:ext>
                </a:extLst>
              </a:tr>
              <a:tr h="448266">
                <a:tc>
                  <a:txBody>
                    <a:bodyPr/>
                    <a:lstStyle/>
                    <a:p>
                      <a:r>
                        <a:rPr lang="de-DE" dirty="0"/>
                        <a:t>-size</a:t>
                      </a:r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48750"/>
                  </a:ext>
                </a:extLst>
              </a:tr>
              <a:tr h="761242">
                <a:tc>
                  <a:txBody>
                    <a:bodyPr/>
                    <a:lstStyle/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getBall</a:t>
                      </a:r>
                      <a:r>
                        <a:rPr lang="de-DE" dirty="0"/>
                        <a:t>()</a:t>
                      </a:r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365280"/>
                  </a:ext>
                </a:extLst>
              </a:tr>
            </a:tbl>
          </a:graphicData>
        </a:graphic>
      </p:graphicFrame>
      <p:cxnSp>
        <p:nvCxnSpPr>
          <p:cNvPr id="20" name="Gerade Verbindung mit Pfeil 19"/>
          <p:cNvCxnSpPr>
            <a:stCxn id="9" idx="1"/>
            <a:endCxn id="4" idx="2"/>
          </p:cNvCxnSpPr>
          <p:nvPr/>
        </p:nvCxnSpPr>
        <p:spPr>
          <a:xfrm flipH="1" flipV="1">
            <a:off x="3705085" y="5541616"/>
            <a:ext cx="2680113" cy="183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Inhaltsplatzhalt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0897886"/>
              </p:ext>
            </p:extLst>
          </p:nvPr>
        </p:nvGraphicFramePr>
        <p:xfrm>
          <a:off x="5662481" y="1203071"/>
          <a:ext cx="2361142" cy="23157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1142">
                  <a:extLst>
                    <a:ext uri="{9D8B030D-6E8A-4147-A177-3AD203B41FA5}">
                      <a16:colId xmlns:a16="http://schemas.microsoft.com/office/drawing/2014/main" val="1293918394"/>
                    </a:ext>
                  </a:extLst>
                </a:gridCol>
              </a:tblGrid>
              <a:tr h="256152">
                <a:tc>
                  <a:txBody>
                    <a:bodyPr/>
                    <a:lstStyle/>
                    <a:p>
                      <a:r>
                        <a:rPr lang="de-DE" dirty="0"/>
                        <a:t>Physik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87423"/>
                  </a:ext>
                </a:extLst>
              </a:tr>
              <a:tr h="448266">
                <a:tc>
                  <a:txBody>
                    <a:bodyPr/>
                    <a:lstStyle/>
                    <a:p>
                      <a:r>
                        <a:rPr lang="de-DE" dirty="0"/>
                        <a:t>-reibung</a:t>
                      </a:r>
                    </a:p>
                    <a:p>
                      <a:r>
                        <a:rPr lang="de-DE" dirty="0"/>
                        <a:t>-schwerkraft</a:t>
                      </a:r>
                    </a:p>
                    <a:p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48750"/>
                  </a:ext>
                </a:extLst>
              </a:tr>
              <a:tr h="761242">
                <a:tc>
                  <a:txBody>
                    <a:bodyPr/>
                    <a:lstStyle/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getSpeed</a:t>
                      </a:r>
                      <a:r>
                        <a:rPr lang="de-DE" dirty="0"/>
                        <a:t>()</a:t>
                      </a:r>
                    </a:p>
                    <a:p>
                      <a:r>
                        <a:rPr lang="de-DE" dirty="0"/>
                        <a:t>+</a:t>
                      </a:r>
                      <a:r>
                        <a:rPr lang="de-DE" dirty="0" err="1"/>
                        <a:t>getGravity</a:t>
                      </a:r>
                      <a:r>
                        <a:rPr lang="de-DE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365280"/>
                  </a:ext>
                </a:extLst>
              </a:tr>
            </a:tbl>
          </a:graphicData>
        </a:graphic>
      </p:graphicFrame>
      <p:cxnSp>
        <p:nvCxnSpPr>
          <p:cNvPr id="39" name="Gerade Verbindung mit Pfeil 38"/>
          <p:cNvCxnSpPr>
            <a:endCxn id="5" idx="2"/>
          </p:cNvCxnSpPr>
          <p:nvPr/>
        </p:nvCxnSpPr>
        <p:spPr>
          <a:xfrm flipV="1">
            <a:off x="6788944" y="889634"/>
            <a:ext cx="0" cy="313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719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416</Words>
  <Application>Microsoft Office PowerPoint</Application>
  <PresentationFormat>Breitbild</PresentationFormat>
  <Paragraphs>172</Paragraphs>
  <Slides>12</Slides>
  <Notes>7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Hole in One</vt:lpstr>
      <vt:lpstr>Spielbeschreibung</vt:lpstr>
      <vt:lpstr>Layout</vt:lpstr>
      <vt:lpstr>PowerPoint-Präsentation</vt:lpstr>
      <vt:lpstr>Klassenbeziehungen</vt:lpstr>
      <vt:lpstr>Klassendiagramme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Ball&amp;Fall</dc:title>
  <dc:creator>Maximilian Werner</dc:creator>
  <cp:lastModifiedBy>Maximilian Werner</cp:lastModifiedBy>
  <cp:revision>41</cp:revision>
  <dcterms:created xsi:type="dcterms:W3CDTF">2016-05-11T17:37:29Z</dcterms:created>
  <dcterms:modified xsi:type="dcterms:W3CDTF">2016-05-16T17:48:18Z</dcterms:modified>
</cp:coreProperties>
</file>