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87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8CFAE-BAC3-4DE3-9FC8-39D820743106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3EBB6-9E49-491E-B93A-C2B3224B6E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99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246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-Bildschirm ist die Oberklasse</a:t>
            </a:r>
          </a:p>
          <a:p>
            <a:endParaRPr lang="de-DE" dirty="0"/>
          </a:p>
          <a:p>
            <a:r>
              <a:rPr lang="de-DE" dirty="0"/>
              <a:t>-Startbildschirm/</a:t>
            </a:r>
            <a:r>
              <a:rPr lang="de-DE" dirty="0" err="1"/>
              <a:t>Levelmenu</a:t>
            </a:r>
            <a:r>
              <a:rPr lang="de-DE" dirty="0"/>
              <a:t>/</a:t>
            </a:r>
            <a:r>
              <a:rPr lang="de-DE" dirty="0" err="1"/>
              <a:t>Level_X</a:t>
            </a:r>
            <a:r>
              <a:rPr lang="de-DE" baseline="0" dirty="0"/>
              <a:t> und </a:t>
            </a:r>
            <a:r>
              <a:rPr lang="de-DE" baseline="0" dirty="0" err="1"/>
              <a:t>Highscore</a:t>
            </a:r>
            <a:r>
              <a:rPr lang="de-DE" baseline="0" dirty="0"/>
              <a:t> sind Kompositionen von Bildschirm, d.h. ohne Bildschirm gibt es keine weiteren Klassen</a:t>
            </a:r>
          </a:p>
          <a:p>
            <a:endParaRPr lang="de-DE" baseline="0" dirty="0"/>
          </a:p>
          <a:p>
            <a:r>
              <a:rPr lang="de-DE" baseline="0" dirty="0"/>
              <a:t>-Button ist eine Aggregation von </a:t>
            </a:r>
            <a:r>
              <a:rPr lang="de-DE" baseline="0" dirty="0" err="1"/>
              <a:t>Startbildschrim</a:t>
            </a:r>
            <a:r>
              <a:rPr lang="de-DE" baseline="0" dirty="0"/>
              <a:t>, </a:t>
            </a:r>
            <a:r>
              <a:rPr lang="de-DE" baseline="0" dirty="0" err="1"/>
              <a:t>Levelmenu</a:t>
            </a:r>
            <a:r>
              <a:rPr lang="de-DE" baseline="0" dirty="0"/>
              <a:t>, </a:t>
            </a:r>
            <a:r>
              <a:rPr lang="de-DE" baseline="0" dirty="0" err="1"/>
              <a:t>Level_X</a:t>
            </a:r>
            <a:r>
              <a:rPr lang="de-DE" baseline="0" dirty="0"/>
              <a:t> und </a:t>
            </a:r>
            <a:r>
              <a:rPr lang="de-DE" baseline="0" dirty="0" err="1"/>
              <a:t>Highscore</a:t>
            </a:r>
            <a:r>
              <a:rPr lang="de-DE" baseline="0" dirty="0"/>
              <a:t>-&gt; Klassen können auch alleine existieren aber normalerweise ist Button    in die jeweiligen Klassen eingebunden</a:t>
            </a:r>
          </a:p>
          <a:p>
            <a:endParaRPr lang="de-DE" baseline="0" dirty="0"/>
          </a:p>
          <a:p>
            <a:r>
              <a:rPr lang="de-DE" baseline="0" dirty="0"/>
              <a:t>-Physik ist in Objekten enthalten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12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-Bildschirm ist die Oberklasse</a:t>
            </a:r>
          </a:p>
          <a:p>
            <a:endParaRPr lang="de-DE" dirty="0"/>
          </a:p>
          <a:p>
            <a:r>
              <a:rPr lang="de-DE" dirty="0"/>
              <a:t>-Startbildschirm/</a:t>
            </a:r>
            <a:r>
              <a:rPr lang="de-DE" dirty="0" err="1"/>
              <a:t>Levelmenu</a:t>
            </a:r>
            <a:r>
              <a:rPr lang="de-DE" dirty="0"/>
              <a:t>/</a:t>
            </a:r>
            <a:r>
              <a:rPr lang="de-DE" dirty="0" err="1"/>
              <a:t>Level_X</a:t>
            </a:r>
            <a:r>
              <a:rPr lang="de-DE" baseline="0" dirty="0"/>
              <a:t> und </a:t>
            </a:r>
            <a:r>
              <a:rPr lang="de-DE" baseline="0" dirty="0" err="1"/>
              <a:t>Highscore</a:t>
            </a:r>
            <a:r>
              <a:rPr lang="de-DE" baseline="0" dirty="0"/>
              <a:t> sind Kompositionen von Bildschirm, d.h. ohne Bildschirm gibt es keine weiteren Klassen</a:t>
            </a:r>
          </a:p>
          <a:p>
            <a:endParaRPr lang="de-DE" baseline="0" dirty="0"/>
          </a:p>
          <a:p>
            <a:r>
              <a:rPr lang="de-DE" baseline="0" dirty="0"/>
              <a:t>-Button ist eine Aggregation von </a:t>
            </a:r>
            <a:r>
              <a:rPr lang="de-DE" baseline="0" dirty="0" err="1"/>
              <a:t>Startbildschrim</a:t>
            </a:r>
            <a:r>
              <a:rPr lang="de-DE" baseline="0" dirty="0"/>
              <a:t>, </a:t>
            </a:r>
            <a:r>
              <a:rPr lang="de-DE" baseline="0" dirty="0" err="1"/>
              <a:t>Levelmenu</a:t>
            </a:r>
            <a:r>
              <a:rPr lang="de-DE" baseline="0" dirty="0"/>
              <a:t>, </a:t>
            </a:r>
            <a:r>
              <a:rPr lang="de-DE" baseline="0" dirty="0" err="1"/>
              <a:t>Level_X</a:t>
            </a:r>
            <a:r>
              <a:rPr lang="de-DE" baseline="0" dirty="0"/>
              <a:t> und </a:t>
            </a:r>
            <a:r>
              <a:rPr lang="de-DE" baseline="0" dirty="0" err="1"/>
              <a:t>Highscore</a:t>
            </a:r>
            <a:r>
              <a:rPr lang="de-DE" baseline="0" dirty="0"/>
              <a:t>-&gt; Klassen können auch alleine existieren aber normalerweise ist Button    in die jeweiligen Klassen eingebunden</a:t>
            </a:r>
          </a:p>
          <a:p>
            <a:endParaRPr lang="de-DE" baseline="0" dirty="0"/>
          </a:p>
          <a:p>
            <a:r>
              <a:rPr lang="de-DE" baseline="0" dirty="0"/>
              <a:t>-Physik ist in Objekten enthalten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272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-Klassen von eben</a:t>
            </a:r>
            <a:r>
              <a:rPr lang="de-DE" baseline="0" dirty="0"/>
              <a:t> mit </a:t>
            </a:r>
            <a:r>
              <a:rPr lang="de-DE" baseline="0" dirty="0" err="1"/>
              <a:t>Beispielvariblen</a:t>
            </a:r>
            <a:r>
              <a:rPr lang="de-DE" baseline="0" dirty="0"/>
              <a:t> und –</a:t>
            </a:r>
            <a:r>
              <a:rPr lang="de-DE" baseline="0" dirty="0" err="1"/>
              <a:t>funktionen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-wie man hier sieht gibt die Oberklasse Bildschirm den Klassen darunter die Breite und Länge für den Bildschirm</a:t>
            </a:r>
          </a:p>
          <a:p>
            <a:r>
              <a:rPr lang="de-DE" baseline="0" dirty="0"/>
              <a:t>-“+“ </a:t>
            </a:r>
            <a:r>
              <a:rPr lang="de-DE" baseline="0" dirty="0" err="1"/>
              <a:t>public</a:t>
            </a:r>
            <a:endParaRPr lang="de-DE" baseline="0" dirty="0"/>
          </a:p>
          <a:p>
            <a:r>
              <a:rPr lang="de-DE" baseline="0" dirty="0"/>
              <a:t>-“-“private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408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-“+“ </a:t>
            </a:r>
            <a:r>
              <a:rPr lang="de-DE" baseline="0" dirty="0" err="1"/>
              <a:t>public</a:t>
            </a:r>
            <a:endParaRPr lang="de-DE" baseline="0" dirty="0"/>
          </a:p>
          <a:p>
            <a:r>
              <a:rPr lang="de-DE" baseline="0" dirty="0"/>
              <a:t>-“-“private</a:t>
            </a:r>
          </a:p>
          <a:p>
            <a:r>
              <a:rPr lang="de-DE" dirty="0"/>
              <a:t>-“#“ </a:t>
            </a:r>
            <a:r>
              <a:rPr lang="de-DE" dirty="0" err="1"/>
              <a:t>protected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13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-“+“ </a:t>
            </a:r>
            <a:r>
              <a:rPr lang="de-DE" baseline="0" dirty="0" err="1"/>
              <a:t>public</a:t>
            </a:r>
            <a:endParaRPr lang="de-DE" baseline="0" dirty="0"/>
          </a:p>
          <a:p>
            <a:r>
              <a:rPr lang="de-DE" baseline="0" dirty="0"/>
              <a:t>-“-“private</a:t>
            </a:r>
          </a:p>
          <a:p>
            <a:r>
              <a:rPr lang="de-DE" dirty="0"/>
              <a:t>-“#“ </a:t>
            </a:r>
            <a:r>
              <a:rPr lang="de-DE" dirty="0" err="1"/>
              <a:t>protected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502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-“+“ </a:t>
            </a:r>
            <a:r>
              <a:rPr lang="de-DE" baseline="0" dirty="0" err="1"/>
              <a:t>public</a:t>
            </a:r>
            <a:endParaRPr lang="de-DE" baseline="0" dirty="0"/>
          </a:p>
          <a:p>
            <a:r>
              <a:rPr lang="de-DE" baseline="0" dirty="0"/>
              <a:t>-“-“private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6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14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0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97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24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38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87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06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3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05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25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6DC8-1F3B-4175-BB28-B95E5AC1B48C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36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96DC8-1F3B-4175-BB28-B95E5AC1B48C}" type="datetimeFigureOut">
              <a:rPr lang="de-DE" smtClean="0"/>
              <a:t>25.06.2016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FEF53-B4E5-4A1A-B15F-B37818C1BB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6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660197" y="2460536"/>
            <a:ext cx="6871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>
                <a:solidFill>
                  <a:schemeClr val="bg1"/>
                </a:solidFill>
                <a:latin typeface="Ravie" panose="04040805050809020602" pitchFamily="82" charset="0"/>
              </a:rPr>
              <a:t>Hole in </a:t>
            </a:r>
            <a:r>
              <a:rPr lang="de-DE" sz="7200" dirty="0" err="1">
                <a:solidFill>
                  <a:schemeClr val="bg1"/>
                </a:solidFill>
                <a:latin typeface="Ravie" panose="04040805050809020602" pitchFamily="82" charset="0"/>
              </a:rPr>
              <a:t>One</a:t>
            </a:r>
            <a:endParaRPr lang="de-DE" sz="7200" dirty="0">
              <a:solidFill>
                <a:schemeClr val="bg1"/>
              </a:solidFill>
              <a:latin typeface="Ravie" panose="04040805050809020602" pitchFamily="82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1267279" y="3523583"/>
            <a:ext cx="9657442" cy="547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>
                <a:solidFill>
                  <a:schemeClr val="bg1"/>
                </a:solidFill>
              </a:rPr>
              <a:t>Gruppe 4 </a:t>
            </a:r>
            <a:r>
              <a:rPr lang="de-DE" sz="3200" b="1" dirty="0">
                <a:solidFill>
                  <a:schemeClr val="bg1"/>
                </a:solidFill>
              </a:rPr>
              <a:t>(Victoria, Alexander, Florian, Maximilian &amp; Jonas)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Untertitel 2"/>
          <p:cNvSpPr txBox="1">
            <a:spLocks/>
          </p:cNvSpPr>
          <p:nvPr/>
        </p:nvSpPr>
        <p:spPr>
          <a:xfrm>
            <a:off x="1682496" y="444328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443182"/>
              </p:ext>
            </p:extLst>
          </p:nvPr>
        </p:nvGraphicFramePr>
        <p:xfrm>
          <a:off x="3925548" y="1161284"/>
          <a:ext cx="4340905" cy="45354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795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2517110">
                  <a:extLst>
                    <a:ext uri="{9D8B030D-6E8A-4147-A177-3AD203B41FA5}">
                      <a16:colId xmlns:a16="http://schemas.microsoft.com/office/drawing/2014/main" val="3701879910"/>
                    </a:ext>
                  </a:extLst>
                </a:gridCol>
              </a:tblGrid>
              <a:tr h="422035">
                <a:tc gridSpan="2"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picButton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906310">
                <a:tc gridSpan="2">
                  <a:txBody>
                    <a:bodyPr/>
                    <a:lstStyle/>
                    <a:p>
                      <a:pPr algn="l"/>
                      <a:r>
                        <a:rPr lang="de-DE" dirty="0"/>
                        <a:t>+</a:t>
                      </a:r>
                      <a:r>
                        <a:rPr lang="de-DE" dirty="0" err="1"/>
                        <a:t>QPixmap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defaultpic</a:t>
                      </a:r>
                      <a:endParaRPr lang="de-DE" dirty="0"/>
                    </a:p>
                    <a:p>
                      <a:pPr algn="l"/>
                      <a:r>
                        <a:rPr lang="de-DE" dirty="0"/>
                        <a:t>+</a:t>
                      </a:r>
                      <a:r>
                        <a:rPr lang="de-DE" dirty="0" err="1"/>
                        <a:t>QPixmap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hoverpic</a:t>
                      </a:r>
                      <a:endParaRPr lang="de-DE" dirty="0"/>
                    </a:p>
                    <a:p>
                      <a:pPr algn="l"/>
                      <a:r>
                        <a:rPr lang="de-DE" dirty="0"/>
                        <a:t>+</a:t>
                      </a:r>
                      <a:r>
                        <a:rPr lang="de-DE" dirty="0" err="1"/>
                        <a:t>bool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hover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2207088"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picButton</a:t>
                      </a:r>
                      <a:r>
                        <a:rPr lang="de-DE" dirty="0"/>
                        <a:t>()</a:t>
                      </a:r>
                    </a:p>
                    <a:p>
                      <a:pPr algn="l"/>
                      <a:r>
                        <a:rPr lang="de-DE" dirty="0" err="1"/>
                        <a:t>enterEvent</a:t>
                      </a:r>
                      <a:r>
                        <a:rPr lang="de-DE" dirty="0"/>
                        <a:t>()</a:t>
                      </a:r>
                    </a:p>
                    <a:p>
                      <a:pPr algn="l"/>
                      <a:r>
                        <a:rPr lang="de-DE" dirty="0" err="1"/>
                        <a:t>leaveEvent</a:t>
                      </a:r>
                      <a:r>
                        <a:rPr lang="de-DE" dirty="0"/>
                        <a:t>()</a:t>
                      </a:r>
                    </a:p>
                    <a:p>
                      <a:pPr algn="l"/>
                      <a:r>
                        <a:rPr lang="de-DE" dirty="0" err="1"/>
                        <a:t>setPic</a:t>
                      </a:r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23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04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Engine: Box2D</a:t>
            </a:r>
          </a:p>
        </p:txBody>
      </p:sp>
      <p:pic>
        <p:nvPicPr>
          <p:cNvPr id="1026" name="Picture 2" descr="http://box2d.org/images/icon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365125"/>
            <a:ext cx="8191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838200" y="1825625"/>
            <a:ext cx="455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000" dirty="0"/>
              <a:t>Update();</a:t>
            </a:r>
          </a:p>
          <a:p>
            <a:pPr marL="457200" lvl="1" indent="0">
              <a:buNone/>
            </a:pPr>
            <a:r>
              <a:rPr lang="de-DE" sz="2600" dirty="0"/>
              <a:t>Rendern</a:t>
            </a:r>
          </a:p>
          <a:p>
            <a:pPr marL="457200" lvl="1" indent="0">
              <a:buNone/>
            </a:pPr>
            <a:endParaRPr lang="de-DE" sz="2600" dirty="0"/>
          </a:p>
          <a:p>
            <a:pPr marL="0" indent="0">
              <a:buNone/>
            </a:pPr>
            <a:r>
              <a:rPr lang="de-DE" sz="3000" dirty="0"/>
              <a:t>Simuliert die Physik</a:t>
            </a:r>
          </a:p>
          <a:p>
            <a:pPr marL="457200" lvl="1" indent="0">
              <a:buNone/>
            </a:pP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193163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Zusatzfeatures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Highscore</a:t>
            </a:r>
            <a:r>
              <a:rPr lang="de-DE" dirty="0"/>
              <a:t> mit Freischaltung der Level</a:t>
            </a:r>
          </a:p>
          <a:p>
            <a:r>
              <a:rPr lang="de-DE" dirty="0"/>
              <a:t>Soundausgabe (inkl. Sound On/Off)</a:t>
            </a:r>
          </a:p>
          <a:p>
            <a:r>
              <a:rPr lang="de-DE" dirty="0"/>
              <a:t>Speicherung des Spielstandes (Speicherung automatisch)</a:t>
            </a:r>
          </a:p>
          <a:p>
            <a:r>
              <a:rPr lang="de-DE" dirty="0" err="1"/>
              <a:t>Helpmenü</a:t>
            </a:r>
            <a:r>
              <a:rPr lang="de-DE" dirty="0"/>
              <a:t> mit grundlegender Erklärung der Tools und Hindernisse</a:t>
            </a:r>
          </a:p>
          <a:p>
            <a:r>
              <a:rPr lang="de-DE" dirty="0"/>
              <a:t>Wunderschönes Icon: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583" y="3957704"/>
            <a:ext cx="95263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76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Überwundene Hürden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Einbindung Box2D</a:t>
            </a:r>
          </a:p>
          <a:p>
            <a:r>
              <a:rPr lang="de-DE" dirty="0"/>
              <a:t>Anpassung der Grafiken an physischen Body</a:t>
            </a:r>
          </a:p>
          <a:p>
            <a:pPr marL="457200" lvl="1" indent="0">
              <a:buNone/>
            </a:pPr>
            <a:r>
              <a:rPr lang="de-DE" sz="1800" dirty="0"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 U</a:t>
            </a:r>
            <a:r>
              <a:rPr lang="de-DE" dirty="0"/>
              <a:t>pdate der Grafiken beim verschieben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Verschieben und Rotieren der Spielobjekte</a:t>
            </a:r>
            <a:br>
              <a:rPr lang="de-DE" dirty="0"/>
            </a:br>
            <a:endParaRPr lang="de-DE" dirty="0"/>
          </a:p>
          <a:p>
            <a:r>
              <a:rPr lang="de-DE" dirty="0"/>
              <a:t>GUI updaten / </a:t>
            </a:r>
            <a:r>
              <a:rPr lang="de-DE" dirty="0" err="1"/>
              <a:t>Highscore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044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Spielbeschreibung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1216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dirty="0"/>
              <a:t>Ziel des Spiels: </a:t>
            </a:r>
          </a:p>
          <a:p>
            <a:pPr lvl="1"/>
            <a:r>
              <a:rPr lang="de-DE" sz="2000" dirty="0"/>
              <a:t>	Spielobjekt möglichst schnell in markiertes Ziel befördern, indem man Werkzeuge aus einer      	Toolkiste richtig platziert.</a:t>
            </a:r>
            <a:endParaRPr lang="de-DE" sz="1600" dirty="0"/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Spielschritte:</a:t>
            </a:r>
          </a:p>
          <a:p>
            <a:pPr lvl="1"/>
            <a:r>
              <a:rPr lang="de-DE" sz="2000" dirty="0"/>
              <a:t>    Level werden nach erfolgreichem Abschluss des vorherigen Levels freigeschalten</a:t>
            </a:r>
            <a:endParaRPr lang="de-DE" sz="1600" dirty="0"/>
          </a:p>
          <a:p>
            <a:pPr lvl="1"/>
            <a:r>
              <a:rPr lang="de-DE" sz="2000" dirty="0"/>
              <a:t>	festgesetzte Anzahl von Hilfsmitteln je Level</a:t>
            </a:r>
          </a:p>
          <a:p>
            <a:pPr lvl="1"/>
            <a:r>
              <a:rPr lang="de-DE" sz="2000" dirty="0"/>
              <a:t>	durch Hilfsmittel soll der Ball „selbständig“ ins Ziel finden</a:t>
            </a:r>
          </a:p>
          <a:p>
            <a:pPr lvl="1"/>
            <a:r>
              <a:rPr lang="de-DE" sz="2000" dirty="0"/>
              <a:t>	auf „Start“ geht’s los </a:t>
            </a:r>
            <a:r>
              <a:rPr lang="de-DE" sz="16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Ball bewegt sich je nach physikalischen Beschaffenheit, der  	Werkzeuge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Klassen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Paperball</a:t>
            </a:r>
            <a:endParaRPr lang="de-DE" dirty="0"/>
          </a:p>
          <a:p>
            <a:r>
              <a:rPr lang="de-DE" dirty="0"/>
              <a:t>Block</a:t>
            </a:r>
          </a:p>
          <a:p>
            <a:r>
              <a:rPr lang="de-DE" dirty="0"/>
              <a:t>Circle</a:t>
            </a:r>
          </a:p>
          <a:p>
            <a:r>
              <a:rPr lang="de-DE" dirty="0" err="1"/>
              <a:t>Triangle</a:t>
            </a:r>
            <a:endParaRPr lang="de-DE" dirty="0"/>
          </a:p>
          <a:p>
            <a:r>
              <a:rPr lang="de-DE" dirty="0"/>
              <a:t>Trampolin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Recyclebin</a:t>
            </a:r>
            <a:endParaRPr lang="de-DE" dirty="0"/>
          </a:p>
          <a:p>
            <a:r>
              <a:rPr lang="de-DE" dirty="0"/>
              <a:t>GUI </a:t>
            </a:r>
          </a:p>
          <a:p>
            <a:r>
              <a:rPr lang="de-DE" dirty="0"/>
              <a:t>Levels</a:t>
            </a:r>
          </a:p>
          <a:p>
            <a:r>
              <a:rPr lang="de-DE" dirty="0" err="1"/>
              <a:t>picButton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450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Klassenbeziehungen - geplant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7207975" y="3841315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Objekte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922495" y="2712496"/>
          <a:ext cx="174030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0309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Startbildschirm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/>
          </p:nvPr>
        </p:nvGraphicFramePr>
        <p:xfrm>
          <a:off x="7211825" y="4696598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Physik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4516185" y="1735773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Hauptfenster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/>
          </p:nvPr>
        </p:nvGraphicFramePr>
        <p:xfrm>
          <a:off x="3588672" y="2700858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Levelmenu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/>
          </p:nvPr>
        </p:nvGraphicFramePr>
        <p:xfrm>
          <a:off x="6367108" y="2697246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/>
          </p:nvPr>
        </p:nvGraphicFramePr>
        <p:xfrm>
          <a:off x="8893178" y="2712496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sp>
        <p:nvSpPr>
          <p:cNvPr id="20" name="Textfeld 19"/>
          <p:cNvSpPr txBox="1"/>
          <p:nvPr/>
        </p:nvSpPr>
        <p:spPr>
          <a:xfrm>
            <a:off x="8177048" y="2198773"/>
            <a:ext cx="25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Komposition „ist Teil von“</a:t>
            </a: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/>
          </p:nvPr>
        </p:nvGraphicFramePr>
        <p:xfrm>
          <a:off x="5287755" y="3873741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cxnSp>
        <p:nvCxnSpPr>
          <p:cNvPr id="38" name="Gerader Verbinder 37"/>
          <p:cNvCxnSpPr>
            <a:endCxn id="39" idx="1"/>
          </p:cNvCxnSpPr>
          <p:nvPr/>
        </p:nvCxnSpPr>
        <p:spPr>
          <a:xfrm flipV="1">
            <a:off x="6071058" y="3171452"/>
            <a:ext cx="3410714" cy="702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ssdiagramm: Verzweigung 38"/>
          <p:cNvSpPr/>
          <p:nvPr/>
        </p:nvSpPr>
        <p:spPr>
          <a:xfrm rot="21040903">
            <a:off x="9480719" y="3117784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r Verbinder 39"/>
          <p:cNvCxnSpPr>
            <a:stCxn id="21" idx="0"/>
            <a:endCxn id="41" idx="1"/>
          </p:cNvCxnSpPr>
          <p:nvPr/>
        </p:nvCxnSpPr>
        <p:spPr>
          <a:xfrm flipV="1">
            <a:off x="6071058" y="3172803"/>
            <a:ext cx="932829" cy="700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ssdiagramm: Verzweigung 40"/>
          <p:cNvSpPr/>
          <p:nvPr/>
        </p:nvSpPr>
        <p:spPr>
          <a:xfrm rot="19392904">
            <a:off x="6987998" y="3084270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/>
          <p:cNvCxnSpPr>
            <a:stCxn id="21" idx="0"/>
            <a:endCxn id="48" idx="1"/>
          </p:cNvCxnSpPr>
          <p:nvPr/>
        </p:nvCxnSpPr>
        <p:spPr>
          <a:xfrm flipH="1" flipV="1">
            <a:off x="4442134" y="3196555"/>
            <a:ext cx="1628924" cy="677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ssdiagramm: Verzweigung 47"/>
          <p:cNvSpPr/>
          <p:nvPr/>
        </p:nvSpPr>
        <p:spPr>
          <a:xfrm rot="12507375">
            <a:off x="4292174" y="3117784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r Verbinder 48"/>
          <p:cNvCxnSpPr>
            <a:stCxn id="21" idx="0"/>
            <a:endCxn id="50" idx="3"/>
          </p:cNvCxnSpPr>
          <p:nvPr/>
        </p:nvCxnSpPr>
        <p:spPr>
          <a:xfrm flipH="1" flipV="1">
            <a:off x="2016083" y="3191873"/>
            <a:ext cx="4054975" cy="681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Verzweigung 49"/>
          <p:cNvSpPr/>
          <p:nvPr/>
        </p:nvSpPr>
        <p:spPr>
          <a:xfrm rot="798425">
            <a:off x="1858625" y="3132758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8613395" y="3315028"/>
            <a:ext cx="296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Aggregation „ist enthalten in“</a:t>
            </a:r>
          </a:p>
        </p:txBody>
      </p:sp>
      <p:sp>
        <p:nvSpPr>
          <p:cNvPr id="61" name="Flussdiagramm: Verzweigung 60"/>
          <p:cNvSpPr/>
          <p:nvPr/>
        </p:nvSpPr>
        <p:spPr>
          <a:xfrm rot="11549421">
            <a:off x="5946724" y="2131470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lussdiagramm: Verzweigung 61"/>
          <p:cNvSpPr/>
          <p:nvPr/>
        </p:nvSpPr>
        <p:spPr>
          <a:xfrm rot="12075938">
            <a:off x="5413678" y="2131595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lussdiagramm: Verzweigung 62"/>
          <p:cNvSpPr/>
          <p:nvPr/>
        </p:nvSpPr>
        <p:spPr>
          <a:xfrm rot="18848827">
            <a:off x="4826674" y="2158187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lussdiagramm: Verzweigung 63"/>
          <p:cNvSpPr/>
          <p:nvPr/>
        </p:nvSpPr>
        <p:spPr>
          <a:xfrm rot="20813842">
            <a:off x="4421075" y="2135592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r Verbinder 65"/>
          <p:cNvCxnSpPr>
            <a:stCxn id="61" idx="1"/>
            <a:endCxn id="10" idx="0"/>
          </p:cNvCxnSpPr>
          <p:nvPr/>
        </p:nvCxnSpPr>
        <p:spPr>
          <a:xfrm>
            <a:off x="6104436" y="2189476"/>
            <a:ext cx="3572045" cy="523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stCxn id="62" idx="1"/>
            <a:endCxn id="9" idx="0"/>
          </p:cNvCxnSpPr>
          <p:nvPr/>
        </p:nvCxnSpPr>
        <p:spPr>
          <a:xfrm>
            <a:off x="5567845" y="2201285"/>
            <a:ext cx="1582566" cy="495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stCxn id="63" idx="1"/>
            <a:endCxn id="8" idx="0"/>
          </p:cNvCxnSpPr>
          <p:nvPr/>
        </p:nvCxnSpPr>
        <p:spPr>
          <a:xfrm flipH="1">
            <a:off x="4371975" y="2256195"/>
            <a:ext cx="478918" cy="444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64" idx="1"/>
            <a:endCxn id="5" idx="0"/>
          </p:cNvCxnSpPr>
          <p:nvPr/>
        </p:nvCxnSpPr>
        <p:spPr>
          <a:xfrm flipH="1">
            <a:off x="1792649" y="2194429"/>
            <a:ext cx="2630504" cy="518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ussdiagramm: Verzweigung 76"/>
          <p:cNvSpPr/>
          <p:nvPr/>
        </p:nvSpPr>
        <p:spPr>
          <a:xfrm rot="14298224">
            <a:off x="7387210" y="3145072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Gerader Verbinder 78"/>
          <p:cNvCxnSpPr>
            <a:stCxn id="77" idx="1"/>
            <a:endCxn id="4" idx="0"/>
          </p:cNvCxnSpPr>
          <p:nvPr/>
        </p:nvCxnSpPr>
        <p:spPr>
          <a:xfrm>
            <a:off x="7508939" y="3253717"/>
            <a:ext cx="482339" cy="587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stCxn id="84" idx="1"/>
            <a:endCxn id="6" idx="0"/>
          </p:cNvCxnSpPr>
          <p:nvPr/>
        </p:nvCxnSpPr>
        <p:spPr>
          <a:xfrm>
            <a:off x="7991279" y="4387553"/>
            <a:ext cx="3849" cy="309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Verzweigung 83"/>
          <p:cNvSpPr/>
          <p:nvPr/>
        </p:nvSpPr>
        <p:spPr>
          <a:xfrm rot="16200000">
            <a:off x="7911478" y="4267005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/>
          <p:cNvSpPr txBox="1"/>
          <p:nvPr/>
        </p:nvSpPr>
        <p:spPr>
          <a:xfrm>
            <a:off x="8755357" y="4347948"/>
            <a:ext cx="296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Aggregation „ist enthalten in“</a:t>
            </a:r>
          </a:p>
        </p:txBody>
      </p:sp>
    </p:spTree>
    <p:extLst>
      <p:ext uri="{BB962C8B-B14F-4D97-AF65-F5344CB8AC3E}">
        <p14:creationId xmlns:p14="http://schemas.microsoft.com/office/powerpoint/2010/main" val="213736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Klassenbeziehungen - aktuell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3071833" y="5149782"/>
          <a:ext cx="205502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024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Objekte</a:t>
                      </a:r>
                    </a:p>
                    <a:p>
                      <a:r>
                        <a:rPr lang="de-DE" sz="1200" dirty="0"/>
                        <a:t>(</a:t>
                      </a:r>
                      <a:r>
                        <a:rPr lang="de-DE" sz="1200" dirty="0" err="1"/>
                        <a:t>Triangle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Rectangle</a:t>
                      </a:r>
                      <a:r>
                        <a:rPr lang="de-DE" sz="1200" dirty="0"/>
                        <a:t>…)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2082904" y="2713843"/>
          <a:ext cx="174030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0309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Help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/>
          </p:nvPr>
        </p:nvGraphicFramePr>
        <p:xfrm>
          <a:off x="3167341" y="6167068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Physik</a:t>
                      </a:r>
                    </a:p>
                  </a:txBody>
                  <a:tcPr>
                    <a:pattFill prst="wdUpDiag">
                      <a:fgClr>
                        <a:srgbClr val="FF0000"/>
                      </a:fgClr>
                      <a:bgClr>
                        <a:srgbClr val="92D050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3808772" y="1717004"/>
          <a:ext cx="30772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72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Hauptfenster=</a:t>
                      </a:r>
                      <a:r>
                        <a:rPr lang="de-DE" dirty="0" err="1"/>
                        <a:t>QGraphicsView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/>
          </p:nvPr>
        </p:nvGraphicFramePr>
        <p:xfrm>
          <a:off x="4587836" y="2741910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Levelmenu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/>
          </p:nvPr>
        </p:nvGraphicFramePr>
        <p:xfrm>
          <a:off x="6951301" y="2734560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21" name="Tabelle 20"/>
          <p:cNvGraphicFramePr>
            <a:graphicFrameLocks noGrp="1"/>
          </p:cNvGraphicFramePr>
          <p:nvPr>
            <p:extLst/>
          </p:nvPr>
        </p:nvGraphicFramePr>
        <p:xfrm>
          <a:off x="5287755" y="3873741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picButton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cxnSp>
        <p:nvCxnSpPr>
          <p:cNvPr id="38" name="Gerader Verbinder 37"/>
          <p:cNvCxnSpPr>
            <a:endCxn id="10" idx="2"/>
          </p:cNvCxnSpPr>
          <p:nvPr/>
        </p:nvCxnSpPr>
        <p:spPr>
          <a:xfrm flipV="1">
            <a:off x="6071058" y="3105400"/>
            <a:ext cx="1663546" cy="768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ssdiagramm: Verzweigung 38"/>
          <p:cNvSpPr/>
          <p:nvPr/>
        </p:nvSpPr>
        <p:spPr>
          <a:xfrm rot="20516665">
            <a:off x="7602091" y="3094876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/>
          <p:cNvCxnSpPr>
            <a:stCxn id="21" idx="0"/>
            <a:endCxn id="8" idx="2"/>
          </p:cNvCxnSpPr>
          <p:nvPr/>
        </p:nvCxnSpPr>
        <p:spPr>
          <a:xfrm flipH="1" flipV="1">
            <a:off x="5371139" y="3112750"/>
            <a:ext cx="699919" cy="760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ssdiagramm: Verzweigung 47"/>
          <p:cNvSpPr/>
          <p:nvPr/>
        </p:nvSpPr>
        <p:spPr>
          <a:xfrm rot="13748278">
            <a:off x="5355509" y="3121888"/>
            <a:ext cx="131206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r Verbinder 48"/>
          <p:cNvCxnSpPr>
            <a:stCxn id="21" idx="0"/>
            <a:endCxn id="5" idx="2"/>
          </p:cNvCxnSpPr>
          <p:nvPr/>
        </p:nvCxnSpPr>
        <p:spPr>
          <a:xfrm flipH="1" flipV="1">
            <a:off x="2953058" y="3084683"/>
            <a:ext cx="3118000" cy="789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Verzweigung 49"/>
          <p:cNvSpPr/>
          <p:nvPr/>
        </p:nvSpPr>
        <p:spPr>
          <a:xfrm rot="798425">
            <a:off x="2904995" y="3036855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lussdiagramm: Verzweigung 60"/>
          <p:cNvSpPr/>
          <p:nvPr/>
        </p:nvSpPr>
        <p:spPr>
          <a:xfrm rot="11878160">
            <a:off x="5946724" y="2131470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lussdiagramm: Verzweigung 62"/>
          <p:cNvSpPr/>
          <p:nvPr/>
        </p:nvSpPr>
        <p:spPr>
          <a:xfrm rot="20039180">
            <a:off x="5116972" y="2081452"/>
            <a:ext cx="104110" cy="129446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lussdiagramm: Verzweigung 63"/>
          <p:cNvSpPr/>
          <p:nvPr/>
        </p:nvSpPr>
        <p:spPr>
          <a:xfrm rot="20813842">
            <a:off x="4421075" y="2135592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r Verbinder 65"/>
          <p:cNvCxnSpPr>
            <a:stCxn id="61" idx="1"/>
            <a:endCxn id="10" idx="0"/>
          </p:cNvCxnSpPr>
          <p:nvPr/>
        </p:nvCxnSpPr>
        <p:spPr>
          <a:xfrm>
            <a:off x="6102432" y="2196836"/>
            <a:ext cx="1632172" cy="537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endCxn id="8" idx="0"/>
          </p:cNvCxnSpPr>
          <p:nvPr/>
        </p:nvCxnSpPr>
        <p:spPr>
          <a:xfrm>
            <a:off x="5187776" y="2189476"/>
            <a:ext cx="183363" cy="55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64" idx="1"/>
            <a:endCxn id="5" idx="0"/>
          </p:cNvCxnSpPr>
          <p:nvPr/>
        </p:nvCxnSpPr>
        <p:spPr>
          <a:xfrm flipH="1">
            <a:off x="2953058" y="2194429"/>
            <a:ext cx="1470095" cy="519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ussdiagramm: Verzweigung 76"/>
          <p:cNvSpPr/>
          <p:nvPr/>
        </p:nvSpPr>
        <p:spPr>
          <a:xfrm rot="16200000" flipH="1">
            <a:off x="3879389" y="4280777"/>
            <a:ext cx="142509" cy="7960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Gerader Verbinder 78"/>
          <p:cNvCxnSpPr>
            <a:stCxn id="77" idx="3"/>
          </p:cNvCxnSpPr>
          <p:nvPr/>
        </p:nvCxnSpPr>
        <p:spPr>
          <a:xfrm flipH="1">
            <a:off x="3946795" y="4391833"/>
            <a:ext cx="3849" cy="773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stCxn id="84" idx="1"/>
          </p:cNvCxnSpPr>
          <p:nvPr/>
        </p:nvCxnSpPr>
        <p:spPr>
          <a:xfrm>
            <a:off x="3946795" y="5858023"/>
            <a:ext cx="3849" cy="309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Verzweigung 83"/>
          <p:cNvSpPr/>
          <p:nvPr/>
        </p:nvSpPr>
        <p:spPr>
          <a:xfrm rot="16200000">
            <a:off x="3866994" y="5737475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234530" y="3882318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cxnSp>
        <p:nvCxnSpPr>
          <p:cNvPr id="56" name="Gerader Verbinder 55"/>
          <p:cNvCxnSpPr>
            <a:endCxn id="21" idx="1"/>
          </p:cNvCxnSpPr>
          <p:nvPr/>
        </p:nvCxnSpPr>
        <p:spPr>
          <a:xfrm>
            <a:off x="4948288" y="4059034"/>
            <a:ext cx="339467" cy="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ussdiagramm: Verzweigung 57"/>
          <p:cNvSpPr/>
          <p:nvPr/>
        </p:nvSpPr>
        <p:spPr>
          <a:xfrm rot="10859046" flipH="1">
            <a:off x="4820416" y="4018535"/>
            <a:ext cx="142509" cy="79603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5" name="Tabelle 64"/>
          <p:cNvGraphicFramePr>
            <a:graphicFrameLocks noGrp="1"/>
          </p:cNvGraphicFramePr>
          <p:nvPr>
            <p:extLst/>
          </p:nvPr>
        </p:nvGraphicFramePr>
        <p:xfrm>
          <a:off x="5477134" y="6167068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Grafik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cxnSp>
        <p:nvCxnSpPr>
          <p:cNvPr id="67" name="Gerader Verbinder 66"/>
          <p:cNvCxnSpPr/>
          <p:nvPr/>
        </p:nvCxnSpPr>
        <p:spPr>
          <a:xfrm>
            <a:off x="5187776" y="5698421"/>
            <a:ext cx="1072661" cy="46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ussdiagramm: Verzweigung 68"/>
          <p:cNvSpPr/>
          <p:nvPr/>
        </p:nvSpPr>
        <p:spPr>
          <a:xfrm rot="12861684">
            <a:off x="5107976" y="5672227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/>
          <p:cNvCxnSpPr>
            <a:stCxn id="6" idx="3"/>
            <a:endCxn id="65" idx="1"/>
          </p:cNvCxnSpPr>
          <p:nvPr/>
        </p:nvCxnSpPr>
        <p:spPr>
          <a:xfrm>
            <a:off x="4733947" y="6352488"/>
            <a:ext cx="743187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4752908" y="6139448"/>
            <a:ext cx="777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Update()</a:t>
            </a:r>
          </a:p>
        </p:txBody>
      </p:sp>
      <p:cxnSp>
        <p:nvCxnSpPr>
          <p:cNvPr id="73" name="Gerader Verbinder 72"/>
          <p:cNvCxnSpPr>
            <a:stCxn id="21" idx="2"/>
            <a:endCxn id="65" idx="0"/>
          </p:cNvCxnSpPr>
          <p:nvPr/>
        </p:nvCxnSpPr>
        <p:spPr>
          <a:xfrm>
            <a:off x="6071058" y="4244581"/>
            <a:ext cx="189379" cy="1922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ussdiagramm: Verzweigung 73"/>
          <p:cNvSpPr/>
          <p:nvPr/>
        </p:nvSpPr>
        <p:spPr>
          <a:xfrm rot="15847014">
            <a:off x="6002990" y="4272360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1" name="Tabelle 40"/>
          <p:cNvGraphicFramePr>
            <a:graphicFrameLocks noGrp="1"/>
          </p:cNvGraphicFramePr>
          <p:nvPr>
            <p:extLst/>
          </p:nvPr>
        </p:nvGraphicFramePr>
        <p:xfrm>
          <a:off x="1010111" y="3479212"/>
          <a:ext cx="174108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1087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QGraphicsView</a:t>
                      </a:r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sp>
        <p:nvSpPr>
          <p:cNvPr id="46" name="Flussdiagramm: Verzweigung 45"/>
          <p:cNvSpPr/>
          <p:nvPr/>
        </p:nvSpPr>
        <p:spPr>
          <a:xfrm rot="11878160">
            <a:off x="2252215" y="3831406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r Verbinder 53"/>
          <p:cNvCxnSpPr>
            <a:stCxn id="46" idx="1"/>
          </p:cNvCxnSpPr>
          <p:nvPr/>
        </p:nvCxnSpPr>
        <p:spPr>
          <a:xfrm>
            <a:off x="2407923" y="3896772"/>
            <a:ext cx="788908" cy="286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/>
          <p:cNvGrpSpPr/>
          <p:nvPr/>
        </p:nvGrpSpPr>
        <p:grpSpPr>
          <a:xfrm>
            <a:off x="8506532" y="4126917"/>
            <a:ext cx="3587497" cy="1350660"/>
            <a:chOff x="8756903" y="4039829"/>
            <a:chExt cx="3587497" cy="1350660"/>
          </a:xfrm>
        </p:grpSpPr>
        <p:sp>
          <p:nvSpPr>
            <p:cNvPr id="3" name="Rechteck 2"/>
            <p:cNvSpPr/>
            <p:nvPr/>
          </p:nvSpPr>
          <p:spPr>
            <a:xfrm>
              <a:off x="8767596" y="4805244"/>
              <a:ext cx="300881" cy="1811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8756904" y="4146120"/>
              <a:ext cx="311572" cy="17154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8756903" y="4475682"/>
              <a:ext cx="311573" cy="1715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9068478" y="4039829"/>
              <a:ext cx="957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erfüllt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079171" y="4379014"/>
              <a:ext cx="957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AddOn</a:t>
              </a:r>
              <a:endParaRPr lang="de-DE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079171" y="4725244"/>
              <a:ext cx="1980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anders als geplant</a:t>
              </a:r>
            </a:p>
          </p:txBody>
        </p:sp>
        <p:sp>
          <p:nvSpPr>
            <p:cNvPr id="57" name="Rechteck 56"/>
            <p:cNvSpPr/>
            <p:nvPr/>
          </p:nvSpPr>
          <p:spPr>
            <a:xfrm>
              <a:off x="8767597" y="5092700"/>
              <a:ext cx="311574" cy="22624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rgbClr val="92D05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9079169" y="5021157"/>
              <a:ext cx="326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erfüllt &amp; anders dazu verwendet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015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Grundgerüst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59300" cy="4351338"/>
          </a:xfrm>
        </p:spPr>
        <p:txBody>
          <a:bodyPr/>
          <a:lstStyle/>
          <a:p>
            <a:r>
              <a:rPr lang="de-DE" sz="3600" dirty="0"/>
              <a:t>GUI : </a:t>
            </a:r>
            <a:r>
              <a:rPr lang="de-DE" sz="3600" dirty="0" err="1"/>
              <a:t>QGraphicsView</a:t>
            </a:r>
            <a:endParaRPr lang="de-DE" sz="3600" dirty="0"/>
          </a:p>
          <a:p>
            <a:pPr lvl="1"/>
            <a:r>
              <a:rPr lang="de-DE" sz="3200" dirty="0" err="1"/>
              <a:t>picButton</a:t>
            </a:r>
            <a:r>
              <a:rPr lang="de-DE" sz="3200" dirty="0"/>
              <a:t> SLOTS</a:t>
            </a:r>
          </a:p>
          <a:p>
            <a:pPr lvl="2"/>
            <a:r>
              <a:rPr lang="de-DE" sz="2600" dirty="0" err="1"/>
              <a:t>LevelMenu</a:t>
            </a:r>
            <a:r>
              <a:rPr lang="de-DE" sz="2600" dirty="0"/>
              <a:t>()</a:t>
            </a:r>
          </a:p>
          <a:p>
            <a:pPr lvl="2"/>
            <a:r>
              <a:rPr lang="de-DE" sz="2600" dirty="0" err="1"/>
              <a:t>HighScore</a:t>
            </a:r>
            <a:r>
              <a:rPr lang="de-DE" sz="2600" dirty="0"/>
              <a:t>()</a:t>
            </a:r>
          </a:p>
          <a:p>
            <a:pPr lvl="2"/>
            <a:r>
              <a:rPr lang="de-DE" sz="2600" dirty="0"/>
              <a:t>Help()</a:t>
            </a:r>
          </a:p>
          <a:p>
            <a:pPr lvl="2"/>
            <a:r>
              <a:rPr lang="de-DE" sz="2600" dirty="0" err="1"/>
              <a:t>Quit</a:t>
            </a:r>
            <a:r>
              <a:rPr lang="de-DE" sz="2600" dirty="0"/>
              <a:t>()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0" y="1027906"/>
            <a:ext cx="6155858" cy="459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4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23472"/>
              </p:ext>
            </p:extLst>
          </p:nvPr>
        </p:nvGraphicFramePr>
        <p:xfrm>
          <a:off x="2323752" y="1565185"/>
          <a:ext cx="7544496" cy="3727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1336">
                  <a:extLst>
                    <a:ext uri="{9D8B030D-6E8A-4147-A177-3AD203B41FA5}">
                      <a16:colId xmlns:a16="http://schemas.microsoft.com/office/drawing/2014/main" val="4037705345"/>
                    </a:ext>
                  </a:extLst>
                </a:gridCol>
                <a:gridCol w="4813160">
                  <a:extLst>
                    <a:ext uri="{9D8B030D-6E8A-4147-A177-3AD203B41FA5}">
                      <a16:colId xmlns:a16="http://schemas.microsoft.com/office/drawing/2014/main" val="1560532427"/>
                    </a:ext>
                  </a:extLst>
                </a:gridCol>
              </a:tblGrid>
              <a:tr h="425436">
                <a:tc gridSpan="2">
                  <a:txBody>
                    <a:bodyPr/>
                    <a:lstStyle/>
                    <a:p>
                      <a:r>
                        <a:rPr lang="de-DE" dirty="0"/>
                        <a:t>GUI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76852"/>
                  </a:ext>
                </a:extLst>
              </a:tr>
              <a:tr h="919176">
                <a:tc gridSpan="2"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QGraphicsScene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scene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QStringList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levelenab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QMediaPlayer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QMediaPlaylist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sounds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09134"/>
                  </a:ext>
                </a:extLst>
              </a:tr>
              <a:tr h="2113474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levelMenu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highscore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showLevel_X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help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+back()</a:t>
                      </a:r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LevelMenu</a:t>
                      </a:r>
                      <a:endParaRPr lang="de-DE" dirty="0"/>
                    </a:p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  <a:p>
                      <a:r>
                        <a:rPr lang="de-DE" dirty="0"/>
                        <a:t>Level1-4</a:t>
                      </a:r>
                    </a:p>
                    <a:p>
                      <a:r>
                        <a:rPr lang="de-DE" dirty="0"/>
                        <a:t>Help</a:t>
                      </a:r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14467"/>
                  </a:ext>
                </a:extLst>
              </a:tr>
            </a:tbl>
          </a:graphicData>
        </a:graphic>
      </p:graphicFrame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Klassendiagramme</a:t>
            </a:r>
          </a:p>
        </p:txBody>
      </p:sp>
    </p:spTree>
    <p:extLst>
      <p:ext uri="{BB962C8B-B14F-4D97-AF65-F5344CB8AC3E}">
        <p14:creationId xmlns:p14="http://schemas.microsoft.com/office/powerpoint/2010/main" val="324231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043393"/>
              </p:ext>
            </p:extLst>
          </p:nvPr>
        </p:nvGraphicFramePr>
        <p:xfrm>
          <a:off x="3042787" y="564460"/>
          <a:ext cx="6106426" cy="572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6321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3330105">
                  <a:extLst>
                    <a:ext uri="{9D8B030D-6E8A-4147-A177-3AD203B41FA5}">
                      <a16:colId xmlns:a16="http://schemas.microsoft.com/office/drawing/2014/main" val="2494813164"/>
                    </a:ext>
                  </a:extLst>
                </a:gridCol>
              </a:tblGrid>
              <a:tr h="440232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2024018">
                <a:tc gridSpan="2">
                  <a:txBody>
                    <a:bodyPr/>
                    <a:lstStyle/>
                    <a:p>
                      <a:r>
                        <a:rPr lang="de-DE" dirty="0"/>
                        <a:t>-b2World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myWorld</a:t>
                      </a:r>
                      <a:endParaRPr lang="de-DE" baseline="0" dirty="0"/>
                    </a:p>
                    <a:p>
                      <a:r>
                        <a:rPr lang="de-DE" baseline="0" dirty="0"/>
                        <a:t>-</a:t>
                      </a:r>
                      <a:r>
                        <a:rPr lang="de-DE" baseline="0" dirty="0" err="1"/>
                        <a:t>QGraphicsScene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level</a:t>
                      </a:r>
                      <a:endParaRPr lang="de-DE" baseline="0" dirty="0"/>
                    </a:p>
                    <a:p>
                      <a:r>
                        <a:rPr lang="de-DE" baseline="0" dirty="0"/>
                        <a:t>-</a:t>
                      </a:r>
                      <a:r>
                        <a:rPr lang="de-DE" baseline="0" dirty="0" err="1"/>
                        <a:t>QObject</a:t>
                      </a:r>
                      <a:r>
                        <a:rPr lang="de-DE" baseline="0" dirty="0"/>
                        <a:t> Objects (</a:t>
                      </a:r>
                      <a:r>
                        <a:rPr lang="de-DE" baseline="0" dirty="0" err="1"/>
                        <a:t>rectangel</a:t>
                      </a:r>
                      <a:r>
                        <a:rPr lang="de-DE" baseline="0" dirty="0"/>
                        <a:t>, </a:t>
                      </a:r>
                      <a:r>
                        <a:rPr lang="de-DE" baseline="0" dirty="0" err="1"/>
                        <a:t>circle</a:t>
                      </a:r>
                      <a:r>
                        <a:rPr lang="de-DE" baseline="0" dirty="0"/>
                        <a:t>, </a:t>
                      </a:r>
                      <a:r>
                        <a:rPr lang="de-DE" baseline="0" dirty="0" err="1"/>
                        <a:t>triangle</a:t>
                      </a:r>
                      <a:r>
                        <a:rPr lang="de-DE" baseline="0" dirty="0"/>
                        <a:t>, </a:t>
                      </a:r>
                      <a:r>
                        <a:rPr lang="de-DE" baseline="0" dirty="0" err="1"/>
                        <a:t>trampoline</a:t>
                      </a:r>
                      <a:r>
                        <a:rPr lang="de-DE" baseline="0" dirty="0"/>
                        <a:t>..)</a:t>
                      </a:r>
                    </a:p>
                    <a:p>
                      <a:r>
                        <a:rPr lang="de-DE" baseline="0" dirty="0"/>
                        <a:t>-</a:t>
                      </a:r>
                      <a:r>
                        <a:rPr lang="de-DE" baseline="0" dirty="0" err="1"/>
                        <a:t>QTimer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timer</a:t>
                      </a:r>
                      <a:endParaRPr lang="de-DE" baseline="0" dirty="0"/>
                    </a:p>
                    <a:p>
                      <a:r>
                        <a:rPr lang="de-DE" baseline="0" dirty="0"/>
                        <a:t>-</a:t>
                      </a:r>
                      <a:r>
                        <a:rPr lang="de-DE" baseline="0" dirty="0" err="1"/>
                        <a:t>picButton</a:t>
                      </a:r>
                      <a:r>
                        <a:rPr lang="de-DE" baseline="0" dirty="0"/>
                        <a:t> Buttons</a:t>
                      </a:r>
                    </a:p>
                    <a:p>
                      <a:r>
                        <a:rPr lang="de-DE" baseline="0" dirty="0"/>
                        <a:t>-</a:t>
                      </a:r>
                      <a:r>
                        <a:rPr lang="de-DE" baseline="0" dirty="0" err="1"/>
                        <a:t>bool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win</a:t>
                      </a:r>
                      <a:endParaRPr lang="de-DE" baseline="0" dirty="0"/>
                    </a:p>
                    <a:p>
                      <a:r>
                        <a:rPr lang="de-DE" baseline="0" dirty="0"/>
                        <a:t>-</a:t>
                      </a:r>
                      <a:r>
                        <a:rPr lang="de-DE" baseline="0" dirty="0" err="1"/>
                        <a:t>int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counters</a:t>
                      </a:r>
                      <a:endParaRPr lang="de-DE" baseline="0" dirty="0"/>
                    </a:p>
                    <a:p>
                      <a:r>
                        <a:rPr lang="de-DE" baseline="0" dirty="0"/>
                        <a:t>-</a:t>
                      </a:r>
                      <a:r>
                        <a:rPr lang="de-DE" baseline="0" dirty="0" err="1"/>
                        <a:t>int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highscore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3002848">
                <a:tc>
                  <a:txBody>
                    <a:bodyPr/>
                    <a:lstStyle/>
                    <a:p>
                      <a:r>
                        <a:rPr lang="de-DE" dirty="0"/>
                        <a:t>+update()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startLevel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pauseLevel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resumeLevel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addObjects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getTime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highscoreCounter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showLevel</a:t>
                      </a:r>
                      <a:r>
                        <a:rPr lang="de-DE" dirty="0"/>
                        <a:t>()</a:t>
                      </a:r>
                    </a:p>
                    <a:p>
                      <a:endParaRPr lang="de-DE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46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1"/>
          <p:cNvGraphicFramePr>
            <a:graphicFrameLocks/>
          </p:cNvGraphicFramePr>
          <p:nvPr>
            <p:extLst/>
          </p:nvPr>
        </p:nvGraphicFramePr>
        <p:xfrm>
          <a:off x="357874" y="448769"/>
          <a:ext cx="3541026" cy="3069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354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1737672">
                  <a:extLst>
                    <a:ext uri="{9D8B030D-6E8A-4147-A177-3AD203B41FA5}">
                      <a16:colId xmlns:a16="http://schemas.microsoft.com/office/drawing/2014/main" val="2494813164"/>
                    </a:ext>
                  </a:extLst>
                </a:gridCol>
              </a:tblGrid>
              <a:tr h="276187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Paperball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088757">
                <a:tc gridSpan="2">
                  <a:txBody>
                    <a:bodyPr/>
                    <a:lstStyle/>
                    <a:p>
                      <a:r>
                        <a:rPr lang="de-DE" dirty="0"/>
                        <a:t>+b2Body </a:t>
                      </a:r>
                      <a:r>
                        <a:rPr lang="de-DE" dirty="0" err="1"/>
                        <a:t>body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QGraphicsItem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graphics</a:t>
                      </a:r>
                      <a:endParaRPr lang="de-DE" baseline="0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615288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Paperball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drawBall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drawGraphics</a:t>
                      </a:r>
                      <a:r>
                        <a:rPr lang="de-DE" dirty="0"/>
                        <a:t>()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graphicFrame>
        <p:nvGraphicFramePr>
          <p:cNvPr id="3" name="Inhaltsplatzhalter 1"/>
          <p:cNvGraphicFramePr>
            <a:graphicFrameLocks/>
          </p:cNvGraphicFramePr>
          <p:nvPr>
            <p:extLst/>
          </p:nvPr>
        </p:nvGraphicFramePr>
        <p:xfrm>
          <a:off x="4320274" y="1786370"/>
          <a:ext cx="3299726" cy="3718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1926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494813164"/>
                    </a:ext>
                  </a:extLst>
                </a:gridCol>
              </a:tblGrid>
              <a:tr h="276187">
                <a:tc gridSpan="2">
                  <a:txBody>
                    <a:bodyPr/>
                    <a:lstStyle/>
                    <a:p>
                      <a:r>
                        <a:rPr lang="de-DE" dirty="0"/>
                        <a:t>Block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088757">
                <a:tc gridSpan="2">
                  <a:txBody>
                    <a:bodyPr/>
                    <a:lstStyle/>
                    <a:p>
                      <a:r>
                        <a:rPr lang="de-DE" dirty="0"/>
                        <a:t>+b2Body </a:t>
                      </a:r>
                      <a:r>
                        <a:rPr lang="de-DE" dirty="0" err="1"/>
                        <a:t>body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QGraphicsItem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graphics</a:t>
                      </a:r>
                      <a:endParaRPr lang="de-DE" baseline="0" dirty="0"/>
                    </a:p>
                    <a:p>
                      <a:r>
                        <a:rPr lang="de-DE" baseline="0" dirty="0"/>
                        <a:t>+</a:t>
                      </a:r>
                      <a:r>
                        <a:rPr lang="de-DE" baseline="0" dirty="0" err="1"/>
                        <a:t>qreal</a:t>
                      </a:r>
                      <a:r>
                        <a:rPr lang="de-DE" baseline="0" dirty="0"/>
                        <a:t> angle</a:t>
                      </a:r>
                    </a:p>
                    <a:p>
                      <a:r>
                        <a:rPr lang="de-DE" baseline="0" dirty="0"/>
                        <a:t>+</a:t>
                      </a:r>
                      <a:r>
                        <a:rPr lang="de-DE" baseline="0" dirty="0" err="1"/>
                        <a:t>qreal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width</a:t>
                      </a:r>
                      <a:endParaRPr lang="de-DE" baseline="0" dirty="0"/>
                    </a:p>
                    <a:p>
                      <a:r>
                        <a:rPr lang="de-DE" baseline="0" dirty="0"/>
                        <a:t>+</a:t>
                      </a:r>
                      <a:r>
                        <a:rPr lang="de-DE" baseline="0" dirty="0" err="1"/>
                        <a:t>qreal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length</a:t>
                      </a:r>
                      <a:endParaRPr lang="de-DE" baseline="0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615288">
                <a:tc>
                  <a:txBody>
                    <a:bodyPr/>
                    <a:lstStyle/>
                    <a:p>
                      <a:r>
                        <a:rPr lang="de-DE" dirty="0"/>
                        <a:t>+Block()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drawRec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drawGraphics</a:t>
                      </a:r>
                      <a:r>
                        <a:rPr lang="de-DE" dirty="0"/>
                        <a:t>()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graphicFrame>
        <p:nvGraphicFramePr>
          <p:cNvPr id="5" name="Inhaltsplatzhalter 1"/>
          <p:cNvGraphicFramePr>
            <a:graphicFrameLocks/>
          </p:cNvGraphicFramePr>
          <p:nvPr>
            <p:extLst/>
          </p:nvPr>
        </p:nvGraphicFramePr>
        <p:xfrm>
          <a:off x="357874" y="3645574"/>
          <a:ext cx="3541026" cy="3069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354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1737672">
                  <a:extLst>
                    <a:ext uri="{9D8B030D-6E8A-4147-A177-3AD203B41FA5}">
                      <a16:colId xmlns:a16="http://schemas.microsoft.com/office/drawing/2014/main" val="2494813164"/>
                    </a:ext>
                  </a:extLst>
                </a:gridCol>
              </a:tblGrid>
              <a:tr h="276187">
                <a:tc gridSpan="2">
                  <a:txBody>
                    <a:bodyPr/>
                    <a:lstStyle/>
                    <a:p>
                      <a:r>
                        <a:rPr lang="de-DE" dirty="0"/>
                        <a:t>Circle == </a:t>
                      </a:r>
                      <a:r>
                        <a:rPr lang="de-DE" dirty="0" err="1"/>
                        <a:t>Paperball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088757">
                <a:tc gridSpan="2">
                  <a:txBody>
                    <a:bodyPr/>
                    <a:lstStyle/>
                    <a:p>
                      <a:r>
                        <a:rPr lang="de-DE" dirty="0"/>
                        <a:t>+b2Body </a:t>
                      </a:r>
                      <a:r>
                        <a:rPr lang="de-DE" dirty="0" err="1"/>
                        <a:t>body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QGraphicsItem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graphics</a:t>
                      </a:r>
                      <a:endParaRPr lang="de-DE" baseline="0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615288">
                <a:tc>
                  <a:txBody>
                    <a:bodyPr/>
                    <a:lstStyle/>
                    <a:p>
                      <a:r>
                        <a:rPr lang="de-DE" dirty="0"/>
                        <a:t>+Circle()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drawBall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drawGraphics</a:t>
                      </a:r>
                      <a:r>
                        <a:rPr lang="de-DE" dirty="0"/>
                        <a:t>()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graphicFrame>
        <p:nvGraphicFramePr>
          <p:cNvPr id="6" name="Inhaltsplatzhalter 1"/>
          <p:cNvGraphicFramePr>
            <a:graphicFrameLocks/>
          </p:cNvGraphicFramePr>
          <p:nvPr>
            <p:extLst/>
          </p:nvPr>
        </p:nvGraphicFramePr>
        <p:xfrm>
          <a:off x="8041374" y="448769"/>
          <a:ext cx="3299726" cy="3069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126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494813164"/>
                    </a:ext>
                  </a:extLst>
                </a:gridCol>
              </a:tblGrid>
              <a:tr h="276187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Triangle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088757">
                <a:tc gridSpan="2">
                  <a:txBody>
                    <a:bodyPr/>
                    <a:lstStyle/>
                    <a:p>
                      <a:r>
                        <a:rPr lang="de-DE" dirty="0"/>
                        <a:t>+b2Body </a:t>
                      </a:r>
                      <a:r>
                        <a:rPr lang="de-DE" dirty="0" err="1"/>
                        <a:t>body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QGraphicsItem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graphics</a:t>
                      </a:r>
                      <a:endParaRPr lang="de-DE" baseline="0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615288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Triangle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draw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drawGraphics</a:t>
                      </a:r>
                      <a:r>
                        <a:rPr lang="de-DE" dirty="0"/>
                        <a:t>()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graphicFrame>
        <p:nvGraphicFramePr>
          <p:cNvPr id="7" name="Inhaltsplatzhalter 1"/>
          <p:cNvGraphicFramePr>
            <a:graphicFrameLocks/>
          </p:cNvGraphicFramePr>
          <p:nvPr>
            <p:extLst/>
          </p:nvPr>
        </p:nvGraphicFramePr>
        <p:xfrm>
          <a:off x="8041374" y="3645574"/>
          <a:ext cx="3299726" cy="3069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126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494813164"/>
                    </a:ext>
                  </a:extLst>
                </a:gridCol>
              </a:tblGrid>
              <a:tr h="276187">
                <a:tc gridSpan="2">
                  <a:txBody>
                    <a:bodyPr/>
                    <a:lstStyle/>
                    <a:p>
                      <a:r>
                        <a:rPr lang="de-DE" dirty="0"/>
                        <a:t>Trampoline == Block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088757">
                <a:tc gridSpan="2">
                  <a:txBody>
                    <a:bodyPr/>
                    <a:lstStyle/>
                    <a:p>
                      <a:r>
                        <a:rPr lang="de-DE" dirty="0"/>
                        <a:t>+b2Body </a:t>
                      </a:r>
                      <a:r>
                        <a:rPr lang="de-DE" dirty="0" err="1"/>
                        <a:t>body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QGraphicsItem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graphics</a:t>
                      </a:r>
                      <a:endParaRPr lang="de-DE" baseline="0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615288">
                <a:tc>
                  <a:txBody>
                    <a:bodyPr/>
                    <a:lstStyle/>
                    <a:p>
                      <a:r>
                        <a:rPr lang="de-DE" dirty="0"/>
                        <a:t>+Trampoline()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drawTramp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drawGraphics</a:t>
                      </a:r>
                      <a:r>
                        <a:rPr lang="de-DE" dirty="0"/>
                        <a:t>()</a:t>
                      </a:r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15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Microsoft Office PowerPoint</Application>
  <PresentationFormat>Breitbild</PresentationFormat>
  <Paragraphs>181</Paragraphs>
  <Slides>13</Slides>
  <Notes>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Ravie</vt:lpstr>
      <vt:lpstr>Wingdings</vt:lpstr>
      <vt:lpstr>Office</vt:lpstr>
      <vt:lpstr>PowerPoint-Präsentation</vt:lpstr>
      <vt:lpstr>Spielbeschreibung</vt:lpstr>
      <vt:lpstr>Klassen</vt:lpstr>
      <vt:lpstr>Klassenbeziehungen - geplant</vt:lpstr>
      <vt:lpstr>Klassenbeziehungen - aktuell </vt:lpstr>
      <vt:lpstr>Grundgerüst</vt:lpstr>
      <vt:lpstr>Klassendiagramme</vt:lpstr>
      <vt:lpstr>PowerPoint-Präsentation</vt:lpstr>
      <vt:lpstr>PowerPoint-Präsentation</vt:lpstr>
      <vt:lpstr>PowerPoint-Präsentation</vt:lpstr>
      <vt:lpstr>Engine: Box2D</vt:lpstr>
      <vt:lpstr>Zusatzfeatures</vt:lpstr>
      <vt:lpstr>Überwundene Hürden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 Gruppe 4 </dc:title>
  <dc:creator>Maximilian Werner</dc:creator>
  <cp:lastModifiedBy>Alexander Henselmann</cp:lastModifiedBy>
  <cp:revision>3</cp:revision>
  <dcterms:created xsi:type="dcterms:W3CDTF">2016-06-25T17:22:16Z</dcterms:created>
  <dcterms:modified xsi:type="dcterms:W3CDTF">2016-06-25T20:51:15Z</dcterms:modified>
</cp:coreProperties>
</file>