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208"/>
  </p:normalViewPr>
  <p:slideViewPr>
    <p:cSldViewPr snapToGrid="0" snapToObjects="1">
      <p:cViewPr varScale="1">
        <p:scale>
          <a:sx n="121" d="100"/>
          <a:sy n="121" d="100"/>
        </p:scale>
        <p:origin x="20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1F064-EFBB-BF49-9CBF-4B9676A768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E54AD6-6A39-8645-AD5A-23CED7E792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C6AB54-41D1-B640-8491-B400ABCB6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67879-E2DC-CE4B-B6B7-25D8525B520D}" type="datetimeFigureOut">
              <a:rPr lang="en-US" smtClean="0"/>
              <a:t>6/10/20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B8BF85-99DC-F846-82E1-6C1D0C93F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578C2B-AC8C-1145-B2CB-6272B9F42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AB4C6-938D-B742-ABDA-E1060D2D1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542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44C54-67F4-0947-A059-81E15B8DB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CE09CF-96EC-D248-8BB9-7B4BF71173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AEDF25-A8DA-9E48-B8BB-481E55A58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67879-E2DC-CE4B-B6B7-25D8525B520D}" type="datetimeFigureOut">
              <a:rPr lang="en-US" smtClean="0"/>
              <a:t>6/10/20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12FD1C-A24C-8441-9F8C-687F775A6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A72EE8-6D7E-8C4F-B187-097676AAA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AB4C6-938D-B742-ABDA-E1060D2D1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66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4A6E84-67EB-7549-A688-5DBAC68B55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CC855A-78FD-5440-9B61-58A6B38094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9F3FD-B6B7-CE4E-B654-6B2F19ACF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67879-E2DC-CE4B-B6B7-25D8525B520D}" type="datetimeFigureOut">
              <a:rPr lang="en-US" smtClean="0"/>
              <a:t>6/10/20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8C5FD8-485B-CC4F-8E98-9D75A6C1D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4BCF68-DF45-514B-9B54-9C4C29445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AB4C6-938D-B742-ABDA-E1060D2D1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423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D58ED-F507-7A41-99E5-0CB428EC8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9627D-45BB-2B41-9DAA-99913560AC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4C48B3-EB82-EE43-A460-FAB244A74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67879-E2DC-CE4B-B6B7-25D8525B520D}" type="datetimeFigureOut">
              <a:rPr lang="en-US" smtClean="0"/>
              <a:t>6/10/20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8B525B-AD1C-8341-AF1F-6D4CD6E9E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D9A58D-1C6C-7D4C-98A4-4B1179713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AB4C6-938D-B742-ABDA-E1060D2D1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710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9377A-708C-F744-BEB1-404842D91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28E354-ADA6-854E-8927-58BAD001F8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C95399-247C-0145-AC4E-49CA0A3D9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67879-E2DC-CE4B-B6B7-25D8525B520D}" type="datetimeFigureOut">
              <a:rPr lang="en-US" smtClean="0"/>
              <a:t>6/10/20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F9EEA0-D6EB-644F-9C1E-0D4ECD5DB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47CB1D-1FB8-D740-99BF-3B32C7E75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AB4C6-938D-B742-ABDA-E1060D2D1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036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CA776-9028-B941-A625-3B73ECD9E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B6DDD6-CD4D-9447-B397-53F1BB746E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5BAFFC-586D-754A-B7F3-9480D42D52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F0A567-E397-D04C-B66D-424511948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67879-E2DC-CE4B-B6B7-25D8525B520D}" type="datetimeFigureOut">
              <a:rPr lang="en-US" smtClean="0"/>
              <a:t>6/10/20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7F8556-6964-CE44-855D-5DECEDE68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ACF25D-25D9-3F44-B57A-07AC8364C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AB4C6-938D-B742-ABDA-E1060D2D1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225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CB8BF-7949-4F4F-BAAE-9CE8E07E1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2B5ADA-78FF-1D48-8970-7ADE43FCA8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7E42B3-808C-0D43-82A4-90D5C966B0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E0610E-FE74-DC4C-BED0-29AF8E93C8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77B0F3-B6FB-F744-B656-05B5C575E0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9933B7-06B6-E645-91D3-943F87058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67879-E2DC-CE4B-B6B7-25D8525B520D}" type="datetimeFigureOut">
              <a:rPr lang="en-US" smtClean="0"/>
              <a:t>6/10/20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BBF531-B7B0-9C4C-8D3D-E5BFA2119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227E00-3269-D549-8D60-515FB929D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AB4C6-938D-B742-ABDA-E1060D2D1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636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EE3DA-B6E0-F241-B393-EE5812057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7E47BC-5C34-B442-9B47-C89291E4F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67879-E2DC-CE4B-B6B7-25D8525B520D}" type="datetimeFigureOut">
              <a:rPr lang="en-US" smtClean="0"/>
              <a:t>6/10/20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DAE088-3DDA-E24F-A941-AA272261C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4D2175-F8AB-954E-9D17-82F0D9573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AB4C6-938D-B742-ABDA-E1060D2D1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570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C6E4BA-9C88-1940-BC5E-145F6CD9A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67879-E2DC-CE4B-B6B7-25D8525B520D}" type="datetimeFigureOut">
              <a:rPr lang="en-US" smtClean="0"/>
              <a:t>6/10/20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3955FB-412B-E848-97B4-730A68BA6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A62B68-CC59-9249-8616-3A2C31A63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AB4C6-938D-B742-ABDA-E1060D2D1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235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FC98E-3584-AD4C-B042-92EA69044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E0013A-4393-2443-A8E0-AF0092BB4F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3ACC34-C347-BB41-A793-F67C1089F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C7B563-1F16-E946-B01B-CF974C816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67879-E2DC-CE4B-B6B7-25D8525B520D}" type="datetimeFigureOut">
              <a:rPr lang="en-US" smtClean="0"/>
              <a:t>6/10/20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6F381A-8F01-DE4B-9E65-A73A3BA2D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40F2CF-8E96-934B-80B3-ABD51B998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AB4C6-938D-B742-ABDA-E1060D2D1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854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FFEEB-5846-C44E-928D-54A4A4961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2B29C4-ABCB-2E4E-8839-4EB29D7951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18DE43-25F6-8742-B54C-B4BC65F449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65DBEC-2FA2-5441-B5F3-FE9821D06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67879-E2DC-CE4B-B6B7-25D8525B520D}" type="datetimeFigureOut">
              <a:rPr lang="en-US" smtClean="0"/>
              <a:t>6/10/20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FE561E-7C2C-6B46-8A98-AEDD7B420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1D27B5-2ED6-4E41-97A6-AA56F055F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AB4C6-938D-B742-ABDA-E1060D2D1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379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BE47D2-1F17-2F47-9826-2E4A4148C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A6BBD8-24F7-7B4D-BF6C-D10687BF1E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D0685B-1132-CA4E-9F13-E594759490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A67879-E2DC-CE4B-B6B7-25D8525B520D}" type="datetimeFigureOut">
              <a:rPr lang="en-US" smtClean="0"/>
              <a:t>6/10/20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EFB65F-C090-C94D-B7D0-6721B713E9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AF285B-A8B3-F142-B134-BD10FD74E9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CAB4C6-938D-B742-ABDA-E1060D2D1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51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75085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DAA5CB7F-14BE-604E-989A-464E0659043A}"/>
              </a:ext>
            </a:extLst>
          </p:cNvPr>
          <p:cNvSpPr txBox="1"/>
          <p:nvPr/>
        </p:nvSpPr>
        <p:spPr>
          <a:xfrm>
            <a:off x="829615" y="728385"/>
            <a:ext cx="784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Data</a:t>
            </a:r>
            <a:endParaRPr lang="en-US" sz="2400" b="1" dirty="0"/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0B066AA9-C9D8-A44A-BB9F-F19B7CD80E39}"/>
              </a:ext>
            </a:extLst>
          </p:cNvPr>
          <p:cNvSpPr/>
          <p:nvPr/>
        </p:nvSpPr>
        <p:spPr>
          <a:xfrm>
            <a:off x="7714680" y="4591051"/>
            <a:ext cx="3269938" cy="61315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0424" tIns="25212" rIns="50424" bIns="2521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103" b="1" dirty="0">
                <a:solidFill>
                  <a:schemeClr val="tx1"/>
                </a:solidFill>
              </a:rPr>
              <a:t>Searching</a:t>
            </a:r>
            <a:r>
              <a:rPr lang="zh-CN" altLang="en-US" sz="1103" b="1" dirty="0">
                <a:solidFill>
                  <a:schemeClr val="tx1"/>
                </a:solidFill>
              </a:rPr>
              <a:t> </a:t>
            </a:r>
            <a:r>
              <a:rPr lang="en-US" altLang="zh-CN" sz="1103" b="1" dirty="0">
                <a:solidFill>
                  <a:schemeClr val="tx1"/>
                </a:solidFill>
              </a:rPr>
              <a:t>for</a:t>
            </a:r>
            <a:r>
              <a:rPr lang="zh-CN" altLang="en-US" sz="1103" b="1" dirty="0">
                <a:solidFill>
                  <a:schemeClr val="tx1"/>
                </a:solidFill>
              </a:rPr>
              <a:t> </a:t>
            </a:r>
            <a:r>
              <a:rPr lang="en-US" altLang="zh-CN" sz="1103" b="1" dirty="0">
                <a:solidFill>
                  <a:schemeClr val="tx1"/>
                </a:solidFill>
              </a:rPr>
              <a:t>optimal</a:t>
            </a:r>
            <a:r>
              <a:rPr lang="zh-CN" altLang="en-US" sz="1103" b="1" dirty="0">
                <a:solidFill>
                  <a:schemeClr val="tx1"/>
                </a:solidFill>
              </a:rPr>
              <a:t> </a:t>
            </a:r>
            <a:r>
              <a:rPr lang="en-US" altLang="zh-CN" sz="1103" b="1" dirty="0">
                <a:solidFill>
                  <a:schemeClr val="tx1"/>
                </a:solidFill>
              </a:rPr>
              <a:t>thresholds</a:t>
            </a:r>
            <a:r>
              <a:rPr lang="zh-CN" altLang="en-US" sz="1103" b="1" dirty="0">
                <a:solidFill>
                  <a:schemeClr val="tx1"/>
                </a:solidFill>
              </a:rPr>
              <a:t> </a:t>
            </a:r>
            <a:r>
              <a:rPr lang="en-US" altLang="zh-CN" sz="1103" b="1" dirty="0">
                <a:solidFill>
                  <a:schemeClr val="tx1"/>
                </a:solidFill>
              </a:rPr>
              <a:t>(rounders)</a:t>
            </a:r>
          </a:p>
          <a:p>
            <a:pPr algn="ctr"/>
            <a:r>
              <a:rPr lang="en-US" sz="993" dirty="0">
                <a:solidFill>
                  <a:schemeClr val="tx1"/>
                </a:solidFill>
              </a:rPr>
              <a:t>(-inf,</a:t>
            </a:r>
            <a:r>
              <a:rPr lang="zh-CN" altLang="en-US" sz="993" dirty="0">
                <a:solidFill>
                  <a:schemeClr val="tx1"/>
                </a:solidFill>
              </a:rPr>
              <a:t> </a:t>
            </a:r>
            <a:r>
              <a:rPr lang="en-US" altLang="zh-CN" sz="993" dirty="0">
                <a:solidFill>
                  <a:schemeClr val="tx1"/>
                </a:solidFill>
              </a:rPr>
              <a:t>th0</a:t>
            </a:r>
            <a:r>
              <a:rPr lang="en-US" sz="993" dirty="0">
                <a:solidFill>
                  <a:schemeClr val="tx1"/>
                </a:solidFill>
              </a:rPr>
              <a:t>)</a:t>
            </a:r>
            <a:r>
              <a:rPr lang="en-US" altLang="zh-CN" sz="993" dirty="0">
                <a:solidFill>
                  <a:schemeClr val="tx1"/>
                </a:solidFill>
              </a:rPr>
              <a:t>:</a:t>
            </a:r>
            <a:r>
              <a:rPr lang="zh-CN" altLang="en-US" sz="993" dirty="0">
                <a:solidFill>
                  <a:schemeClr val="tx1"/>
                </a:solidFill>
              </a:rPr>
              <a:t> </a:t>
            </a:r>
            <a:r>
              <a:rPr lang="en-US" altLang="zh-CN" sz="993" dirty="0">
                <a:solidFill>
                  <a:schemeClr val="tx1"/>
                </a:solidFill>
              </a:rPr>
              <a:t>output</a:t>
            </a:r>
            <a:r>
              <a:rPr lang="zh-CN" altLang="en-US" sz="993" dirty="0">
                <a:solidFill>
                  <a:schemeClr val="tx1"/>
                </a:solidFill>
              </a:rPr>
              <a:t> </a:t>
            </a:r>
            <a:r>
              <a:rPr lang="en-US" altLang="zh-CN" sz="993" dirty="0">
                <a:solidFill>
                  <a:schemeClr val="tx1"/>
                </a:solidFill>
              </a:rPr>
              <a:t>0;</a:t>
            </a:r>
            <a:r>
              <a:rPr lang="zh-CN" altLang="en-US" sz="993" dirty="0">
                <a:solidFill>
                  <a:schemeClr val="tx1"/>
                </a:solidFill>
              </a:rPr>
              <a:t> </a:t>
            </a:r>
            <a:r>
              <a:rPr lang="en-US" altLang="zh-CN" sz="993" dirty="0">
                <a:solidFill>
                  <a:schemeClr val="tx1"/>
                </a:solidFill>
              </a:rPr>
              <a:t>[th0</a:t>
            </a:r>
            <a:r>
              <a:rPr lang="en-US" sz="993" dirty="0">
                <a:solidFill>
                  <a:schemeClr val="tx1"/>
                </a:solidFill>
              </a:rPr>
              <a:t>,</a:t>
            </a:r>
            <a:r>
              <a:rPr lang="zh-CN" altLang="en-US" sz="993" dirty="0">
                <a:solidFill>
                  <a:schemeClr val="tx1"/>
                </a:solidFill>
              </a:rPr>
              <a:t> </a:t>
            </a:r>
            <a:r>
              <a:rPr lang="en-US" altLang="zh-CN" sz="993" dirty="0">
                <a:solidFill>
                  <a:schemeClr val="tx1"/>
                </a:solidFill>
              </a:rPr>
              <a:t>th1</a:t>
            </a:r>
            <a:r>
              <a:rPr lang="en-US" sz="993" dirty="0">
                <a:solidFill>
                  <a:schemeClr val="tx1"/>
                </a:solidFill>
              </a:rPr>
              <a:t>)</a:t>
            </a:r>
            <a:r>
              <a:rPr lang="en-US" altLang="zh-CN" sz="993" dirty="0">
                <a:solidFill>
                  <a:schemeClr val="tx1"/>
                </a:solidFill>
              </a:rPr>
              <a:t>:</a:t>
            </a:r>
            <a:r>
              <a:rPr lang="zh-CN" altLang="en-US" sz="993" dirty="0">
                <a:solidFill>
                  <a:schemeClr val="tx1"/>
                </a:solidFill>
              </a:rPr>
              <a:t> </a:t>
            </a:r>
            <a:r>
              <a:rPr lang="en-US" altLang="zh-CN" sz="993" dirty="0">
                <a:solidFill>
                  <a:schemeClr val="tx1"/>
                </a:solidFill>
              </a:rPr>
              <a:t>output</a:t>
            </a:r>
            <a:r>
              <a:rPr lang="zh-CN" altLang="en-US" sz="993" dirty="0">
                <a:solidFill>
                  <a:schemeClr val="tx1"/>
                </a:solidFill>
              </a:rPr>
              <a:t> </a:t>
            </a:r>
            <a:r>
              <a:rPr lang="en-US" altLang="zh-CN" sz="993" dirty="0">
                <a:solidFill>
                  <a:schemeClr val="tx1"/>
                </a:solidFill>
              </a:rPr>
              <a:t>1;</a:t>
            </a:r>
            <a:r>
              <a:rPr lang="zh-CN" altLang="en-US" sz="993" dirty="0">
                <a:solidFill>
                  <a:schemeClr val="tx1"/>
                </a:solidFill>
              </a:rPr>
              <a:t> </a:t>
            </a:r>
            <a:endParaRPr lang="en-US" altLang="zh-CN" sz="993" dirty="0">
              <a:solidFill>
                <a:schemeClr val="tx1"/>
              </a:solidFill>
            </a:endParaRPr>
          </a:p>
          <a:p>
            <a:pPr algn="ctr"/>
            <a:r>
              <a:rPr lang="en-US" altLang="zh-CN" sz="993" dirty="0">
                <a:solidFill>
                  <a:schemeClr val="tx1"/>
                </a:solidFill>
              </a:rPr>
              <a:t>[th1</a:t>
            </a:r>
            <a:r>
              <a:rPr lang="en-US" sz="993" dirty="0">
                <a:solidFill>
                  <a:schemeClr val="tx1"/>
                </a:solidFill>
              </a:rPr>
              <a:t>,</a:t>
            </a:r>
            <a:r>
              <a:rPr lang="zh-CN" altLang="en-US" sz="993" dirty="0">
                <a:solidFill>
                  <a:schemeClr val="tx1"/>
                </a:solidFill>
              </a:rPr>
              <a:t> </a:t>
            </a:r>
            <a:r>
              <a:rPr lang="en-US" altLang="zh-CN" sz="993" dirty="0">
                <a:solidFill>
                  <a:schemeClr val="tx1"/>
                </a:solidFill>
              </a:rPr>
              <a:t>th2</a:t>
            </a:r>
            <a:r>
              <a:rPr lang="en-US" sz="993" dirty="0">
                <a:solidFill>
                  <a:schemeClr val="tx1"/>
                </a:solidFill>
              </a:rPr>
              <a:t>)</a:t>
            </a:r>
            <a:r>
              <a:rPr lang="en-US" altLang="zh-CN" sz="993" dirty="0">
                <a:solidFill>
                  <a:schemeClr val="tx1"/>
                </a:solidFill>
              </a:rPr>
              <a:t>:</a:t>
            </a:r>
            <a:r>
              <a:rPr lang="zh-CN" altLang="en-US" sz="993" dirty="0">
                <a:solidFill>
                  <a:schemeClr val="tx1"/>
                </a:solidFill>
              </a:rPr>
              <a:t> </a:t>
            </a:r>
            <a:r>
              <a:rPr lang="en-US" altLang="zh-CN" sz="993" dirty="0">
                <a:solidFill>
                  <a:schemeClr val="tx1"/>
                </a:solidFill>
              </a:rPr>
              <a:t>output</a:t>
            </a:r>
            <a:r>
              <a:rPr lang="zh-CN" altLang="en-US" sz="993" dirty="0">
                <a:solidFill>
                  <a:schemeClr val="tx1"/>
                </a:solidFill>
              </a:rPr>
              <a:t> </a:t>
            </a:r>
            <a:r>
              <a:rPr lang="en-US" altLang="zh-CN" sz="993" dirty="0">
                <a:solidFill>
                  <a:schemeClr val="tx1"/>
                </a:solidFill>
              </a:rPr>
              <a:t>2;</a:t>
            </a:r>
            <a:r>
              <a:rPr lang="zh-CN" altLang="en-US" sz="993" dirty="0">
                <a:solidFill>
                  <a:schemeClr val="tx1"/>
                </a:solidFill>
              </a:rPr>
              <a:t> </a:t>
            </a:r>
            <a:r>
              <a:rPr lang="en-US" altLang="zh-CN" sz="993" dirty="0">
                <a:solidFill>
                  <a:schemeClr val="tx1"/>
                </a:solidFill>
              </a:rPr>
              <a:t>[th2</a:t>
            </a:r>
            <a:r>
              <a:rPr lang="en-US" sz="993" dirty="0">
                <a:solidFill>
                  <a:schemeClr val="tx1"/>
                </a:solidFill>
              </a:rPr>
              <a:t>,</a:t>
            </a:r>
            <a:r>
              <a:rPr lang="zh-CN" altLang="en-US" sz="993" dirty="0">
                <a:solidFill>
                  <a:schemeClr val="tx1"/>
                </a:solidFill>
              </a:rPr>
              <a:t> </a:t>
            </a:r>
            <a:r>
              <a:rPr lang="en-US" altLang="zh-CN" sz="993" dirty="0">
                <a:solidFill>
                  <a:schemeClr val="tx1"/>
                </a:solidFill>
              </a:rPr>
              <a:t>th3</a:t>
            </a:r>
            <a:r>
              <a:rPr lang="en-US" sz="993" dirty="0">
                <a:solidFill>
                  <a:schemeClr val="tx1"/>
                </a:solidFill>
              </a:rPr>
              <a:t>)</a:t>
            </a:r>
            <a:r>
              <a:rPr lang="en-US" altLang="zh-CN" sz="993" dirty="0">
                <a:solidFill>
                  <a:schemeClr val="tx1"/>
                </a:solidFill>
              </a:rPr>
              <a:t>:</a:t>
            </a:r>
            <a:r>
              <a:rPr lang="zh-CN" altLang="en-US" sz="993" dirty="0">
                <a:solidFill>
                  <a:schemeClr val="tx1"/>
                </a:solidFill>
              </a:rPr>
              <a:t> </a:t>
            </a:r>
            <a:r>
              <a:rPr lang="en-US" altLang="zh-CN" sz="993" dirty="0">
                <a:solidFill>
                  <a:schemeClr val="tx1"/>
                </a:solidFill>
              </a:rPr>
              <a:t>output</a:t>
            </a:r>
            <a:r>
              <a:rPr lang="zh-CN" altLang="en-US" sz="993" dirty="0">
                <a:solidFill>
                  <a:schemeClr val="tx1"/>
                </a:solidFill>
              </a:rPr>
              <a:t> </a:t>
            </a:r>
            <a:r>
              <a:rPr lang="en-US" altLang="zh-CN" sz="993" dirty="0">
                <a:solidFill>
                  <a:schemeClr val="tx1"/>
                </a:solidFill>
              </a:rPr>
              <a:t>3;</a:t>
            </a:r>
            <a:r>
              <a:rPr lang="zh-CN" altLang="en-US" sz="993" dirty="0">
                <a:solidFill>
                  <a:schemeClr val="tx1"/>
                </a:solidFill>
              </a:rPr>
              <a:t> </a:t>
            </a:r>
            <a:endParaRPr lang="en-US" sz="993" dirty="0">
              <a:solidFill>
                <a:schemeClr val="tx1"/>
              </a:solidFill>
            </a:endParaRPr>
          </a:p>
        </p:txBody>
      </p:sp>
      <p:sp>
        <p:nvSpPr>
          <p:cNvPr id="42" name="Merge 41">
            <a:extLst>
              <a:ext uri="{FF2B5EF4-FFF2-40B4-BE49-F238E27FC236}">
                <a16:creationId xmlns:a16="http://schemas.microsoft.com/office/drawing/2014/main" id="{080A2FC3-CFD5-A940-B239-DCE819E29325}"/>
              </a:ext>
            </a:extLst>
          </p:cNvPr>
          <p:cNvSpPr/>
          <p:nvPr/>
        </p:nvSpPr>
        <p:spPr>
          <a:xfrm>
            <a:off x="8003224" y="5287622"/>
            <a:ext cx="2692851" cy="295123"/>
          </a:xfrm>
          <a:prstGeom prst="flowChartMerge">
            <a:avLst/>
          </a:prstGeom>
          <a:gradFill flip="none" rotWithShape="1">
            <a:gsLst>
              <a:gs pos="0">
                <a:schemeClr val="accent3">
                  <a:tint val="66000"/>
                  <a:satMod val="160000"/>
                </a:schemeClr>
              </a:gs>
              <a:gs pos="50000">
                <a:schemeClr val="accent3">
                  <a:tint val="44500"/>
                  <a:satMod val="160000"/>
                </a:schemeClr>
              </a:gs>
              <a:gs pos="100000">
                <a:schemeClr val="accent3"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0424" tIns="25212" rIns="50424" bIns="2521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993" dirty="0">
                <a:solidFill>
                  <a:schemeClr val="tx1"/>
                </a:solidFill>
              </a:rPr>
              <a:t>Final</a:t>
            </a:r>
            <a:r>
              <a:rPr lang="zh-CN" altLang="en-US" sz="993" dirty="0">
                <a:solidFill>
                  <a:schemeClr val="tx1"/>
                </a:solidFill>
              </a:rPr>
              <a:t> </a:t>
            </a:r>
            <a:r>
              <a:rPr lang="en-US" altLang="zh-CN" sz="993" dirty="0">
                <a:solidFill>
                  <a:schemeClr val="tx1"/>
                </a:solidFill>
              </a:rPr>
              <a:t>predictions</a:t>
            </a:r>
            <a:r>
              <a:rPr lang="zh-CN" altLang="en-US" sz="993" dirty="0">
                <a:solidFill>
                  <a:schemeClr val="tx1"/>
                </a:solidFill>
              </a:rPr>
              <a:t> </a:t>
            </a:r>
            <a:endParaRPr lang="en-US" sz="993" dirty="0">
              <a:solidFill>
                <a:schemeClr val="tx1"/>
              </a:solidFill>
            </a:endParaRPr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43D500A8-070B-644A-BC3C-5E992B1A07D3}"/>
              </a:ext>
            </a:extLst>
          </p:cNvPr>
          <p:cNvSpPr/>
          <p:nvPr/>
        </p:nvSpPr>
        <p:spPr>
          <a:xfrm>
            <a:off x="8223156" y="5658939"/>
            <a:ext cx="2252986" cy="489099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993" b="1" dirty="0"/>
              <a:t>Calculate</a:t>
            </a:r>
            <a:r>
              <a:rPr lang="zh-CN" altLang="en-US" sz="993" b="1" dirty="0"/>
              <a:t> </a:t>
            </a:r>
            <a:r>
              <a:rPr lang="en-US" sz="993" b="1" dirty="0"/>
              <a:t>Quadratic Weighted Kappa (QWK)</a:t>
            </a:r>
            <a:r>
              <a:rPr lang="zh-CN" altLang="en-US" sz="993" b="1" dirty="0"/>
              <a:t> </a:t>
            </a:r>
            <a:r>
              <a:rPr lang="en-US" altLang="zh-CN" sz="993" b="1" dirty="0"/>
              <a:t>score</a:t>
            </a:r>
            <a:endParaRPr lang="en-US" sz="993" b="1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16E0694-52DB-BF42-851F-3F11D62C8C55}"/>
              </a:ext>
            </a:extLst>
          </p:cNvPr>
          <p:cNvSpPr txBox="1"/>
          <p:nvPr/>
        </p:nvSpPr>
        <p:spPr>
          <a:xfrm>
            <a:off x="823637" y="2428459"/>
            <a:ext cx="12831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Features</a:t>
            </a:r>
            <a:endParaRPr lang="en-US" sz="2400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369522C-797C-7349-ADB3-921B5B043E5D}"/>
              </a:ext>
            </a:extLst>
          </p:cNvPr>
          <p:cNvSpPr txBox="1"/>
          <p:nvPr/>
        </p:nvSpPr>
        <p:spPr>
          <a:xfrm>
            <a:off x="823637" y="4063844"/>
            <a:ext cx="10150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Model</a:t>
            </a:r>
            <a:endParaRPr lang="en-US" sz="2400" b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AB07BAB-0CB6-6542-8E78-87ABEA7B7BF9}"/>
              </a:ext>
            </a:extLst>
          </p:cNvPr>
          <p:cNvSpPr txBox="1"/>
          <p:nvPr/>
        </p:nvSpPr>
        <p:spPr>
          <a:xfrm>
            <a:off x="823637" y="5658939"/>
            <a:ext cx="11031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Output</a:t>
            </a:r>
            <a:endParaRPr lang="en-US" sz="2400" b="1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1AC01FC-D244-7C4B-8259-9C40D6A0CCE0}"/>
              </a:ext>
            </a:extLst>
          </p:cNvPr>
          <p:cNvGrpSpPr/>
          <p:nvPr/>
        </p:nvGrpSpPr>
        <p:grpSpPr>
          <a:xfrm>
            <a:off x="3399754" y="367863"/>
            <a:ext cx="7584864" cy="1375433"/>
            <a:chOff x="3399754" y="367863"/>
            <a:chExt cx="7584864" cy="1375433"/>
          </a:xfrm>
        </p:grpSpPr>
        <p:sp>
          <p:nvSpPr>
            <p:cNvPr id="29" name="Rounded Rectangle 28">
              <a:extLst>
                <a:ext uri="{FF2B5EF4-FFF2-40B4-BE49-F238E27FC236}">
                  <a16:creationId xmlns:a16="http://schemas.microsoft.com/office/drawing/2014/main" id="{6AE5386B-06FB-DE4D-BDA0-A93DF0102A8B}"/>
                </a:ext>
              </a:extLst>
            </p:cNvPr>
            <p:cNvSpPr/>
            <p:nvPr/>
          </p:nvSpPr>
          <p:spPr>
            <a:xfrm>
              <a:off x="3399754" y="367863"/>
              <a:ext cx="7584864" cy="1375433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0424" tIns="25212" rIns="50424" bIns="2521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740 Movies from 2014 to 2019</a:t>
              </a:r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endParaRPr lang="en-US" sz="993" dirty="0">
                <a:solidFill>
                  <a:schemeClr val="tx1"/>
                </a:solidFill>
              </a:endParaRPr>
            </a:p>
          </p:txBody>
        </p:sp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DF47DF9C-D6F5-CE44-A16F-19C5F3B2DD64}"/>
                </a:ext>
              </a:extLst>
            </p:cNvPr>
            <p:cNvSpPr/>
            <p:nvPr/>
          </p:nvSpPr>
          <p:spPr>
            <a:xfrm>
              <a:off x="3600238" y="797271"/>
              <a:ext cx="3368121" cy="940059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0424" tIns="25212" rIns="50424" bIns="2521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b="1" dirty="0">
                <a:solidFill>
                  <a:schemeClr val="accent1"/>
                </a:solidFill>
              </a:endParaRPr>
            </a:p>
          </p:txBody>
        </p:sp>
        <p:sp>
          <p:nvSpPr>
            <p:cNvPr id="47" name="Rounded Rectangle 46">
              <a:extLst>
                <a:ext uri="{FF2B5EF4-FFF2-40B4-BE49-F238E27FC236}">
                  <a16:creationId xmlns:a16="http://schemas.microsoft.com/office/drawing/2014/main" id="{2BF8A3CC-3619-614A-9937-3ABEA426B014}"/>
                </a:ext>
              </a:extLst>
            </p:cNvPr>
            <p:cNvSpPr/>
            <p:nvPr/>
          </p:nvSpPr>
          <p:spPr>
            <a:xfrm>
              <a:off x="7411580" y="779373"/>
              <a:ext cx="3368121" cy="940059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0424" tIns="25212" rIns="50424" bIns="2521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b="1" dirty="0">
                <a:solidFill>
                  <a:schemeClr val="accent1"/>
                </a:solidFill>
              </a:endParaRPr>
            </a:p>
          </p:txBody>
        </p:sp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C7949720-D6B1-0C48-8C09-96B36B758CA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50650" y="972696"/>
              <a:ext cx="896673" cy="605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0BDC7A35-612D-4A49-AA2A-1FA3FF3A37E4}"/>
                </a:ext>
              </a:extLst>
            </p:cNvPr>
            <p:cNvSpPr txBox="1"/>
            <p:nvPr/>
          </p:nvSpPr>
          <p:spPr>
            <a:xfrm>
              <a:off x="8457833" y="894112"/>
              <a:ext cx="2155133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US" altLang="zh-CN" sz="1400" b="1" dirty="0">
                  <a:solidFill>
                    <a:prstClr val="black"/>
                  </a:solidFill>
                </a:rPr>
                <a:t>Trailer comments</a:t>
              </a:r>
            </a:p>
            <a:p>
              <a:pPr lvl="0" algn="ctr"/>
              <a:r>
                <a:rPr lang="en-US" sz="1400" dirty="0">
                  <a:solidFill>
                    <a:prstClr val="black"/>
                  </a:solidFill>
                </a:rPr>
                <a:t>(on average </a:t>
              </a:r>
              <a:r>
                <a:rPr lang="en-US" sz="1400" b="1" dirty="0">
                  <a:solidFill>
                    <a:srgbClr val="4472C4"/>
                  </a:solidFill>
                </a:rPr>
                <a:t>5k</a:t>
              </a:r>
              <a:r>
                <a:rPr lang="en-US" sz="1400" dirty="0">
                  <a:solidFill>
                    <a:prstClr val="black"/>
                  </a:solidFill>
                </a:rPr>
                <a:t> comments for each movie)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D9D939D-B8BF-4D47-90D8-07EA1CDB673A}"/>
                </a:ext>
              </a:extLst>
            </p:cNvPr>
            <p:cNvSpPr txBox="1"/>
            <p:nvPr/>
          </p:nvSpPr>
          <p:spPr>
            <a:xfrm>
              <a:off x="5032908" y="902463"/>
              <a:ext cx="1469825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 algn="ctr"/>
              <a:r>
                <a:rPr lang="en-US" altLang="zh-CN" sz="1400" b="1" dirty="0">
                  <a:solidFill>
                    <a:prstClr val="black"/>
                  </a:solidFill>
                </a:rPr>
                <a:t>Movie Metadata,</a:t>
              </a:r>
            </a:p>
            <a:p>
              <a:pPr lvl="0" algn="ctr"/>
              <a:r>
                <a:rPr lang="en-US" sz="1400" b="1" dirty="0">
                  <a:solidFill>
                    <a:prstClr val="black"/>
                  </a:solidFill>
                </a:rPr>
                <a:t>Box office data,</a:t>
              </a:r>
            </a:p>
            <a:p>
              <a:pPr lvl="0" algn="ctr"/>
              <a:r>
                <a:rPr lang="en-US" sz="1400" b="1" dirty="0">
                  <a:solidFill>
                    <a:prstClr val="black"/>
                  </a:solidFill>
                </a:rPr>
                <a:t>Rating data</a:t>
              </a:r>
              <a:endParaRPr lang="en-US" sz="1400" b="1" dirty="0">
                <a:solidFill>
                  <a:srgbClr val="4472C4"/>
                </a:solidFill>
              </a:endParaRPr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ADDBD80C-9A7C-C846-8743-722952C9B8C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82303" y="926862"/>
              <a:ext cx="685202" cy="693078"/>
            </a:xfrm>
            <a:prstGeom prst="rect">
              <a:avLst/>
            </a:prstGeom>
          </p:spPr>
        </p:pic>
      </p:grpSp>
      <p:sp>
        <p:nvSpPr>
          <p:cNvPr id="48" name="Merge 47">
            <a:extLst>
              <a:ext uri="{FF2B5EF4-FFF2-40B4-BE49-F238E27FC236}">
                <a16:creationId xmlns:a16="http://schemas.microsoft.com/office/drawing/2014/main" id="{8E5445B2-B84B-DC4B-9381-BD66E5F22952}"/>
              </a:ext>
            </a:extLst>
          </p:cNvPr>
          <p:cNvSpPr/>
          <p:nvPr/>
        </p:nvSpPr>
        <p:spPr>
          <a:xfrm>
            <a:off x="3782303" y="1826730"/>
            <a:ext cx="3026591" cy="461665"/>
          </a:xfrm>
          <a:prstGeom prst="flowChartMerge">
            <a:avLst/>
          </a:prstGeom>
          <a:gradFill flip="none" rotWithShape="1">
            <a:gsLst>
              <a:gs pos="0">
                <a:schemeClr val="accent3">
                  <a:tint val="66000"/>
                  <a:satMod val="160000"/>
                </a:schemeClr>
              </a:gs>
              <a:gs pos="50000">
                <a:schemeClr val="accent3">
                  <a:tint val="44500"/>
                  <a:satMod val="160000"/>
                </a:schemeClr>
              </a:gs>
              <a:gs pos="100000">
                <a:schemeClr val="accent3"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0424" tIns="25212" rIns="50424" bIns="2521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300" dirty="0">
                <a:solidFill>
                  <a:schemeClr val="tx1"/>
                </a:solidFill>
              </a:rPr>
              <a:t>Feature</a:t>
            </a:r>
            <a:r>
              <a:rPr lang="zh-CN" altLang="en-US" sz="1300" dirty="0">
                <a:solidFill>
                  <a:schemeClr val="tx1"/>
                </a:solidFill>
              </a:rPr>
              <a:t> </a:t>
            </a:r>
            <a:r>
              <a:rPr lang="en-US" altLang="zh-CN" sz="1300" dirty="0">
                <a:solidFill>
                  <a:schemeClr val="tx1"/>
                </a:solidFill>
              </a:rPr>
              <a:t>engineering</a:t>
            </a:r>
            <a:endParaRPr lang="en-US" sz="1300" dirty="0">
              <a:solidFill>
                <a:schemeClr val="tx1"/>
              </a:solidFill>
            </a:endParaRPr>
          </a:p>
        </p:txBody>
      </p:sp>
      <p:sp>
        <p:nvSpPr>
          <p:cNvPr id="49" name="Merge 48">
            <a:extLst>
              <a:ext uri="{FF2B5EF4-FFF2-40B4-BE49-F238E27FC236}">
                <a16:creationId xmlns:a16="http://schemas.microsoft.com/office/drawing/2014/main" id="{228C78EE-02C8-A448-B1B8-0412AB98D641}"/>
              </a:ext>
            </a:extLst>
          </p:cNvPr>
          <p:cNvSpPr/>
          <p:nvPr/>
        </p:nvSpPr>
        <p:spPr>
          <a:xfrm>
            <a:off x="7523986" y="1816221"/>
            <a:ext cx="3026591" cy="461665"/>
          </a:xfrm>
          <a:prstGeom prst="flowChartMerge">
            <a:avLst/>
          </a:prstGeom>
          <a:gradFill flip="none" rotWithShape="1">
            <a:gsLst>
              <a:gs pos="0">
                <a:schemeClr val="accent3">
                  <a:tint val="66000"/>
                  <a:satMod val="160000"/>
                </a:schemeClr>
              </a:gs>
              <a:gs pos="50000">
                <a:schemeClr val="accent3">
                  <a:tint val="44500"/>
                  <a:satMod val="160000"/>
                </a:schemeClr>
              </a:gs>
              <a:gs pos="100000">
                <a:schemeClr val="accent3"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0424" tIns="25212" rIns="50424" bIns="2521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300" dirty="0">
                <a:solidFill>
                  <a:schemeClr val="tx1"/>
                </a:solidFill>
              </a:rPr>
              <a:t>Sentiment analysis</a:t>
            </a:r>
            <a:endParaRPr lang="en-US" sz="1300" dirty="0">
              <a:solidFill>
                <a:schemeClr val="tx1"/>
              </a:solidFill>
            </a:endParaRP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6AE32261-AFFC-964F-BA9C-5D7F596A9274}"/>
              </a:ext>
            </a:extLst>
          </p:cNvPr>
          <p:cNvGrpSpPr/>
          <p:nvPr/>
        </p:nvGrpSpPr>
        <p:grpSpPr>
          <a:xfrm>
            <a:off x="3399754" y="2371813"/>
            <a:ext cx="7584864" cy="1110065"/>
            <a:chOff x="3399754" y="367863"/>
            <a:chExt cx="7584864" cy="1110065"/>
          </a:xfrm>
        </p:grpSpPr>
        <p:sp>
          <p:nvSpPr>
            <p:cNvPr id="51" name="Rounded Rectangle 50">
              <a:extLst>
                <a:ext uri="{FF2B5EF4-FFF2-40B4-BE49-F238E27FC236}">
                  <a16:creationId xmlns:a16="http://schemas.microsoft.com/office/drawing/2014/main" id="{6D137697-555F-B640-971D-8ED8F26591B7}"/>
                </a:ext>
              </a:extLst>
            </p:cNvPr>
            <p:cNvSpPr/>
            <p:nvPr/>
          </p:nvSpPr>
          <p:spPr>
            <a:xfrm>
              <a:off x="3399754" y="367863"/>
              <a:ext cx="7584864" cy="1110065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0424" tIns="25212" rIns="50424" bIns="2521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altLang="zh-CN" b="1" dirty="0">
                <a:solidFill>
                  <a:schemeClr val="tx1"/>
                </a:solidFill>
              </a:endParaRPr>
            </a:p>
            <a:p>
              <a:pPr algn="ctr"/>
              <a:endParaRPr lang="en-US" altLang="zh-CN" b="1" dirty="0">
                <a:solidFill>
                  <a:schemeClr val="tx1"/>
                </a:solidFill>
              </a:endParaRPr>
            </a:p>
            <a:p>
              <a:pPr algn="ctr"/>
              <a:endParaRPr lang="en-US" altLang="zh-CN" b="1" dirty="0">
                <a:solidFill>
                  <a:schemeClr val="tx1"/>
                </a:solidFill>
              </a:endParaRPr>
            </a:p>
            <a:p>
              <a:pPr algn="ctr"/>
              <a:endParaRPr lang="en-US" sz="993" dirty="0">
                <a:solidFill>
                  <a:schemeClr val="tx1"/>
                </a:solidFill>
              </a:endParaRPr>
            </a:p>
          </p:txBody>
        </p:sp>
        <p:sp>
          <p:nvSpPr>
            <p:cNvPr id="52" name="Rounded Rectangle 51">
              <a:extLst>
                <a:ext uri="{FF2B5EF4-FFF2-40B4-BE49-F238E27FC236}">
                  <a16:creationId xmlns:a16="http://schemas.microsoft.com/office/drawing/2014/main" id="{848D8F70-84EF-B94F-9414-C544CDE6FD78}"/>
                </a:ext>
              </a:extLst>
            </p:cNvPr>
            <p:cNvSpPr/>
            <p:nvPr/>
          </p:nvSpPr>
          <p:spPr>
            <a:xfrm>
              <a:off x="3600238" y="460944"/>
              <a:ext cx="3368121" cy="940059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0424" tIns="25212" rIns="50424" bIns="2521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r>
                <a:rPr lang="en-US" sz="1400" dirty="0">
                  <a:solidFill>
                    <a:prstClr val="black"/>
                  </a:solidFill>
                </a:rPr>
                <a:t>102 metadata features </a:t>
              </a:r>
            </a:p>
            <a:p>
              <a:pPr lvl="0" algn="ctr"/>
              <a:r>
                <a:rPr lang="en-US" sz="1400" dirty="0">
                  <a:solidFill>
                    <a:prstClr val="black"/>
                  </a:solidFill>
                </a:rPr>
                <a:t>(Production company, genres, </a:t>
              </a:r>
            </a:p>
            <a:p>
              <a:pPr lvl="0" algn="ctr"/>
              <a:r>
                <a:rPr lang="en-US" sz="1400" dirty="0" err="1">
                  <a:solidFill>
                    <a:prstClr val="black"/>
                  </a:solidFill>
                </a:rPr>
                <a:t>mpaa</a:t>
              </a:r>
              <a:r>
                <a:rPr lang="en-US" sz="1400" dirty="0">
                  <a:solidFill>
                    <a:prstClr val="black"/>
                  </a:solidFill>
                </a:rPr>
                <a:t>, director, actors)</a:t>
              </a:r>
            </a:p>
            <a:p>
              <a:pPr algn="ctr"/>
              <a:endParaRPr lang="en-US" sz="1400" b="1" dirty="0">
                <a:solidFill>
                  <a:schemeClr val="accent1"/>
                </a:solidFill>
              </a:endParaRPr>
            </a:p>
          </p:txBody>
        </p:sp>
        <p:sp>
          <p:nvSpPr>
            <p:cNvPr id="53" name="Rounded Rectangle 52">
              <a:extLst>
                <a:ext uri="{FF2B5EF4-FFF2-40B4-BE49-F238E27FC236}">
                  <a16:creationId xmlns:a16="http://schemas.microsoft.com/office/drawing/2014/main" id="{D1D65641-7346-A54A-8EE6-75006C0D9FF4}"/>
                </a:ext>
              </a:extLst>
            </p:cNvPr>
            <p:cNvSpPr/>
            <p:nvPr/>
          </p:nvSpPr>
          <p:spPr>
            <a:xfrm>
              <a:off x="7411580" y="453559"/>
              <a:ext cx="3368121" cy="940059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0424" tIns="25212" rIns="50424" bIns="2521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r>
                <a:rPr lang="en-US" sz="1400" dirty="0">
                  <a:solidFill>
                    <a:prstClr val="black"/>
                  </a:solidFill>
                </a:rPr>
                <a:t>102 metadata features </a:t>
              </a:r>
            </a:p>
            <a:p>
              <a:pPr lvl="0" algn="ctr"/>
              <a:r>
                <a:rPr lang="en-US" sz="1400" dirty="0">
                  <a:solidFill>
                    <a:prstClr val="black"/>
                  </a:solidFill>
                </a:rPr>
                <a:t>(Production company, genres, </a:t>
              </a:r>
            </a:p>
            <a:p>
              <a:pPr lvl="0" algn="ctr"/>
              <a:r>
                <a:rPr lang="en-US" sz="1400" dirty="0" err="1">
                  <a:solidFill>
                    <a:prstClr val="black"/>
                  </a:solidFill>
                </a:rPr>
                <a:t>mpaa</a:t>
              </a:r>
              <a:r>
                <a:rPr lang="en-US" sz="1400">
                  <a:solidFill>
                    <a:prstClr val="black"/>
                  </a:solidFill>
                </a:rPr>
                <a:t>, director, actors)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59297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DAA5CB7F-14BE-604E-989A-464E0659043A}"/>
              </a:ext>
            </a:extLst>
          </p:cNvPr>
          <p:cNvSpPr txBox="1"/>
          <p:nvPr/>
        </p:nvSpPr>
        <p:spPr>
          <a:xfrm>
            <a:off x="829615" y="728385"/>
            <a:ext cx="784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Data</a:t>
            </a:r>
            <a:endParaRPr lang="en-US" sz="2400" b="1" dirty="0"/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85F1D174-A8DE-104E-A3E4-42B61C5C0B9F}"/>
              </a:ext>
            </a:extLst>
          </p:cNvPr>
          <p:cNvSpPr/>
          <p:nvPr/>
        </p:nvSpPr>
        <p:spPr>
          <a:xfrm>
            <a:off x="2868812" y="540001"/>
            <a:ext cx="2155133" cy="95131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0424" tIns="25212" rIns="50424" bIns="2521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103" b="1" dirty="0">
                <a:solidFill>
                  <a:schemeClr val="tx1"/>
                </a:solidFill>
              </a:rPr>
              <a:t>Metadata of :</a:t>
            </a:r>
            <a:r>
              <a:rPr lang="zh-CN" altLang="en-US" sz="1103" b="1" dirty="0">
                <a:solidFill>
                  <a:schemeClr val="tx1"/>
                </a:solidFill>
              </a:rPr>
              <a:t> </a:t>
            </a:r>
            <a:r>
              <a:rPr lang="en-US" altLang="zh-CN" sz="1103" b="1" dirty="0">
                <a:solidFill>
                  <a:schemeClr val="accent1">
                    <a:lumMod val="75000"/>
                  </a:schemeClr>
                </a:solidFill>
              </a:rPr>
              <a:t>11M</a:t>
            </a:r>
            <a:r>
              <a:rPr lang="zh-CN" altLang="en-US" sz="1103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sz="1103" b="1" dirty="0">
                <a:solidFill>
                  <a:schemeClr val="accent1">
                    <a:lumMod val="75000"/>
                  </a:schemeClr>
                </a:solidFill>
              </a:rPr>
              <a:t>Rows</a:t>
            </a:r>
            <a:endParaRPr lang="en-US" sz="1103" b="1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r>
              <a:rPr lang="en-US" altLang="zh-CN" sz="993" dirty="0">
                <a:solidFill>
                  <a:schemeClr val="tx1"/>
                </a:solidFill>
              </a:rPr>
              <a:t>Each</a:t>
            </a:r>
            <a:r>
              <a:rPr lang="zh-CN" altLang="en-US" sz="993" dirty="0">
                <a:solidFill>
                  <a:schemeClr val="tx1"/>
                </a:solidFill>
              </a:rPr>
              <a:t> </a:t>
            </a:r>
            <a:r>
              <a:rPr lang="en-US" altLang="zh-CN" sz="993" dirty="0">
                <a:solidFill>
                  <a:schemeClr val="tx1"/>
                </a:solidFill>
              </a:rPr>
              <a:t>row</a:t>
            </a:r>
            <a:r>
              <a:rPr lang="zh-CN" altLang="en-US" sz="993" dirty="0">
                <a:solidFill>
                  <a:schemeClr val="tx1"/>
                </a:solidFill>
              </a:rPr>
              <a:t> </a:t>
            </a:r>
            <a:r>
              <a:rPr lang="en-US" altLang="zh-CN" sz="993" dirty="0">
                <a:solidFill>
                  <a:schemeClr val="tx1"/>
                </a:solidFill>
              </a:rPr>
              <a:t>is</a:t>
            </a:r>
            <a:r>
              <a:rPr lang="zh-CN" altLang="en-US" sz="993" dirty="0">
                <a:solidFill>
                  <a:schemeClr val="tx1"/>
                </a:solidFill>
              </a:rPr>
              <a:t> </a:t>
            </a:r>
            <a:r>
              <a:rPr lang="en-US" altLang="zh-CN" sz="993" dirty="0">
                <a:solidFill>
                  <a:schemeClr val="tx1"/>
                </a:solidFill>
              </a:rPr>
              <a:t>an</a:t>
            </a:r>
            <a:r>
              <a:rPr lang="zh-CN" altLang="en-US" sz="993" dirty="0">
                <a:solidFill>
                  <a:schemeClr val="tx1"/>
                </a:solidFill>
              </a:rPr>
              <a:t> </a:t>
            </a:r>
            <a:r>
              <a:rPr lang="en-US" altLang="zh-CN" sz="993" dirty="0">
                <a:solidFill>
                  <a:schemeClr val="tx1"/>
                </a:solidFill>
              </a:rPr>
              <a:t>event</a:t>
            </a:r>
            <a:r>
              <a:rPr lang="zh-CN" altLang="en-US" sz="993" dirty="0">
                <a:solidFill>
                  <a:schemeClr val="tx1"/>
                </a:solidFill>
              </a:rPr>
              <a:t> </a:t>
            </a:r>
            <a:r>
              <a:rPr lang="en-US" altLang="zh-CN" sz="993" dirty="0">
                <a:solidFill>
                  <a:schemeClr val="tx1"/>
                </a:solidFill>
              </a:rPr>
              <a:t>(e.g.,</a:t>
            </a:r>
            <a:r>
              <a:rPr lang="zh-CN" altLang="en-US" sz="993" dirty="0">
                <a:solidFill>
                  <a:schemeClr val="tx1"/>
                </a:solidFill>
              </a:rPr>
              <a:t> </a:t>
            </a:r>
            <a:r>
              <a:rPr lang="en-US" altLang="zh-CN" sz="993" dirty="0">
                <a:solidFill>
                  <a:schemeClr val="tx1"/>
                </a:solidFill>
              </a:rPr>
              <a:t>user</a:t>
            </a:r>
            <a:r>
              <a:rPr lang="zh-CN" altLang="en-US" sz="993" dirty="0">
                <a:solidFill>
                  <a:schemeClr val="tx1"/>
                </a:solidFill>
              </a:rPr>
              <a:t> </a:t>
            </a:r>
            <a:r>
              <a:rPr lang="en-US" altLang="zh-CN" sz="993" dirty="0">
                <a:solidFill>
                  <a:schemeClr val="tx1"/>
                </a:solidFill>
              </a:rPr>
              <a:t>tapping</a:t>
            </a:r>
            <a:r>
              <a:rPr lang="zh-CN" altLang="en-US" sz="993" dirty="0">
                <a:solidFill>
                  <a:schemeClr val="tx1"/>
                </a:solidFill>
              </a:rPr>
              <a:t> </a:t>
            </a:r>
            <a:r>
              <a:rPr lang="en-US" altLang="zh-CN" sz="993" dirty="0">
                <a:solidFill>
                  <a:schemeClr val="tx1"/>
                </a:solidFill>
              </a:rPr>
              <a:t>on</a:t>
            </a:r>
            <a:r>
              <a:rPr lang="zh-CN" altLang="en-US" sz="993" dirty="0">
                <a:solidFill>
                  <a:schemeClr val="tx1"/>
                </a:solidFill>
              </a:rPr>
              <a:t> </a:t>
            </a:r>
            <a:r>
              <a:rPr lang="en-US" altLang="zh-CN" sz="993" dirty="0">
                <a:solidFill>
                  <a:schemeClr val="tx1"/>
                </a:solidFill>
              </a:rPr>
              <a:t>a</a:t>
            </a:r>
            <a:r>
              <a:rPr lang="zh-CN" altLang="en-US" sz="993" dirty="0">
                <a:solidFill>
                  <a:schemeClr val="tx1"/>
                </a:solidFill>
              </a:rPr>
              <a:t> </a:t>
            </a:r>
            <a:r>
              <a:rPr lang="en-US" altLang="zh-CN" sz="993" dirty="0">
                <a:solidFill>
                  <a:schemeClr val="tx1"/>
                </a:solidFill>
              </a:rPr>
              <a:t>button)</a:t>
            </a:r>
            <a:endParaRPr lang="en-US" sz="993" dirty="0">
              <a:solidFill>
                <a:schemeClr val="tx1"/>
              </a:solidFill>
            </a:endParaRP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344046DD-AC23-3045-84E2-BF1B7B7E827F}"/>
              </a:ext>
            </a:extLst>
          </p:cNvPr>
          <p:cNvSpPr/>
          <p:nvPr/>
        </p:nvSpPr>
        <p:spPr>
          <a:xfrm>
            <a:off x="7677129" y="1349603"/>
            <a:ext cx="3159540" cy="39159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0424" tIns="25212" rIns="50424" bIns="2521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103" b="1" dirty="0" err="1">
                <a:solidFill>
                  <a:schemeClr val="tx1"/>
                </a:solidFill>
              </a:rPr>
              <a:t>Dataframe</a:t>
            </a:r>
            <a:r>
              <a:rPr lang="zh-CN" altLang="en-US" sz="1103" b="1" dirty="0">
                <a:solidFill>
                  <a:schemeClr val="tx1"/>
                </a:solidFill>
              </a:rPr>
              <a:t> </a:t>
            </a:r>
            <a:r>
              <a:rPr lang="en-US" altLang="zh-CN" sz="1103" b="1" dirty="0">
                <a:solidFill>
                  <a:schemeClr val="tx1"/>
                </a:solidFill>
              </a:rPr>
              <a:t>of</a:t>
            </a:r>
            <a:r>
              <a:rPr lang="zh-CN" altLang="en-US" sz="1103" b="1" dirty="0">
                <a:solidFill>
                  <a:schemeClr val="tx1"/>
                </a:solidFill>
              </a:rPr>
              <a:t> </a:t>
            </a:r>
            <a:r>
              <a:rPr lang="en-US" altLang="zh-CN" sz="1103" b="1" dirty="0">
                <a:solidFill>
                  <a:schemeClr val="tx1"/>
                </a:solidFill>
              </a:rPr>
              <a:t>sessions:</a:t>
            </a:r>
            <a:r>
              <a:rPr lang="zh-CN" altLang="en-US" sz="1103" b="1" dirty="0">
                <a:solidFill>
                  <a:schemeClr val="tx1"/>
                </a:solidFill>
              </a:rPr>
              <a:t> </a:t>
            </a:r>
            <a:r>
              <a:rPr lang="en-US" altLang="zh-CN" sz="1103" b="1" dirty="0">
                <a:solidFill>
                  <a:schemeClr val="accent1">
                    <a:lumMod val="75000"/>
                  </a:schemeClr>
                </a:solidFill>
              </a:rPr>
              <a:t>43K</a:t>
            </a:r>
            <a:r>
              <a:rPr lang="zh-CN" altLang="en-US" sz="1103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sz="1103" b="1" dirty="0">
                <a:solidFill>
                  <a:schemeClr val="accent1">
                    <a:lumMod val="75000"/>
                  </a:schemeClr>
                </a:solidFill>
              </a:rPr>
              <a:t>Rows</a:t>
            </a:r>
            <a:endParaRPr lang="en-US" sz="1103" b="1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r>
              <a:rPr lang="en-US" altLang="zh-CN" sz="993" dirty="0">
                <a:solidFill>
                  <a:schemeClr val="tx1"/>
                </a:solidFill>
              </a:rPr>
              <a:t>Each</a:t>
            </a:r>
            <a:r>
              <a:rPr lang="zh-CN" altLang="en-US" sz="993" dirty="0">
                <a:solidFill>
                  <a:schemeClr val="tx1"/>
                </a:solidFill>
              </a:rPr>
              <a:t> </a:t>
            </a:r>
            <a:r>
              <a:rPr lang="en-US" altLang="zh-CN" sz="993" dirty="0">
                <a:solidFill>
                  <a:schemeClr val="tx1"/>
                </a:solidFill>
              </a:rPr>
              <a:t>row</a:t>
            </a:r>
            <a:r>
              <a:rPr lang="zh-CN" altLang="en-US" sz="993" dirty="0">
                <a:solidFill>
                  <a:schemeClr val="tx1"/>
                </a:solidFill>
              </a:rPr>
              <a:t> </a:t>
            </a:r>
            <a:r>
              <a:rPr lang="en-US" altLang="zh-CN" sz="993" dirty="0">
                <a:solidFill>
                  <a:schemeClr val="tx1"/>
                </a:solidFill>
              </a:rPr>
              <a:t>contains</a:t>
            </a:r>
            <a:r>
              <a:rPr lang="zh-CN" altLang="en-US" sz="993" dirty="0">
                <a:solidFill>
                  <a:schemeClr val="tx1"/>
                </a:solidFill>
              </a:rPr>
              <a:t> </a:t>
            </a:r>
            <a:r>
              <a:rPr lang="en-US" altLang="zh-CN" sz="993" dirty="0">
                <a:solidFill>
                  <a:schemeClr val="tx1"/>
                </a:solidFill>
              </a:rPr>
              <a:t>a</a:t>
            </a:r>
            <a:r>
              <a:rPr lang="zh-CN" altLang="en-US" sz="993" dirty="0">
                <a:solidFill>
                  <a:schemeClr val="tx1"/>
                </a:solidFill>
              </a:rPr>
              <a:t> </a:t>
            </a:r>
            <a:r>
              <a:rPr lang="en-US" altLang="zh-CN" sz="993" dirty="0">
                <a:solidFill>
                  <a:schemeClr val="tx1"/>
                </a:solidFill>
              </a:rPr>
              <a:t>game</a:t>
            </a:r>
            <a:r>
              <a:rPr lang="zh-CN" altLang="en-US" sz="993" dirty="0">
                <a:solidFill>
                  <a:schemeClr val="tx1"/>
                </a:solidFill>
              </a:rPr>
              <a:t> </a:t>
            </a:r>
            <a:r>
              <a:rPr lang="en-US" altLang="zh-CN" sz="993" dirty="0">
                <a:solidFill>
                  <a:schemeClr val="tx1"/>
                </a:solidFill>
              </a:rPr>
              <a:t>session</a:t>
            </a:r>
            <a:r>
              <a:rPr lang="zh-CN" altLang="en-US" sz="993" dirty="0">
                <a:solidFill>
                  <a:schemeClr val="tx1"/>
                </a:solidFill>
              </a:rPr>
              <a:t> </a:t>
            </a:r>
            <a:r>
              <a:rPr lang="en-US" altLang="zh-CN" sz="993" dirty="0">
                <a:solidFill>
                  <a:schemeClr val="tx1"/>
                </a:solidFill>
              </a:rPr>
              <a:t>and</a:t>
            </a:r>
            <a:r>
              <a:rPr lang="zh-CN" altLang="en-US" sz="993" dirty="0">
                <a:solidFill>
                  <a:schemeClr val="tx1"/>
                </a:solidFill>
              </a:rPr>
              <a:t> </a:t>
            </a:r>
            <a:r>
              <a:rPr lang="en-US" altLang="zh-CN" sz="993" dirty="0">
                <a:solidFill>
                  <a:schemeClr val="tx1"/>
                </a:solidFill>
              </a:rPr>
              <a:t>its</a:t>
            </a:r>
            <a:r>
              <a:rPr lang="zh-CN" altLang="en-US" sz="993" dirty="0">
                <a:solidFill>
                  <a:schemeClr val="tx1"/>
                </a:solidFill>
              </a:rPr>
              <a:t> </a:t>
            </a:r>
            <a:r>
              <a:rPr lang="en-US" altLang="zh-CN" sz="993" dirty="0">
                <a:solidFill>
                  <a:schemeClr val="tx1"/>
                </a:solidFill>
              </a:rPr>
              <a:t>features.</a:t>
            </a:r>
            <a:endParaRPr lang="en-US" sz="993" dirty="0">
              <a:solidFill>
                <a:schemeClr val="tx1"/>
              </a:solidFill>
            </a:endParaRPr>
          </a:p>
        </p:txBody>
      </p:sp>
      <p:sp>
        <p:nvSpPr>
          <p:cNvPr id="27" name="Merge 26">
            <a:extLst>
              <a:ext uri="{FF2B5EF4-FFF2-40B4-BE49-F238E27FC236}">
                <a16:creationId xmlns:a16="http://schemas.microsoft.com/office/drawing/2014/main" id="{AB5C3D59-470E-4A4D-8D82-F9D26BFED91D}"/>
              </a:ext>
            </a:extLst>
          </p:cNvPr>
          <p:cNvSpPr/>
          <p:nvPr/>
        </p:nvSpPr>
        <p:spPr>
          <a:xfrm>
            <a:off x="7998987" y="1672644"/>
            <a:ext cx="2692851" cy="295123"/>
          </a:xfrm>
          <a:prstGeom prst="flowChartMerge">
            <a:avLst/>
          </a:prstGeom>
          <a:gradFill flip="none" rotWithShape="1">
            <a:gsLst>
              <a:gs pos="0">
                <a:schemeClr val="accent3">
                  <a:tint val="66000"/>
                  <a:satMod val="160000"/>
                </a:schemeClr>
              </a:gs>
              <a:gs pos="50000">
                <a:schemeClr val="accent3">
                  <a:tint val="44500"/>
                  <a:satMod val="160000"/>
                </a:schemeClr>
              </a:gs>
              <a:gs pos="100000">
                <a:schemeClr val="accent3"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0424" tIns="25212" rIns="50424" bIns="2521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993" dirty="0">
                <a:solidFill>
                  <a:schemeClr val="tx1"/>
                </a:solidFill>
              </a:rPr>
              <a:t>Feature</a:t>
            </a:r>
            <a:r>
              <a:rPr lang="zh-CN" altLang="en-US" sz="993" dirty="0">
                <a:solidFill>
                  <a:schemeClr val="tx1"/>
                </a:solidFill>
              </a:rPr>
              <a:t> </a:t>
            </a:r>
            <a:r>
              <a:rPr lang="en-US" altLang="zh-CN" sz="993" dirty="0">
                <a:solidFill>
                  <a:schemeClr val="tx1"/>
                </a:solidFill>
              </a:rPr>
              <a:t>engineering</a:t>
            </a:r>
            <a:endParaRPr lang="en-US" sz="993" dirty="0">
              <a:solidFill>
                <a:schemeClr val="tx1"/>
              </a:solidFill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B03713A-46F5-964B-9FB0-AC56008FBA08}"/>
              </a:ext>
            </a:extLst>
          </p:cNvPr>
          <p:cNvGrpSpPr/>
          <p:nvPr/>
        </p:nvGrpSpPr>
        <p:grpSpPr>
          <a:xfrm>
            <a:off x="7451951" y="2024001"/>
            <a:ext cx="3782459" cy="1106490"/>
            <a:chOff x="3831488" y="4846331"/>
            <a:chExt cx="6859210" cy="1590003"/>
          </a:xfrm>
        </p:grpSpPr>
        <p:sp>
          <p:nvSpPr>
            <p:cNvPr id="29" name="Rounded Rectangle 28">
              <a:extLst>
                <a:ext uri="{FF2B5EF4-FFF2-40B4-BE49-F238E27FC236}">
                  <a16:creationId xmlns:a16="http://schemas.microsoft.com/office/drawing/2014/main" id="{6AE5386B-06FB-DE4D-BDA0-A93DF0102A8B}"/>
                </a:ext>
              </a:extLst>
            </p:cNvPr>
            <p:cNvSpPr/>
            <p:nvPr/>
          </p:nvSpPr>
          <p:spPr>
            <a:xfrm>
              <a:off x="3831488" y="4846331"/>
              <a:ext cx="6859210" cy="1590003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0424" tIns="25212" rIns="50424" bIns="2521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103" b="1" dirty="0" err="1">
                  <a:solidFill>
                    <a:schemeClr val="tx1"/>
                  </a:solidFill>
                </a:rPr>
                <a:t>Xy_df</a:t>
              </a:r>
              <a:r>
                <a:rPr lang="zh-CN" altLang="en-US" sz="1103" b="1" dirty="0">
                  <a:solidFill>
                    <a:schemeClr val="tx1"/>
                  </a:solidFill>
                </a:rPr>
                <a:t> </a:t>
              </a:r>
              <a:r>
                <a:rPr lang="en-US" altLang="zh-CN" sz="1103" b="1" dirty="0">
                  <a:solidFill>
                    <a:schemeClr val="tx1"/>
                  </a:solidFill>
                </a:rPr>
                <a:t>that</a:t>
              </a:r>
              <a:r>
                <a:rPr lang="zh-CN" altLang="en-US" sz="1103" b="1" dirty="0">
                  <a:solidFill>
                    <a:schemeClr val="tx1"/>
                  </a:solidFill>
                </a:rPr>
                <a:t> </a:t>
              </a:r>
              <a:r>
                <a:rPr lang="en-US" altLang="zh-CN" sz="1103" b="1" dirty="0">
                  <a:solidFill>
                    <a:schemeClr val="tx1"/>
                  </a:solidFill>
                </a:rPr>
                <a:t>can</a:t>
              </a:r>
              <a:r>
                <a:rPr lang="zh-CN" altLang="en-US" sz="1103" b="1" dirty="0">
                  <a:solidFill>
                    <a:schemeClr val="tx1"/>
                  </a:solidFill>
                </a:rPr>
                <a:t> </a:t>
              </a:r>
              <a:r>
                <a:rPr lang="en-US" altLang="zh-CN" sz="1103" b="1" dirty="0">
                  <a:solidFill>
                    <a:schemeClr val="tx1"/>
                  </a:solidFill>
                </a:rPr>
                <a:t>directly</a:t>
              </a:r>
              <a:r>
                <a:rPr lang="zh-CN" altLang="en-US" sz="1103" b="1" dirty="0">
                  <a:solidFill>
                    <a:schemeClr val="tx1"/>
                  </a:solidFill>
                </a:rPr>
                <a:t> </a:t>
              </a:r>
              <a:r>
                <a:rPr lang="en-US" altLang="zh-CN" sz="1103" b="1" dirty="0">
                  <a:solidFill>
                    <a:schemeClr val="tx1"/>
                  </a:solidFill>
                </a:rPr>
                <a:t>feed</a:t>
              </a:r>
              <a:r>
                <a:rPr lang="zh-CN" altLang="en-US" sz="1103" b="1" dirty="0">
                  <a:solidFill>
                    <a:schemeClr val="tx1"/>
                  </a:solidFill>
                </a:rPr>
                <a:t> </a:t>
              </a:r>
              <a:r>
                <a:rPr lang="en-US" altLang="zh-CN" sz="1103" b="1" dirty="0">
                  <a:solidFill>
                    <a:schemeClr val="tx1"/>
                  </a:solidFill>
                </a:rPr>
                <a:t>into</a:t>
              </a:r>
              <a:r>
                <a:rPr lang="zh-CN" altLang="en-US" sz="1103" b="1" dirty="0">
                  <a:solidFill>
                    <a:schemeClr val="tx1"/>
                  </a:solidFill>
                </a:rPr>
                <a:t> </a:t>
              </a:r>
              <a:r>
                <a:rPr lang="en-US" altLang="zh-CN" sz="1103" b="1" dirty="0">
                  <a:solidFill>
                    <a:schemeClr val="tx1"/>
                  </a:solidFill>
                </a:rPr>
                <a:t>the</a:t>
              </a:r>
              <a:r>
                <a:rPr lang="zh-CN" altLang="en-US" sz="1103" b="1" dirty="0">
                  <a:solidFill>
                    <a:schemeClr val="tx1"/>
                  </a:solidFill>
                </a:rPr>
                <a:t> </a:t>
              </a:r>
              <a:r>
                <a:rPr lang="en-US" altLang="zh-CN" sz="1103" b="1" dirty="0">
                  <a:solidFill>
                    <a:schemeClr val="tx1"/>
                  </a:solidFill>
                </a:rPr>
                <a:t>models</a:t>
              </a:r>
              <a:r>
                <a:rPr lang="zh-CN" altLang="en-US" sz="1103" b="1" dirty="0">
                  <a:solidFill>
                    <a:schemeClr val="tx1"/>
                  </a:solidFill>
                </a:rPr>
                <a:t> </a:t>
              </a:r>
              <a:endParaRPr lang="en-US" sz="1103" b="1" dirty="0">
                <a:solidFill>
                  <a:schemeClr val="accent1">
                    <a:lumMod val="75000"/>
                  </a:schemeClr>
                </a:solidFill>
              </a:endParaRPr>
            </a:p>
            <a:p>
              <a:pPr algn="ctr"/>
              <a:r>
                <a:rPr lang="en-US" altLang="zh-CN" sz="993" dirty="0">
                  <a:solidFill>
                    <a:schemeClr val="tx1"/>
                  </a:solidFill>
                </a:rPr>
                <a:t>Accumulating</a:t>
              </a:r>
              <a:r>
                <a:rPr lang="zh-CN" altLang="en-US" sz="993" dirty="0">
                  <a:solidFill>
                    <a:schemeClr val="tx1"/>
                  </a:solidFill>
                </a:rPr>
                <a:t> </a:t>
              </a:r>
              <a:r>
                <a:rPr lang="en-US" altLang="zh-CN" sz="993" dirty="0">
                  <a:solidFill>
                    <a:schemeClr val="tx1"/>
                  </a:solidFill>
                </a:rPr>
                <a:t>historical sessions’ features</a:t>
              </a:r>
              <a:r>
                <a:rPr lang="zh-CN" altLang="en-US" sz="993" dirty="0">
                  <a:solidFill>
                    <a:schemeClr val="tx1"/>
                  </a:solidFill>
                </a:rPr>
                <a:t> </a:t>
              </a:r>
              <a:r>
                <a:rPr lang="en-US" altLang="zh-CN" sz="993" dirty="0">
                  <a:solidFill>
                    <a:schemeClr val="tx1"/>
                  </a:solidFill>
                </a:rPr>
                <a:t>(mean, last, trend) </a:t>
              </a:r>
            </a:p>
            <a:p>
              <a:pPr algn="ctr"/>
              <a:endParaRPr lang="en-US" sz="993" dirty="0">
                <a:solidFill>
                  <a:schemeClr val="tx1"/>
                </a:solidFill>
              </a:endParaRPr>
            </a:p>
          </p:txBody>
        </p:sp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DF47DF9C-D6F5-CE44-A16F-19C5F3B2DD64}"/>
                </a:ext>
              </a:extLst>
            </p:cNvPr>
            <p:cNvSpPr/>
            <p:nvPr/>
          </p:nvSpPr>
          <p:spPr>
            <a:xfrm>
              <a:off x="3860672" y="5458832"/>
              <a:ext cx="3385012" cy="880674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0424" tIns="25212" rIns="50424" bIns="2521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993" b="1" dirty="0">
                  <a:solidFill>
                    <a:schemeClr val="tx1"/>
                  </a:solidFill>
                </a:rPr>
                <a:t>w/</a:t>
              </a:r>
              <a:r>
                <a:rPr lang="zh-CN" altLang="en-US" sz="993" b="1" dirty="0">
                  <a:solidFill>
                    <a:schemeClr val="tx1"/>
                  </a:solidFill>
                </a:rPr>
                <a:t> </a:t>
              </a:r>
              <a:r>
                <a:rPr lang="en-US" altLang="zh-CN" sz="993" b="1" dirty="0">
                  <a:solidFill>
                    <a:schemeClr val="tx1"/>
                  </a:solidFill>
                </a:rPr>
                <a:t>DATA_REUSE:</a:t>
              </a:r>
              <a:r>
                <a:rPr lang="zh-CN" altLang="en-US" sz="993" b="1" dirty="0">
                  <a:solidFill>
                    <a:schemeClr val="tx1"/>
                  </a:solidFill>
                </a:rPr>
                <a:t> </a:t>
              </a:r>
              <a:r>
                <a:rPr lang="en-US" altLang="zh-CN" sz="993" b="1" dirty="0">
                  <a:solidFill>
                    <a:schemeClr val="accent1">
                      <a:lumMod val="75000"/>
                    </a:schemeClr>
                  </a:solidFill>
                </a:rPr>
                <a:t>17K</a:t>
              </a:r>
              <a:r>
                <a:rPr lang="zh-CN" altLang="en-US" sz="993" b="1" dirty="0">
                  <a:solidFill>
                    <a:schemeClr val="accent1">
                      <a:lumMod val="75000"/>
                    </a:schemeClr>
                  </a:solidFill>
                </a:rPr>
                <a:t> </a:t>
              </a:r>
              <a:r>
                <a:rPr lang="en-US" altLang="zh-CN" sz="993" b="1" dirty="0">
                  <a:solidFill>
                    <a:schemeClr val="accent1">
                      <a:lumMod val="75000"/>
                    </a:schemeClr>
                  </a:solidFill>
                </a:rPr>
                <a:t>Rows</a:t>
              </a:r>
            </a:p>
            <a:p>
              <a:pPr algn="ctr"/>
              <a:r>
                <a:rPr lang="en-US" altLang="zh-CN" sz="993" dirty="0">
                  <a:solidFill>
                    <a:schemeClr val="tx1"/>
                  </a:solidFill>
                </a:rPr>
                <a:t>Every</a:t>
              </a:r>
              <a:r>
                <a:rPr lang="zh-CN" altLang="en-US" sz="993" dirty="0">
                  <a:solidFill>
                    <a:schemeClr val="tx1"/>
                  </a:solidFill>
                </a:rPr>
                <a:t> </a:t>
              </a:r>
              <a:r>
                <a:rPr lang="en-US" altLang="zh-CN" sz="993" dirty="0">
                  <a:solidFill>
                    <a:schemeClr val="tx1"/>
                  </a:solidFill>
                </a:rPr>
                <a:t>assessment</a:t>
              </a:r>
              <a:r>
                <a:rPr lang="zh-CN" altLang="en-US" sz="993" dirty="0">
                  <a:solidFill>
                    <a:schemeClr val="tx1"/>
                  </a:solidFill>
                </a:rPr>
                <a:t> </a:t>
              </a:r>
              <a:endParaRPr lang="en-US" altLang="zh-CN" sz="993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zh-CN" sz="993" dirty="0">
                  <a:solidFill>
                    <a:schemeClr val="tx1"/>
                  </a:solidFill>
                </a:rPr>
                <a:t>form</a:t>
              </a:r>
              <a:r>
                <a:rPr lang="zh-CN" altLang="en-US" sz="993" dirty="0">
                  <a:solidFill>
                    <a:schemeClr val="tx1"/>
                  </a:solidFill>
                </a:rPr>
                <a:t> </a:t>
              </a:r>
              <a:r>
                <a:rPr lang="en-US" altLang="zh-CN" sz="993" dirty="0">
                  <a:solidFill>
                    <a:schemeClr val="tx1"/>
                  </a:solidFill>
                </a:rPr>
                <a:t>a</a:t>
              </a:r>
              <a:r>
                <a:rPr lang="zh-CN" altLang="en-US" sz="993" dirty="0">
                  <a:solidFill>
                    <a:schemeClr val="tx1"/>
                  </a:solidFill>
                </a:rPr>
                <a:t> </a:t>
              </a:r>
              <a:r>
                <a:rPr lang="en-US" altLang="zh-CN" sz="993" dirty="0">
                  <a:solidFill>
                    <a:schemeClr val="tx1"/>
                  </a:solidFill>
                </a:rPr>
                <a:t>row.</a:t>
              </a:r>
            </a:p>
            <a:p>
              <a:pPr algn="ctr"/>
              <a:r>
                <a:rPr lang="en-US" altLang="zh-CN" sz="993" dirty="0" err="1">
                  <a:solidFill>
                    <a:schemeClr val="accent1"/>
                  </a:solidFill>
                </a:rPr>
                <a:t>sample_num</a:t>
              </a:r>
              <a:r>
                <a:rPr lang="zh-CN" altLang="en-US" sz="993" dirty="0">
                  <a:solidFill>
                    <a:schemeClr val="accent1"/>
                  </a:solidFill>
                </a:rPr>
                <a:t> </a:t>
              </a:r>
              <a:r>
                <a:rPr lang="en-US" altLang="zh-CN" sz="993" dirty="0">
                  <a:solidFill>
                    <a:schemeClr val="accent1"/>
                  </a:solidFill>
                </a:rPr>
                <a:t>=</a:t>
              </a:r>
              <a:r>
                <a:rPr lang="zh-CN" altLang="en-US" sz="993" dirty="0">
                  <a:solidFill>
                    <a:schemeClr val="accent1"/>
                  </a:solidFill>
                </a:rPr>
                <a:t> </a:t>
              </a:r>
              <a:r>
                <a:rPr lang="en-US" altLang="zh-CN" sz="993" dirty="0" err="1">
                  <a:solidFill>
                    <a:schemeClr val="accent1"/>
                  </a:solidFill>
                </a:rPr>
                <a:t>assessment_num</a:t>
              </a:r>
              <a:endParaRPr lang="en-US" sz="993" dirty="0">
                <a:solidFill>
                  <a:schemeClr val="accent1"/>
                </a:solidFill>
              </a:endParaRPr>
            </a:p>
          </p:txBody>
        </p:sp>
        <p:sp>
          <p:nvSpPr>
            <p:cNvPr id="28" name="Rounded Rectangle 27">
              <a:extLst>
                <a:ext uri="{FF2B5EF4-FFF2-40B4-BE49-F238E27FC236}">
                  <a16:creationId xmlns:a16="http://schemas.microsoft.com/office/drawing/2014/main" id="{DF1C3549-7142-8849-90CF-B72ED7D4F7EF}"/>
                </a:ext>
              </a:extLst>
            </p:cNvPr>
            <p:cNvSpPr/>
            <p:nvPr/>
          </p:nvSpPr>
          <p:spPr>
            <a:xfrm>
              <a:off x="7347226" y="5458832"/>
              <a:ext cx="3293413" cy="880674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0424" tIns="25212" rIns="50424" bIns="2521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993" b="1" dirty="0">
                  <a:solidFill>
                    <a:schemeClr val="tx1"/>
                  </a:solidFill>
                </a:rPr>
                <a:t>w/o</a:t>
              </a:r>
              <a:r>
                <a:rPr lang="zh-CN" altLang="en-US" sz="993" b="1" dirty="0">
                  <a:solidFill>
                    <a:schemeClr val="tx1"/>
                  </a:solidFill>
                </a:rPr>
                <a:t> </a:t>
              </a:r>
              <a:r>
                <a:rPr lang="en-US" altLang="zh-CN" sz="993" b="1" dirty="0">
                  <a:solidFill>
                    <a:schemeClr val="tx1"/>
                  </a:solidFill>
                </a:rPr>
                <a:t>DATA_REUSE:</a:t>
              </a:r>
              <a:r>
                <a:rPr lang="zh-CN" altLang="en-US" sz="993" b="1" dirty="0">
                  <a:solidFill>
                    <a:schemeClr val="tx1"/>
                  </a:solidFill>
                </a:rPr>
                <a:t> </a:t>
              </a:r>
              <a:r>
                <a:rPr lang="en-US" altLang="zh-CN" sz="993" b="1" dirty="0">
                  <a:solidFill>
                    <a:schemeClr val="accent1">
                      <a:lumMod val="75000"/>
                    </a:schemeClr>
                  </a:solidFill>
                </a:rPr>
                <a:t>3.6K</a:t>
              </a:r>
              <a:r>
                <a:rPr lang="zh-CN" altLang="en-US" sz="993" b="1" dirty="0">
                  <a:solidFill>
                    <a:schemeClr val="accent1">
                      <a:lumMod val="75000"/>
                    </a:schemeClr>
                  </a:solidFill>
                </a:rPr>
                <a:t> </a:t>
              </a:r>
              <a:r>
                <a:rPr lang="en-US" altLang="zh-CN" sz="993" b="1" dirty="0">
                  <a:solidFill>
                    <a:schemeClr val="accent1">
                      <a:lumMod val="75000"/>
                    </a:schemeClr>
                  </a:solidFill>
                </a:rPr>
                <a:t>Rows</a:t>
              </a:r>
            </a:p>
            <a:p>
              <a:pPr algn="ctr"/>
              <a:r>
                <a:rPr lang="en-US" altLang="zh-CN" sz="993" dirty="0">
                  <a:solidFill>
                    <a:schemeClr val="tx1"/>
                  </a:solidFill>
                </a:rPr>
                <a:t>Only</a:t>
              </a:r>
              <a:r>
                <a:rPr lang="zh-CN" altLang="en-US" sz="993" dirty="0">
                  <a:solidFill>
                    <a:schemeClr val="tx1"/>
                  </a:solidFill>
                </a:rPr>
                <a:t> </a:t>
              </a:r>
              <a:r>
                <a:rPr lang="en-US" altLang="zh-CN" sz="993" dirty="0">
                  <a:solidFill>
                    <a:schemeClr val="tx1"/>
                  </a:solidFill>
                </a:rPr>
                <a:t>user‘s</a:t>
              </a:r>
              <a:r>
                <a:rPr lang="zh-CN" altLang="en-US" sz="993" dirty="0">
                  <a:solidFill>
                    <a:schemeClr val="tx1"/>
                  </a:solidFill>
                </a:rPr>
                <a:t> </a:t>
              </a:r>
              <a:r>
                <a:rPr lang="en-US" altLang="zh-CN" sz="993" dirty="0">
                  <a:solidFill>
                    <a:schemeClr val="tx1"/>
                  </a:solidFill>
                </a:rPr>
                <a:t>last</a:t>
              </a:r>
              <a:r>
                <a:rPr lang="zh-CN" altLang="en-US" sz="993" dirty="0">
                  <a:solidFill>
                    <a:schemeClr val="tx1"/>
                  </a:solidFill>
                </a:rPr>
                <a:t> </a:t>
              </a:r>
              <a:r>
                <a:rPr lang="en-US" altLang="zh-CN" sz="993" dirty="0">
                  <a:solidFill>
                    <a:schemeClr val="tx1"/>
                  </a:solidFill>
                </a:rPr>
                <a:t>assessment</a:t>
              </a:r>
              <a:r>
                <a:rPr lang="zh-CN" altLang="en-US" sz="993" dirty="0">
                  <a:solidFill>
                    <a:schemeClr val="tx1"/>
                  </a:solidFill>
                </a:rPr>
                <a:t> </a:t>
              </a:r>
              <a:endParaRPr lang="en-US" altLang="zh-CN" sz="993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zh-CN" sz="993" dirty="0">
                  <a:solidFill>
                    <a:schemeClr val="tx1"/>
                  </a:solidFill>
                </a:rPr>
                <a:t>form</a:t>
              </a:r>
              <a:r>
                <a:rPr lang="zh-CN" altLang="en-US" sz="993" dirty="0">
                  <a:solidFill>
                    <a:schemeClr val="tx1"/>
                  </a:solidFill>
                </a:rPr>
                <a:t> </a:t>
              </a:r>
              <a:r>
                <a:rPr lang="en-US" altLang="zh-CN" sz="993" dirty="0">
                  <a:solidFill>
                    <a:schemeClr val="tx1"/>
                  </a:solidFill>
                </a:rPr>
                <a:t>a</a:t>
              </a:r>
              <a:r>
                <a:rPr lang="zh-CN" altLang="en-US" sz="993" dirty="0">
                  <a:solidFill>
                    <a:schemeClr val="tx1"/>
                  </a:solidFill>
                </a:rPr>
                <a:t> </a:t>
              </a:r>
              <a:r>
                <a:rPr lang="en-US" altLang="zh-CN" sz="993" dirty="0">
                  <a:solidFill>
                    <a:schemeClr val="tx1"/>
                  </a:solidFill>
                </a:rPr>
                <a:t>row</a:t>
              </a:r>
            </a:p>
            <a:p>
              <a:pPr algn="ctr"/>
              <a:r>
                <a:rPr lang="en-US" altLang="zh-CN" sz="993" dirty="0" err="1">
                  <a:solidFill>
                    <a:schemeClr val="accent1"/>
                  </a:solidFill>
                </a:rPr>
                <a:t>sample_num</a:t>
              </a:r>
              <a:r>
                <a:rPr lang="zh-CN" altLang="en-US" sz="993" dirty="0">
                  <a:solidFill>
                    <a:schemeClr val="accent1"/>
                  </a:solidFill>
                </a:rPr>
                <a:t> </a:t>
              </a:r>
              <a:r>
                <a:rPr lang="en-US" altLang="zh-CN" sz="993" dirty="0">
                  <a:solidFill>
                    <a:schemeClr val="accent1"/>
                  </a:solidFill>
                </a:rPr>
                <a:t>=</a:t>
              </a:r>
              <a:r>
                <a:rPr lang="zh-CN" altLang="en-US" sz="993" dirty="0">
                  <a:solidFill>
                    <a:schemeClr val="accent1"/>
                  </a:solidFill>
                </a:rPr>
                <a:t> </a:t>
              </a:r>
              <a:r>
                <a:rPr lang="en-US" altLang="zh-CN" sz="993" dirty="0" err="1">
                  <a:solidFill>
                    <a:schemeClr val="accent1"/>
                  </a:solidFill>
                </a:rPr>
                <a:t>user_num</a:t>
              </a:r>
              <a:endParaRPr lang="en-US" sz="993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31" name="Merge 30">
            <a:extLst>
              <a:ext uri="{FF2B5EF4-FFF2-40B4-BE49-F238E27FC236}">
                <a16:creationId xmlns:a16="http://schemas.microsoft.com/office/drawing/2014/main" id="{C2A4FC85-11F3-5B46-BABC-5C91E8DDF422}"/>
              </a:ext>
            </a:extLst>
          </p:cNvPr>
          <p:cNvSpPr/>
          <p:nvPr/>
        </p:nvSpPr>
        <p:spPr>
          <a:xfrm>
            <a:off x="7998987" y="3205410"/>
            <a:ext cx="2692851" cy="295123"/>
          </a:xfrm>
          <a:prstGeom prst="flowChartMerge">
            <a:avLst/>
          </a:prstGeom>
          <a:gradFill flip="none" rotWithShape="1">
            <a:gsLst>
              <a:gs pos="0">
                <a:schemeClr val="accent3">
                  <a:tint val="66000"/>
                  <a:satMod val="160000"/>
                </a:schemeClr>
              </a:gs>
              <a:gs pos="50000">
                <a:schemeClr val="accent3">
                  <a:tint val="44500"/>
                  <a:satMod val="160000"/>
                </a:schemeClr>
              </a:gs>
              <a:gs pos="100000">
                <a:schemeClr val="accent3"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0424" tIns="25212" rIns="50424" bIns="2521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993" dirty="0">
                <a:solidFill>
                  <a:schemeClr val="tx1"/>
                </a:solidFill>
              </a:rPr>
              <a:t>&gt;</a:t>
            </a:r>
            <a:r>
              <a:rPr lang="zh-CN" altLang="en-US" sz="993" dirty="0">
                <a:solidFill>
                  <a:schemeClr val="tx1"/>
                </a:solidFill>
              </a:rPr>
              <a:t> </a:t>
            </a:r>
            <a:r>
              <a:rPr lang="en-US" altLang="zh-CN" sz="993" dirty="0">
                <a:solidFill>
                  <a:schemeClr val="tx1"/>
                </a:solidFill>
              </a:rPr>
              <a:t>100</a:t>
            </a:r>
            <a:r>
              <a:rPr lang="zh-CN" altLang="en-US" sz="993" dirty="0">
                <a:solidFill>
                  <a:schemeClr val="tx1"/>
                </a:solidFill>
              </a:rPr>
              <a:t> </a:t>
            </a:r>
            <a:r>
              <a:rPr lang="en-US" altLang="zh-CN" sz="993" dirty="0">
                <a:solidFill>
                  <a:schemeClr val="tx1"/>
                </a:solidFill>
              </a:rPr>
              <a:t>features</a:t>
            </a:r>
            <a:endParaRPr lang="en-US" sz="993" dirty="0">
              <a:solidFill>
                <a:schemeClr val="tx1"/>
              </a:solidFill>
            </a:endParaRP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F9424BE7-0CBD-4445-96D0-960D2B5A4100}"/>
              </a:ext>
            </a:extLst>
          </p:cNvPr>
          <p:cNvGrpSpPr/>
          <p:nvPr/>
        </p:nvGrpSpPr>
        <p:grpSpPr>
          <a:xfrm>
            <a:off x="7677129" y="3534208"/>
            <a:ext cx="3613692" cy="668990"/>
            <a:chOff x="3920244" y="6575892"/>
            <a:chExt cx="6553162" cy="1213165"/>
          </a:xfrm>
        </p:grpSpPr>
        <p:sp>
          <p:nvSpPr>
            <p:cNvPr id="32" name="Rounded Rectangle 31">
              <a:extLst>
                <a:ext uri="{FF2B5EF4-FFF2-40B4-BE49-F238E27FC236}">
                  <a16:creationId xmlns:a16="http://schemas.microsoft.com/office/drawing/2014/main" id="{5BAC7A79-BB7E-FE4D-A639-3C40D387E709}"/>
                </a:ext>
              </a:extLst>
            </p:cNvPr>
            <p:cNvSpPr/>
            <p:nvPr/>
          </p:nvSpPr>
          <p:spPr>
            <a:xfrm>
              <a:off x="3920244" y="6575892"/>
              <a:ext cx="1906621" cy="1111908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0424" tIns="25212" rIns="50424" bIns="2521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764" b="1" dirty="0" err="1">
                  <a:solidFill>
                    <a:schemeClr val="tx1"/>
                  </a:solidFill>
                </a:rPr>
                <a:t>XGBoost</a:t>
              </a:r>
              <a:endParaRPr lang="en-US" altLang="zh-CN" sz="1764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zh-CN" sz="1323" b="1" dirty="0">
                  <a:solidFill>
                    <a:schemeClr val="tx1"/>
                  </a:solidFill>
                </a:rPr>
                <a:t>Regression</a:t>
              </a:r>
              <a:endParaRPr lang="en-US" sz="1323" b="1" dirty="0">
                <a:solidFill>
                  <a:schemeClr val="tx1"/>
                </a:solidFill>
              </a:endParaRPr>
            </a:p>
          </p:txBody>
        </p:sp>
        <p:sp>
          <p:nvSpPr>
            <p:cNvPr id="33" name="Multiply 32">
              <a:extLst>
                <a:ext uri="{FF2B5EF4-FFF2-40B4-BE49-F238E27FC236}">
                  <a16:creationId xmlns:a16="http://schemas.microsoft.com/office/drawing/2014/main" id="{610D32FE-B720-7D48-93C8-A928EC67E832}"/>
                </a:ext>
              </a:extLst>
            </p:cNvPr>
            <p:cNvSpPr/>
            <p:nvPr/>
          </p:nvSpPr>
          <p:spPr>
            <a:xfrm>
              <a:off x="5908778" y="6842689"/>
              <a:ext cx="583833" cy="626259"/>
            </a:xfrm>
            <a:prstGeom prst="mathMultiply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0424" tIns="25212" rIns="50424" bIns="2521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993"/>
            </a:p>
          </p:txBody>
        </p:sp>
        <p:sp>
          <p:nvSpPr>
            <p:cNvPr id="34" name="Multiply 33">
              <a:extLst>
                <a:ext uri="{FF2B5EF4-FFF2-40B4-BE49-F238E27FC236}">
                  <a16:creationId xmlns:a16="http://schemas.microsoft.com/office/drawing/2014/main" id="{D2177F2E-C8B3-A146-84EB-A039E5B14AB3}"/>
                </a:ext>
              </a:extLst>
            </p:cNvPr>
            <p:cNvSpPr/>
            <p:nvPr/>
          </p:nvSpPr>
          <p:spPr>
            <a:xfrm>
              <a:off x="8526886" y="6862230"/>
              <a:ext cx="583833" cy="626259"/>
            </a:xfrm>
            <a:prstGeom prst="mathMultiply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0424" tIns="25212" rIns="50424" bIns="2521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993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C6EF732E-E412-8E4E-83A9-2FF79ABB7C33}"/>
                </a:ext>
              </a:extLst>
            </p:cNvPr>
            <p:cNvSpPr txBox="1"/>
            <p:nvPr/>
          </p:nvSpPr>
          <p:spPr>
            <a:xfrm>
              <a:off x="6891446" y="6830408"/>
              <a:ext cx="1717534" cy="7655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altLang="zh-CN" sz="1323" dirty="0">
                  <a:solidFill>
                    <a:schemeClr val="accent6">
                      <a:lumMod val="75000"/>
                    </a:schemeClr>
                  </a:solidFill>
                </a:rPr>
                <a:t>Assessment</a:t>
              </a:r>
              <a:r>
                <a:rPr lang="zh-CN" altLang="en-US" sz="1323" dirty="0">
                  <a:solidFill>
                    <a:schemeClr val="accent6">
                      <a:lumMod val="75000"/>
                    </a:schemeClr>
                  </a:solidFill>
                </a:rPr>
                <a:t> </a:t>
              </a:r>
              <a:r>
                <a:rPr lang="en-US" altLang="zh-CN" sz="1323" dirty="0">
                  <a:solidFill>
                    <a:schemeClr val="accent6">
                      <a:lumMod val="75000"/>
                    </a:schemeClr>
                  </a:solidFill>
                </a:rPr>
                <a:t>types</a:t>
              </a:r>
              <a:endParaRPr lang="en-US" sz="1323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F060FAD-A96B-A345-96ED-24A4A5553AB0}"/>
                </a:ext>
              </a:extLst>
            </p:cNvPr>
            <p:cNvSpPr txBox="1"/>
            <p:nvPr/>
          </p:nvSpPr>
          <p:spPr>
            <a:xfrm>
              <a:off x="6442492" y="6628608"/>
              <a:ext cx="750570" cy="11523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529" b="1" dirty="0">
                  <a:solidFill>
                    <a:schemeClr val="accent6">
                      <a:lumMod val="75000"/>
                    </a:schemeClr>
                  </a:solidFill>
                </a:rPr>
                <a:t>5</a:t>
              </a:r>
              <a:endParaRPr lang="en-US" sz="3529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C530866-13A9-ED49-A2C2-4589FE1A00D5}"/>
                </a:ext>
              </a:extLst>
            </p:cNvPr>
            <p:cNvSpPr txBox="1"/>
            <p:nvPr/>
          </p:nvSpPr>
          <p:spPr>
            <a:xfrm>
              <a:off x="9042628" y="6636751"/>
              <a:ext cx="750570" cy="11523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529" b="1" dirty="0">
                  <a:solidFill>
                    <a:schemeClr val="accent6">
                      <a:lumMod val="75000"/>
                    </a:schemeClr>
                  </a:solidFill>
                </a:rPr>
                <a:t>5</a:t>
              </a:r>
              <a:endParaRPr lang="en-US" sz="3529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066668A9-B25D-0A45-9FC8-C0952E4A6B99}"/>
                </a:ext>
              </a:extLst>
            </p:cNvPr>
            <p:cNvSpPr txBox="1"/>
            <p:nvPr/>
          </p:nvSpPr>
          <p:spPr>
            <a:xfrm>
              <a:off x="9462465" y="6855011"/>
              <a:ext cx="1010941" cy="7655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altLang="zh-CN" sz="1323" dirty="0" err="1">
                  <a:solidFill>
                    <a:schemeClr val="accent6">
                      <a:lumMod val="75000"/>
                    </a:schemeClr>
                  </a:solidFill>
                </a:rPr>
                <a:t>oof</a:t>
              </a:r>
              <a:r>
                <a:rPr lang="zh-CN" altLang="en-US" sz="1323" dirty="0">
                  <a:solidFill>
                    <a:schemeClr val="accent6">
                      <a:lumMod val="75000"/>
                    </a:schemeClr>
                  </a:solidFill>
                </a:rPr>
                <a:t> </a:t>
              </a:r>
              <a:r>
                <a:rPr lang="en-US" altLang="zh-CN" sz="1323" dirty="0">
                  <a:solidFill>
                    <a:schemeClr val="accent6">
                      <a:lumMod val="75000"/>
                    </a:schemeClr>
                  </a:solidFill>
                </a:rPr>
                <a:t>splits</a:t>
              </a:r>
              <a:endParaRPr lang="en-US" sz="1323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sp>
        <p:nvSpPr>
          <p:cNvPr id="40" name="Merge 39">
            <a:extLst>
              <a:ext uri="{FF2B5EF4-FFF2-40B4-BE49-F238E27FC236}">
                <a16:creationId xmlns:a16="http://schemas.microsoft.com/office/drawing/2014/main" id="{30F8150D-F760-204F-B2DB-660AB9D07B8F}"/>
              </a:ext>
            </a:extLst>
          </p:cNvPr>
          <p:cNvSpPr/>
          <p:nvPr/>
        </p:nvSpPr>
        <p:spPr>
          <a:xfrm>
            <a:off x="7998987" y="4230386"/>
            <a:ext cx="2692851" cy="295123"/>
          </a:xfrm>
          <a:prstGeom prst="flowChartMerge">
            <a:avLst/>
          </a:prstGeom>
          <a:gradFill flip="none" rotWithShape="1">
            <a:gsLst>
              <a:gs pos="0">
                <a:schemeClr val="accent3">
                  <a:tint val="66000"/>
                  <a:satMod val="160000"/>
                </a:schemeClr>
              </a:gs>
              <a:gs pos="50000">
                <a:schemeClr val="accent3">
                  <a:tint val="44500"/>
                  <a:satMod val="160000"/>
                </a:schemeClr>
              </a:gs>
              <a:gs pos="100000">
                <a:schemeClr val="accent3"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0424" tIns="25212" rIns="50424" bIns="2521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993" dirty="0">
                <a:solidFill>
                  <a:schemeClr val="tx1"/>
                </a:solidFill>
              </a:rPr>
              <a:t>Continuous</a:t>
            </a:r>
            <a:r>
              <a:rPr lang="zh-CN" altLang="en-US" sz="993" dirty="0">
                <a:solidFill>
                  <a:schemeClr val="tx1"/>
                </a:solidFill>
              </a:rPr>
              <a:t> </a:t>
            </a:r>
            <a:r>
              <a:rPr lang="en-US" altLang="zh-CN" sz="993" dirty="0">
                <a:solidFill>
                  <a:schemeClr val="tx1"/>
                </a:solidFill>
              </a:rPr>
              <a:t>predictions</a:t>
            </a:r>
            <a:r>
              <a:rPr lang="zh-CN" altLang="en-US" sz="993" dirty="0">
                <a:solidFill>
                  <a:schemeClr val="tx1"/>
                </a:solidFill>
              </a:rPr>
              <a:t> </a:t>
            </a:r>
            <a:endParaRPr lang="en-US" sz="993" dirty="0">
              <a:solidFill>
                <a:schemeClr val="tx1"/>
              </a:solidFill>
            </a:endParaRP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0B066AA9-C9D8-A44A-BB9F-F19B7CD80E39}"/>
              </a:ext>
            </a:extLst>
          </p:cNvPr>
          <p:cNvSpPr/>
          <p:nvPr/>
        </p:nvSpPr>
        <p:spPr>
          <a:xfrm>
            <a:off x="7714680" y="4591051"/>
            <a:ext cx="3269938" cy="61315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0424" tIns="25212" rIns="50424" bIns="2521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103" b="1" dirty="0">
                <a:solidFill>
                  <a:schemeClr val="tx1"/>
                </a:solidFill>
              </a:rPr>
              <a:t>Searching</a:t>
            </a:r>
            <a:r>
              <a:rPr lang="zh-CN" altLang="en-US" sz="1103" b="1" dirty="0">
                <a:solidFill>
                  <a:schemeClr val="tx1"/>
                </a:solidFill>
              </a:rPr>
              <a:t> </a:t>
            </a:r>
            <a:r>
              <a:rPr lang="en-US" altLang="zh-CN" sz="1103" b="1" dirty="0">
                <a:solidFill>
                  <a:schemeClr val="tx1"/>
                </a:solidFill>
              </a:rPr>
              <a:t>for</a:t>
            </a:r>
            <a:r>
              <a:rPr lang="zh-CN" altLang="en-US" sz="1103" b="1" dirty="0">
                <a:solidFill>
                  <a:schemeClr val="tx1"/>
                </a:solidFill>
              </a:rPr>
              <a:t> </a:t>
            </a:r>
            <a:r>
              <a:rPr lang="en-US" altLang="zh-CN" sz="1103" b="1" dirty="0">
                <a:solidFill>
                  <a:schemeClr val="tx1"/>
                </a:solidFill>
              </a:rPr>
              <a:t>optimal</a:t>
            </a:r>
            <a:r>
              <a:rPr lang="zh-CN" altLang="en-US" sz="1103" b="1" dirty="0">
                <a:solidFill>
                  <a:schemeClr val="tx1"/>
                </a:solidFill>
              </a:rPr>
              <a:t> </a:t>
            </a:r>
            <a:r>
              <a:rPr lang="en-US" altLang="zh-CN" sz="1103" b="1" dirty="0">
                <a:solidFill>
                  <a:schemeClr val="tx1"/>
                </a:solidFill>
              </a:rPr>
              <a:t>thresholds</a:t>
            </a:r>
            <a:r>
              <a:rPr lang="zh-CN" altLang="en-US" sz="1103" b="1" dirty="0">
                <a:solidFill>
                  <a:schemeClr val="tx1"/>
                </a:solidFill>
              </a:rPr>
              <a:t> </a:t>
            </a:r>
            <a:r>
              <a:rPr lang="en-US" altLang="zh-CN" sz="1103" b="1" dirty="0">
                <a:solidFill>
                  <a:schemeClr val="tx1"/>
                </a:solidFill>
              </a:rPr>
              <a:t>(rounders)</a:t>
            </a:r>
          </a:p>
          <a:p>
            <a:pPr algn="ctr"/>
            <a:r>
              <a:rPr lang="en-US" sz="993" dirty="0">
                <a:solidFill>
                  <a:schemeClr val="tx1"/>
                </a:solidFill>
              </a:rPr>
              <a:t>(-inf,</a:t>
            </a:r>
            <a:r>
              <a:rPr lang="zh-CN" altLang="en-US" sz="993" dirty="0">
                <a:solidFill>
                  <a:schemeClr val="tx1"/>
                </a:solidFill>
              </a:rPr>
              <a:t> </a:t>
            </a:r>
            <a:r>
              <a:rPr lang="en-US" altLang="zh-CN" sz="993" dirty="0">
                <a:solidFill>
                  <a:schemeClr val="tx1"/>
                </a:solidFill>
              </a:rPr>
              <a:t>th0</a:t>
            </a:r>
            <a:r>
              <a:rPr lang="en-US" sz="993" dirty="0">
                <a:solidFill>
                  <a:schemeClr val="tx1"/>
                </a:solidFill>
              </a:rPr>
              <a:t>)</a:t>
            </a:r>
            <a:r>
              <a:rPr lang="en-US" altLang="zh-CN" sz="993" dirty="0">
                <a:solidFill>
                  <a:schemeClr val="tx1"/>
                </a:solidFill>
              </a:rPr>
              <a:t>:</a:t>
            </a:r>
            <a:r>
              <a:rPr lang="zh-CN" altLang="en-US" sz="993" dirty="0">
                <a:solidFill>
                  <a:schemeClr val="tx1"/>
                </a:solidFill>
              </a:rPr>
              <a:t> </a:t>
            </a:r>
            <a:r>
              <a:rPr lang="en-US" altLang="zh-CN" sz="993" dirty="0">
                <a:solidFill>
                  <a:schemeClr val="tx1"/>
                </a:solidFill>
              </a:rPr>
              <a:t>output</a:t>
            </a:r>
            <a:r>
              <a:rPr lang="zh-CN" altLang="en-US" sz="993" dirty="0">
                <a:solidFill>
                  <a:schemeClr val="tx1"/>
                </a:solidFill>
              </a:rPr>
              <a:t> </a:t>
            </a:r>
            <a:r>
              <a:rPr lang="en-US" altLang="zh-CN" sz="993" dirty="0">
                <a:solidFill>
                  <a:schemeClr val="tx1"/>
                </a:solidFill>
              </a:rPr>
              <a:t>0;</a:t>
            </a:r>
            <a:r>
              <a:rPr lang="zh-CN" altLang="en-US" sz="993" dirty="0">
                <a:solidFill>
                  <a:schemeClr val="tx1"/>
                </a:solidFill>
              </a:rPr>
              <a:t> </a:t>
            </a:r>
            <a:r>
              <a:rPr lang="en-US" altLang="zh-CN" sz="993" dirty="0">
                <a:solidFill>
                  <a:schemeClr val="tx1"/>
                </a:solidFill>
              </a:rPr>
              <a:t>[th0</a:t>
            </a:r>
            <a:r>
              <a:rPr lang="en-US" sz="993" dirty="0">
                <a:solidFill>
                  <a:schemeClr val="tx1"/>
                </a:solidFill>
              </a:rPr>
              <a:t>,</a:t>
            </a:r>
            <a:r>
              <a:rPr lang="zh-CN" altLang="en-US" sz="993" dirty="0">
                <a:solidFill>
                  <a:schemeClr val="tx1"/>
                </a:solidFill>
              </a:rPr>
              <a:t> </a:t>
            </a:r>
            <a:r>
              <a:rPr lang="en-US" altLang="zh-CN" sz="993" dirty="0">
                <a:solidFill>
                  <a:schemeClr val="tx1"/>
                </a:solidFill>
              </a:rPr>
              <a:t>th1</a:t>
            </a:r>
            <a:r>
              <a:rPr lang="en-US" sz="993" dirty="0">
                <a:solidFill>
                  <a:schemeClr val="tx1"/>
                </a:solidFill>
              </a:rPr>
              <a:t>)</a:t>
            </a:r>
            <a:r>
              <a:rPr lang="en-US" altLang="zh-CN" sz="993" dirty="0">
                <a:solidFill>
                  <a:schemeClr val="tx1"/>
                </a:solidFill>
              </a:rPr>
              <a:t>:</a:t>
            </a:r>
            <a:r>
              <a:rPr lang="zh-CN" altLang="en-US" sz="993" dirty="0">
                <a:solidFill>
                  <a:schemeClr val="tx1"/>
                </a:solidFill>
              </a:rPr>
              <a:t> </a:t>
            </a:r>
            <a:r>
              <a:rPr lang="en-US" altLang="zh-CN" sz="993" dirty="0">
                <a:solidFill>
                  <a:schemeClr val="tx1"/>
                </a:solidFill>
              </a:rPr>
              <a:t>output</a:t>
            </a:r>
            <a:r>
              <a:rPr lang="zh-CN" altLang="en-US" sz="993" dirty="0">
                <a:solidFill>
                  <a:schemeClr val="tx1"/>
                </a:solidFill>
              </a:rPr>
              <a:t> </a:t>
            </a:r>
            <a:r>
              <a:rPr lang="en-US" altLang="zh-CN" sz="993" dirty="0">
                <a:solidFill>
                  <a:schemeClr val="tx1"/>
                </a:solidFill>
              </a:rPr>
              <a:t>1;</a:t>
            </a:r>
            <a:r>
              <a:rPr lang="zh-CN" altLang="en-US" sz="993" dirty="0">
                <a:solidFill>
                  <a:schemeClr val="tx1"/>
                </a:solidFill>
              </a:rPr>
              <a:t> </a:t>
            </a:r>
            <a:endParaRPr lang="en-US" altLang="zh-CN" sz="993" dirty="0">
              <a:solidFill>
                <a:schemeClr val="tx1"/>
              </a:solidFill>
            </a:endParaRPr>
          </a:p>
          <a:p>
            <a:pPr algn="ctr"/>
            <a:r>
              <a:rPr lang="en-US" altLang="zh-CN" sz="993" dirty="0">
                <a:solidFill>
                  <a:schemeClr val="tx1"/>
                </a:solidFill>
              </a:rPr>
              <a:t>[th1</a:t>
            </a:r>
            <a:r>
              <a:rPr lang="en-US" sz="993" dirty="0">
                <a:solidFill>
                  <a:schemeClr val="tx1"/>
                </a:solidFill>
              </a:rPr>
              <a:t>,</a:t>
            </a:r>
            <a:r>
              <a:rPr lang="zh-CN" altLang="en-US" sz="993" dirty="0">
                <a:solidFill>
                  <a:schemeClr val="tx1"/>
                </a:solidFill>
              </a:rPr>
              <a:t> </a:t>
            </a:r>
            <a:r>
              <a:rPr lang="en-US" altLang="zh-CN" sz="993" dirty="0">
                <a:solidFill>
                  <a:schemeClr val="tx1"/>
                </a:solidFill>
              </a:rPr>
              <a:t>th2</a:t>
            </a:r>
            <a:r>
              <a:rPr lang="en-US" sz="993" dirty="0">
                <a:solidFill>
                  <a:schemeClr val="tx1"/>
                </a:solidFill>
              </a:rPr>
              <a:t>)</a:t>
            </a:r>
            <a:r>
              <a:rPr lang="en-US" altLang="zh-CN" sz="993" dirty="0">
                <a:solidFill>
                  <a:schemeClr val="tx1"/>
                </a:solidFill>
              </a:rPr>
              <a:t>:</a:t>
            </a:r>
            <a:r>
              <a:rPr lang="zh-CN" altLang="en-US" sz="993" dirty="0">
                <a:solidFill>
                  <a:schemeClr val="tx1"/>
                </a:solidFill>
              </a:rPr>
              <a:t> </a:t>
            </a:r>
            <a:r>
              <a:rPr lang="en-US" altLang="zh-CN" sz="993" dirty="0">
                <a:solidFill>
                  <a:schemeClr val="tx1"/>
                </a:solidFill>
              </a:rPr>
              <a:t>output</a:t>
            </a:r>
            <a:r>
              <a:rPr lang="zh-CN" altLang="en-US" sz="993" dirty="0">
                <a:solidFill>
                  <a:schemeClr val="tx1"/>
                </a:solidFill>
              </a:rPr>
              <a:t> </a:t>
            </a:r>
            <a:r>
              <a:rPr lang="en-US" altLang="zh-CN" sz="993" dirty="0">
                <a:solidFill>
                  <a:schemeClr val="tx1"/>
                </a:solidFill>
              </a:rPr>
              <a:t>2;</a:t>
            </a:r>
            <a:r>
              <a:rPr lang="zh-CN" altLang="en-US" sz="993" dirty="0">
                <a:solidFill>
                  <a:schemeClr val="tx1"/>
                </a:solidFill>
              </a:rPr>
              <a:t> </a:t>
            </a:r>
            <a:r>
              <a:rPr lang="en-US" altLang="zh-CN" sz="993" dirty="0">
                <a:solidFill>
                  <a:schemeClr val="tx1"/>
                </a:solidFill>
              </a:rPr>
              <a:t>[th2</a:t>
            </a:r>
            <a:r>
              <a:rPr lang="en-US" sz="993" dirty="0">
                <a:solidFill>
                  <a:schemeClr val="tx1"/>
                </a:solidFill>
              </a:rPr>
              <a:t>,</a:t>
            </a:r>
            <a:r>
              <a:rPr lang="zh-CN" altLang="en-US" sz="993" dirty="0">
                <a:solidFill>
                  <a:schemeClr val="tx1"/>
                </a:solidFill>
              </a:rPr>
              <a:t> </a:t>
            </a:r>
            <a:r>
              <a:rPr lang="en-US" altLang="zh-CN" sz="993" dirty="0">
                <a:solidFill>
                  <a:schemeClr val="tx1"/>
                </a:solidFill>
              </a:rPr>
              <a:t>th3</a:t>
            </a:r>
            <a:r>
              <a:rPr lang="en-US" sz="993" dirty="0">
                <a:solidFill>
                  <a:schemeClr val="tx1"/>
                </a:solidFill>
              </a:rPr>
              <a:t>)</a:t>
            </a:r>
            <a:r>
              <a:rPr lang="en-US" altLang="zh-CN" sz="993" dirty="0">
                <a:solidFill>
                  <a:schemeClr val="tx1"/>
                </a:solidFill>
              </a:rPr>
              <a:t>:</a:t>
            </a:r>
            <a:r>
              <a:rPr lang="zh-CN" altLang="en-US" sz="993" dirty="0">
                <a:solidFill>
                  <a:schemeClr val="tx1"/>
                </a:solidFill>
              </a:rPr>
              <a:t> </a:t>
            </a:r>
            <a:r>
              <a:rPr lang="en-US" altLang="zh-CN" sz="993" dirty="0">
                <a:solidFill>
                  <a:schemeClr val="tx1"/>
                </a:solidFill>
              </a:rPr>
              <a:t>output</a:t>
            </a:r>
            <a:r>
              <a:rPr lang="zh-CN" altLang="en-US" sz="993" dirty="0">
                <a:solidFill>
                  <a:schemeClr val="tx1"/>
                </a:solidFill>
              </a:rPr>
              <a:t> </a:t>
            </a:r>
            <a:r>
              <a:rPr lang="en-US" altLang="zh-CN" sz="993" dirty="0">
                <a:solidFill>
                  <a:schemeClr val="tx1"/>
                </a:solidFill>
              </a:rPr>
              <a:t>3;</a:t>
            </a:r>
            <a:r>
              <a:rPr lang="zh-CN" altLang="en-US" sz="993" dirty="0">
                <a:solidFill>
                  <a:schemeClr val="tx1"/>
                </a:solidFill>
              </a:rPr>
              <a:t> </a:t>
            </a:r>
            <a:endParaRPr lang="en-US" sz="993" dirty="0">
              <a:solidFill>
                <a:schemeClr val="tx1"/>
              </a:solidFill>
            </a:endParaRPr>
          </a:p>
        </p:txBody>
      </p:sp>
      <p:sp>
        <p:nvSpPr>
          <p:cNvPr id="42" name="Merge 41">
            <a:extLst>
              <a:ext uri="{FF2B5EF4-FFF2-40B4-BE49-F238E27FC236}">
                <a16:creationId xmlns:a16="http://schemas.microsoft.com/office/drawing/2014/main" id="{080A2FC3-CFD5-A940-B239-DCE819E29325}"/>
              </a:ext>
            </a:extLst>
          </p:cNvPr>
          <p:cNvSpPr/>
          <p:nvPr/>
        </p:nvSpPr>
        <p:spPr>
          <a:xfrm>
            <a:off x="8003224" y="5287622"/>
            <a:ext cx="2692851" cy="295123"/>
          </a:xfrm>
          <a:prstGeom prst="flowChartMerge">
            <a:avLst/>
          </a:prstGeom>
          <a:gradFill flip="none" rotWithShape="1">
            <a:gsLst>
              <a:gs pos="0">
                <a:schemeClr val="accent3">
                  <a:tint val="66000"/>
                  <a:satMod val="160000"/>
                </a:schemeClr>
              </a:gs>
              <a:gs pos="50000">
                <a:schemeClr val="accent3">
                  <a:tint val="44500"/>
                  <a:satMod val="160000"/>
                </a:schemeClr>
              </a:gs>
              <a:gs pos="100000">
                <a:schemeClr val="accent3"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0424" tIns="25212" rIns="50424" bIns="2521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993" dirty="0">
                <a:solidFill>
                  <a:schemeClr val="tx1"/>
                </a:solidFill>
              </a:rPr>
              <a:t>Final</a:t>
            </a:r>
            <a:r>
              <a:rPr lang="zh-CN" altLang="en-US" sz="993" dirty="0">
                <a:solidFill>
                  <a:schemeClr val="tx1"/>
                </a:solidFill>
              </a:rPr>
              <a:t> </a:t>
            </a:r>
            <a:r>
              <a:rPr lang="en-US" altLang="zh-CN" sz="993" dirty="0">
                <a:solidFill>
                  <a:schemeClr val="tx1"/>
                </a:solidFill>
              </a:rPr>
              <a:t>predictions</a:t>
            </a:r>
            <a:r>
              <a:rPr lang="zh-CN" altLang="en-US" sz="993" dirty="0">
                <a:solidFill>
                  <a:schemeClr val="tx1"/>
                </a:solidFill>
              </a:rPr>
              <a:t> </a:t>
            </a:r>
            <a:endParaRPr lang="en-US" sz="993" dirty="0">
              <a:solidFill>
                <a:schemeClr val="tx1"/>
              </a:solidFill>
            </a:endParaRPr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43D500A8-070B-644A-BC3C-5E992B1A07D3}"/>
              </a:ext>
            </a:extLst>
          </p:cNvPr>
          <p:cNvSpPr/>
          <p:nvPr/>
        </p:nvSpPr>
        <p:spPr>
          <a:xfrm>
            <a:off x="8223156" y="5658939"/>
            <a:ext cx="2252986" cy="489099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993" b="1" dirty="0"/>
              <a:t>Calculate</a:t>
            </a:r>
            <a:r>
              <a:rPr lang="zh-CN" altLang="en-US" sz="993" b="1" dirty="0"/>
              <a:t> </a:t>
            </a:r>
            <a:r>
              <a:rPr lang="en-US" sz="993" b="1" dirty="0"/>
              <a:t>Quadratic Weighted Kappa (QWK)</a:t>
            </a:r>
            <a:r>
              <a:rPr lang="zh-CN" altLang="en-US" sz="993" b="1" dirty="0"/>
              <a:t> </a:t>
            </a:r>
            <a:r>
              <a:rPr lang="en-US" altLang="zh-CN" sz="993" b="1" dirty="0"/>
              <a:t>score</a:t>
            </a:r>
            <a:endParaRPr lang="en-US" sz="993" b="1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16E0694-52DB-BF42-851F-3F11D62C8C55}"/>
              </a:ext>
            </a:extLst>
          </p:cNvPr>
          <p:cNvSpPr txBox="1"/>
          <p:nvPr/>
        </p:nvSpPr>
        <p:spPr>
          <a:xfrm>
            <a:off x="823637" y="2428459"/>
            <a:ext cx="12831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Features</a:t>
            </a:r>
            <a:endParaRPr lang="en-US" sz="2400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369522C-797C-7349-ADB3-921B5B043E5D}"/>
              </a:ext>
            </a:extLst>
          </p:cNvPr>
          <p:cNvSpPr txBox="1"/>
          <p:nvPr/>
        </p:nvSpPr>
        <p:spPr>
          <a:xfrm>
            <a:off x="823637" y="4063844"/>
            <a:ext cx="10150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Model</a:t>
            </a:r>
            <a:endParaRPr lang="en-US" sz="2400" b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AB07BAB-0CB6-6542-8E78-87ABEA7B7BF9}"/>
              </a:ext>
            </a:extLst>
          </p:cNvPr>
          <p:cNvSpPr txBox="1"/>
          <p:nvPr/>
        </p:nvSpPr>
        <p:spPr>
          <a:xfrm>
            <a:off x="823637" y="5658939"/>
            <a:ext cx="11031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Output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7155259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286</Words>
  <Application>Microsoft Macintosh PowerPoint</Application>
  <PresentationFormat>Widescreen</PresentationFormat>
  <Paragraphs>57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Zhengyang Zhao</dc:creator>
  <cp:lastModifiedBy>Zhengyang Zhao</cp:lastModifiedBy>
  <cp:revision>3</cp:revision>
  <dcterms:created xsi:type="dcterms:W3CDTF">2020-06-11T00:15:31Z</dcterms:created>
  <dcterms:modified xsi:type="dcterms:W3CDTF">2020-06-11T00:39:55Z</dcterms:modified>
</cp:coreProperties>
</file>